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4130" r:id="rId2"/>
  </p:sldMasterIdLst>
  <p:notesMasterIdLst>
    <p:notesMasterId r:id="rId114"/>
  </p:notesMasterIdLst>
  <p:sldIdLst>
    <p:sldId id="256" r:id="rId3"/>
    <p:sldId id="258" r:id="rId4"/>
    <p:sldId id="259" r:id="rId5"/>
    <p:sldId id="261" r:id="rId6"/>
    <p:sldId id="262" r:id="rId7"/>
    <p:sldId id="467" r:id="rId8"/>
    <p:sldId id="263" r:id="rId9"/>
    <p:sldId id="468" r:id="rId10"/>
    <p:sldId id="469" r:id="rId11"/>
    <p:sldId id="470" r:id="rId12"/>
    <p:sldId id="471" r:id="rId13"/>
    <p:sldId id="265" r:id="rId14"/>
    <p:sldId id="472" r:id="rId15"/>
    <p:sldId id="474" r:id="rId16"/>
    <p:sldId id="473" r:id="rId17"/>
    <p:sldId id="266" r:id="rId18"/>
    <p:sldId id="267" r:id="rId19"/>
    <p:sldId id="269" r:id="rId20"/>
    <p:sldId id="475" r:id="rId21"/>
    <p:sldId id="477" r:id="rId22"/>
    <p:sldId id="270" r:id="rId23"/>
    <p:sldId id="271" r:id="rId24"/>
    <p:sldId id="479" r:id="rId25"/>
    <p:sldId id="478" r:id="rId26"/>
    <p:sldId id="480" r:id="rId27"/>
    <p:sldId id="272" r:id="rId28"/>
    <p:sldId id="273" r:id="rId29"/>
    <p:sldId id="274" r:id="rId30"/>
    <p:sldId id="275" r:id="rId31"/>
    <p:sldId id="276" r:id="rId32"/>
    <p:sldId id="277" r:id="rId33"/>
    <p:sldId id="481" r:id="rId34"/>
    <p:sldId id="278" r:id="rId35"/>
    <p:sldId id="279" r:id="rId36"/>
    <p:sldId id="280" r:id="rId37"/>
    <p:sldId id="281" r:id="rId38"/>
    <p:sldId id="282" r:id="rId39"/>
    <p:sldId id="283" r:id="rId40"/>
    <p:sldId id="284" r:id="rId41"/>
    <p:sldId id="285" r:id="rId42"/>
    <p:sldId id="286" r:id="rId43"/>
    <p:sldId id="287" r:id="rId44"/>
    <p:sldId id="289" r:id="rId45"/>
    <p:sldId id="290" r:id="rId46"/>
    <p:sldId id="291" r:id="rId47"/>
    <p:sldId id="292" r:id="rId48"/>
    <p:sldId id="293" r:id="rId49"/>
    <p:sldId id="294" r:id="rId50"/>
    <p:sldId id="296" r:id="rId51"/>
    <p:sldId id="298" r:id="rId52"/>
    <p:sldId id="299" r:id="rId53"/>
    <p:sldId id="300" r:id="rId54"/>
    <p:sldId id="301" r:id="rId55"/>
    <p:sldId id="482" r:id="rId56"/>
    <p:sldId id="302" r:id="rId57"/>
    <p:sldId id="483" r:id="rId58"/>
    <p:sldId id="303" r:id="rId59"/>
    <p:sldId id="484" r:id="rId60"/>
    <p:sldId id="305" r:id="rId61"/>
    <p:sldId id="308" r:id="rId62"/>
    <p:sldId id="309" r:id="rId63"/>
    <p:sldId id="312" r:id="rId64"/>
    <p:sldId id="485" r:id="rId65"/>
    <p:sldId id="313" r:id="rId66"/>
    <p:sldId id="319" r:id="rId67"/>
    <p:sldId id="320" r:id="rId68"/>
    <p:sldId id="321" r:id="rId69"/>
    <p:sldId id="322" r:id="rId70"/>
    <p:sldId id="323" r:id="rId71"/>
    <p:sldId id="324" r:id="rId72"/>
    <p:sldId id="326" r:id="rId73"/>
    <p:sldId id="327" r:id="rId74"/>
    <p:sldId id="328" r:id="rId75"/>
    <p:sldId id="329" r:id="rId76"/>
    <p:sldId id="330" r:id="rId77"/>
    <p:sldId id="332" r:id="rId78"/>
    <p:sldId id="333" r:id="rId79"/>
    <p:sldId id="363" r:id="rId80"/>
    <p:sldId id="365" r:id="rId81"/>
    <p:sldId id="366" r:id="rId82"/>
    <p:sldId id="367" r:id="rId83"/>
    <p:sldId id="383" r:id="rId84"/>
    <p:sldId id="487" r:id="rId85"/>
    <p:sldId id="384" r:id="rId86"/>
    <p:sldId id="386" r:id="rId87"/>
    <p:sldId id="387" r:id="rId88"/>
    <p:sldId id="388" r:id="rId89"/>
    <p:sldId id="390" r:id="rId90"/>
    <p:sldId id="392" r:id="rId91"/>
    <p:sldId id="488" r:id="rId92"/>
    <p:sldId id="393" r:id="rId93"/>
    <p:sldId id="394" r:id="rId94"/>
    <p:sldId id="396" r:id="rId95"/>
    <p:sldId id="489" r:id="rId96"/>
    <p:sldId id="397" r:id="rId97"/>
    <p:sldId id="398" r:id="rId98"/>
    <p:sldId id="399" r:id="rId99"/>
    <p:sldId id="400" r:id="rId100"/>
    <p:sldId id="401" r:id="rId101"/>
    <p:sldId id="490" r:id="rId102"/>
    <p:sldId id="402" r:id="rId103"/>
    <p:sldId id="403" r:id="rId104"/>
    <p:sldId id="404" r:id="rId105"/>
    <p:sldId id="405" r:id="rId106"/>
    <p:sldId id="406" r:id="rId107"/>
    <p:sldId id="407" r:id="rId108"/>
    <p:sldId id="408" r:id="rId109"/>
    <p:sldId id="491" r:id="rId110"/>
    <p:sldId id="409" r:id="rId111"/>
    <p:sldId id="410" r:id="rId112"/>
    <p:sldId id="492" r:id="rId113"/>
  </p:sldIdLst>
  <p:sldSz cx="9144000" cy="6858000" type="screen4x3"/>
  <p:notesSz cx="6858000" cy="9144000"/>
  <p:defaultTextStyle>
    <a:defPPr>
      <a:defRPr lang="en-US"/>
    </a:defPPr>
    <a:lvl1pPr algn="l" defTabSz="457200" rtl="0" fontAlgn="base">
      <a:spcBef>
        <a:spcPct val="0"/>
      </a:spcBef>
      <a:spcAft>
        <a:spcPct val="0"/>
      </a:spcAft>
      <a:defRPr kern="1200">
        <a:solidFill>
          <a:schemeClr val="tx1"/>
        </a:solidFill>
        <a:latin typeface="Times New Roman" panose="02020603050405020304" pitchFamily="18" charset="0"/>
        <a:ea typeface="MS PGothic" panose="020B0600070205080204" pitchFamily="34" charset="-128"/>
        <a:cs typeface="+mn-cs"/>
      </a:defRPr>
    </a:lvl1pPr>
    <a:lvl2pPr marL="457200" algn="l" defTabSz="457200" rtl="0" fontAlgn="base">
      <a:spcBef>
        <a:spcPct val="0"/>
      </a:spcBef>
      <a:spcAft>
        <a:spcPct val="0"/>
      </a:spcAft>
      <a:defRPr kern="1200">
        <a:solidFill>
          <a:schemeClr val="tx1"/>
        </a:solidFill>
        <a:latin typeface="Times New Roman" panose="02020603050405020304" pitchFamily="18" charset="0"/>
        <a:ea typeface="MS PGothic" panose="020B0600070205080204" pitchFamily="34" charset="-128"/>
        <a:cs typeface="+mn-cs"/>
      </a:defRPr>
    </a:lvl2pPr>
    <a:lvl3pPr marL="914400" algn="l" defTabSz="457200" rtl="0" fontAlgn="base">
      <a:spcBef>
        <a:spcPct val="0"/>
      </a:spcBef>
      <a:spcAft>
        <a:spcPct val="0"/>
      </a:spcAft>
      <a:defRPr kern="1200">
        <a:solidFill>
          <a:schemeClr val="tx1"/>
        </a:solidFill>
        <a:latin typeface="Times New Roman" panose="02020603050405020304" pitchFamily="18" charset="0"/>
        <a:ea typeface="MS PGothic" panose="020B0600070205080204" pitchFamily="34" charset="-128"/>
        <a:cs typeface="+mn-cs"/>
      </a:defRPr>
    </a:lvl3pPr>
    <a:lvl4pPr marL="1371600" algn="l" defTabSz="457200" rtl="0" fontAlgn="base">
      <a:spcBef>
        <a:spcPct val="0"/>
      </a:spcBef>
      <a:spcAft>
        <a:spcPct val="0"/>
      </a:spcAft>
      <a:defRPr kern="1200">
        <a:solidFill>
          <a:schemeClr val="tx1"/>
        </a:solidFill>
        <a:latin typeface="Times New Roman" panose="02020603050405020304" pitchFamily="18" charset="0"/>
        <a:ea typeface="MS PGothic" panose="020B0600070205080204" pitchFamily="34" charset="-128"/>
        <a:cs typeface="+mn-cs"/>
      </a:defRPr>
    </a:lvl4pPr>
    <a:lvl5pPr marL="1828800" algn="l" defTabSz="457200" rtl="0" fontAlgn="base">
      <a:spcBef>
        <a:spcPct val="0"/>
      </a:spcBef>
      <a:spcAft>
        <a:spcPct val="0"/>
      </a:spcAft>
      <a:defRPr kern="1200">
        <a:solidFill>
          <a:schemeClr val="tx1"/>
        </a:solidFill>
        <a:latin typeface="Times New Roman" panose="02020603050405020304" pitchFamily="18" charset="0"/>
        <a:ea typeface="MS PGothic" panose="020B0600070205080204" pitchFamily="34" charset="-128"/>
        <a:cs typeface="+mn-cs"/>
      </a:defRPr>
    </a:lvl5pPr>
    <a:lvl6pPr marL="2286000" algn="l" defTabSz="914400" rtl="0" eaLnBrk="1" latinLnBrk="0" hangingPunct="1">
      <a:defRPr kern="1200">
        <a:solidFill>
          <a:schemeClr val="tx1"/>
        </a:solidFill>
        <a:latin typeface="Times New Roman" panose="02020603050405020304" pitchFamily="18" charset="0"/>
        <a:ea typeface="MS PGothic" panose="020B0600070205080204" pitchFamily="34" charset="-128"/>
        <a:cs typeface="+mn-cs"/>
      </a:defRPr>
    </a:lvl6pPr>
    <a:lvl7pPr marL="2743200" algn="l" defTabSz="914400" rtl="0" eaLnBrk="1" latinLnBrk="0" hangingPunct="1">
      <a:defRPr kern="1200">
        <a:solidFill>
          <a:schemeClr val="tx1"/>
        </a:solidFill>
        <a:latin typeface="Times New Roman" panose="02020603050405020304" pitchFamily="18" charset="0"/>
        <a:ea typeface="MS PGothic" panose="020B0600070205080204" pitchFamily="34" charset="-128"/>
        <a:cs typeface="+mn-cs"/>
      </a:defRPr>
    </a:lvl7pPr>
    <a:lvl8pPr marL="3200400" algn="l" defTabSz="914400" rtl="0" eaLnBrk="1" latinLnBrk="0" hangingPunct="1">
      <a:defRPr kern="1200">
        <a:solidFill>
          <a:schemeClr val="tx1"/>
        </a:solidFill>
        <a:latin typeface="Times New Roman" panose="02020603050405020304" pitchFamily="18" charset="0"/>
        <a:ea typeface="MS PGothic" panose="020B0600070205080204" pitchFamily="34" charset="-128"/>
        <a:cs typeface="+mn-cs"/>
      </a:defRPr>
    </a:lvl8pPr>
    <a:lvl9pPr marL="3657600" algn="l" defTabSz="914400" rtl="0" eaLnBrk="1" latinLnBrk="0" hangingPunct="1">
      <a:defRPr kern="1200">
        <a:solidFill>
          <a:schemeClr val="tx1"/>
        </a:solidFill>
        <a:latin typeface="Times New Roman" panose="02020603050405020304" pitchFamily="18" charset="0"/>
        <a:ea typeface="MS PGothic"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DC8E9"/>
    <a:srgbClr val="0069AA"/>
    <a:srgbClr val="00529E"/>
    <a:srgbClr val="D3DFEE"/>
    <a:srgbClr val="C8D7EB"/>
    <a:srgbClr val="1069AB"/>
    <a:srgbClr val="00529D"/>
    <a:srgbClr val="95B0D9"/>
    <a:srgbClr val="FED46C"/>
    <a:srgbClr val="E3A01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97" d="100"/>
          <a:sy n="97" d="100"/>
        </p:scale>
        <p:origin x="306" y="120"/>
      </p:cViewPr>
      <p:guideLst>
        <p:guide orient="horz" pos="2160"/>
        <p:guide pos="2880"/>
      </p:guideLst>
    </p:cSldViewPr>
  </p:slideViewPr>
  <p:notesTextViewPr>
    <p:cViewPr>
      <p:scale>
        <a:sx n="100" d="100"/>
        <a:sy n="100" d="100"/>
      </p:scale>
      <p:origin x="0" y="0"/>
    </p:cViewPr>
  </p:notesTextViewPr>
  <p:sorterViewPr>
    <p:cViewPr>
      <p:scale>
        <a:sx n="150" d="100"/>
        <a:sy n="150" d="100"/>
      </p:scale>
      <p:origin x="0" y="1888"/>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117" Type="http://schemas.openxmlformats.org/officeDocument/2006/relationships/theme" Target="theme/theme1.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12" Type="http://schemas.openxmlformats.org/officeDocument/2006/relationships/slide" Target="slides/slide110.xml"/><Relationship Id="rId16" Type="http://schemas.openxmlformats.org/officeDocument/2006/relationships/slide" Target="slides/slide14.xml"/><Relationship Id="rId107" Type="http://schemas.openxmlformats.org/officeDocument/2006/relationships/slide" Target="slides/slide105.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slide" Target="slides/slide77.xml"/><Relationship Id="rId87" Type="http://schemas.openxmlformats.org/officeDocument/2006/relationships/slide" Target="slides/slide85.xml"/><Relationship Id="rId102" Type="http://schemas.openxmlformats.org/officeDocument/2006/relationships/slide" Target="slides/slide100.xml"/><Relationship Id="rId110" Type="http://schemas.openxmlformats.org/officeDocument/2006/relationships/slide" Target="slides/slide108.xml"/><Relationship Id="rId115" Type="http://schemas.openxmlformats.org/officeDocument/2006/relationships/presProps" Target="presProps.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slide" Target="slides/slide80.xml"/><Relationship Id="rId90" Type="http://schemas.openxmlformats.org/officeDocument/2006/relationships/slide" Target="slides/slide88.xml"/><Relationship Id="rId95" Type="http://schemas.openxmlformats.org/officeDocument/2006/relationships/slide" Target="slides/slide93.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13" Type="http://schemas.openxmlformats.org/officeDocument/2006/relationships/slide" Target="slides/slide111.xml"/><Relationship Id="rId118"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93" Type="http://schemas.openxmlformats.org/officeDocument/2006/relationships/slide" Target="slides/slide91.xml"/><Relationship Id="rId98" Type="http://schemas.openxmlformats.org/officeDocument/2006/relationships/slide" Target="slides/slide9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103" Type="http://schemas.openxmlformats.org/officeDocument/2006/relationships/slide" Target="slides/slide101.xml"/><Relationship Id="rId108" Type="http://schemas.openxmlformats.org/officeDocument/2006/relationships/slide" Target="slides/slide106.xml"/><Relationship Id="rId116" Type="http://schemas.openxmlformats.org/officeDocument/2006/relationships/viewProps" Target="viewProp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slide" Target="slides/slide94.xml"/><Relationship Id="rId111" Type="http://schemas.openxmlformats.org/officeDocument/2006/relationships/slide" Target="slides/slide109.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6" Type="http://schemas.openxmlformats.org/officeDocument/2006/relationships/slide" Target="slides/slide104.xml"/><Relationship Id="rId114" Type="http://schemas.openxmlformats.org/officeDocument/2006/relationships/notesMaster" Target="notesMasters/notesMaster1.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Times New Roman" charset="0"/>
                <a:ea typeface="ＭＳ Ｐゴシック" charset="0"/>
                <a:cs typeface="ＭＳ Ｐゴシック" charset="0"/>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vl1pPr>
          </a:lstStyle>
          <a:p>
            <a:fld id="{D857CDCD-3D2E-45DC-A8DF-3703020FA50D}" type="datetimeFigureOut">
              <a:rPr lang="en-US" altLang="en-US"/>
              <a:pPr/>
              <a:t>10/3/2018</a:t>
            </a:fld>
            <a:endParaRPr lang="en-US" alt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Times New Roman" charset="0"/>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EA77FB10-1177-4790-9671-C62FE2AB9223}" type="slidenum">
              <a:rPr lang="en-US" altLang="en-US"/>
              <a:pPr/>
              <a:t>‹#›</a:t>
            </a:fld>
            <a:endParaRPr lang="en-US" altLang="en-US"/>
          </a:p>
        </p:txBody>
      </p:sp>
    </p:spTree>
    <p:extLst>
      <p:ext uri="{BB962C8B-B14F-4D97-AF65-F5344CB8AC3E}">
        <p14:creationId xmlns:p14="http://schemas.microsoft.com/office/powerpoint/2010/main" val="1649361407"/>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Arial" panose="020B0604020202020204" pitchFamily="34" charset="0"/>
        <a:ea typeface="MS PGothic" panose="020B0600070205080204" pitchFamily="34" charset="-128"/>
        <a:cs typeface="ＭＳ Ｐゴシック" charset="0"/>
      </a:defRPr>
    </a:lvl1pPr>
    <a:lvl2pPr marL="457200" algn="l" defTabSz="457200" rtl="0" eaLnBrk="0" fontAlgn="base" hangingPunct="0">
      <a:spcBef>
        <a:spcPct val="30000"/>
      </a:spcBef>
      <a:spcAft>
        <a:spcPct val="0"/>
      </a:spcAft>
      <a:defRPr sz="1200" kern="1200">
        <a:solidFill>
          <a:schemeClr val="tx1"/>
        </a:solidFill>
        <a:latin typeface="Arial" panose="020B0604020202020204" pitchFamily="34" charset="0"/>
        <a:ea typeface="MS PGothic" panose="020B0600070205080204" pitchFamily="34" charset="-128"/>
        <a:cs typeface="+mn-cs"/>
      </a:defRPr>
    </a:lvl2pPr>
    <a:lvl3pPr marL="914400" algn="l" defTabSz="457200" rtl="0" eaLnBrk="0" fontAlgn="base" hangingPunct="0">
      <a:spcBef>
        <a:spcPct val="30000"/>
      </a:spcBef>
      <a:spcAft>
        <a:spcPct val="0"/>
      </a:spcAft>
      <a:defRPr sz="1200" kern="1200">
        <a:solidFill>
          <a:schemeClr val="tx1"/>
        </a:solidFill>
        <a:latin typeface="Arial" panose="020B0604020202020204" pitchFamily="34" charset="0"/>
        <a:ea typeface="MS PGothic" panose="020B0600070205080204" pitchFamily="34" charset="-128"/>
        <a:cs typeface="+mn-cs"/>
      </a:defRPr>
    </a:lvl3pPr>
    <a:lvl4pPr marL="1371600" algn="l" defTabSz="457200" rtl="0" eaLnBrk="0" fontAlgn="base" hangingPunct="0">
      <a:spcBef>
        <a:spcPct val="30000"/>
      </a:spcBef>
      <a:spcAft>
        <a:spcPct val="0"/>
      </a:spcAft>
      <a:defRPr sz="1200" kern="1200">
        <a:solidFill>
          <a:schemeClr val="tx1"/>
        </a:solidFill>
        <a:latin typeface="Arial" panose="020B0604020202020204" pitchFamily="34" charset="0"/>
        <a:ea typeface="MS PGothic" panose="020B0600070205080204" pitchFamily="34" charset="-128"/>
        <a:cs typeface="+mn-cs"/>
      </a:defRPr>
    </a:lvl4pPr>
    <a:lvl5pPr marL="1828800" algn="l" defTabSz="457200" rtl="0" eaLnBrk="0" fontAlgn="base" hangingPunct="0">
      <a:spcBef>
        <a:spcPct val="30000"/>
      </a:spcBef>
      <a:spcAft>
        <a:spcPct val="0"/>
      </a:spcAft>
      <a:defRPr sz="1200" kern="1200">
        <a:solidFill>
          <a:schemeClr val="tx1"/>
        </a:solidFill>
        <a:latin typeface="Arial" panose="020B0604020202020204" pitchFamily="34" charset="0"/>
        <a:ea typeface="MS PGothic" panose="020B0600070205080204" pitchFamily="34"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3AC6CCC6-7ADF-4B80-B8C5-B09EECA3324B}" type="slidenum">
              <a:rPr lang="en-AU" smtClean="0"/>
              <a:t>1</a:t>
            </a:fld>
            <a:endParaRPr lang="en-AU"/>
          </a:p>
        </p:txBody>
      </p:sp>
    </p:spTree>
    <p:extLst>
      <p:ext uri="{BB962C8B-B14F-4D97-AF65-F5344CB8AC3E}">
        <p14:creationId xmlns:p14="http://schemas.microsoft.com/office/powerpoint/2010/main" val="5112509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Duty of care means that you must take reasonable steps to ensure your actions don’t knowingly cause harm to another individual.</a:t>
            </a:r>
            <a:endParaRPr lang="en-AU" altLang="en-US" dirty="0"/>
          </a:p>
          <a:p>
            <a:endParaRPr lang="en-US" altLang="en-US" dirty="0"/>
          </a:p>
          <a:p>
            <a:r>
              <a:rPr lang="en-US" altLang="en-US" dirty="0"/>
              <a:t>In a first aid situation you don’t legally have to provide treatment, unless you have a previous duty of care to the injured person.</a:t>
            </a:r>
            <a:endParaRPr lang="en-AU" altLang="en-US" dirty="0"/>
          </a:p>
          <a:p>
            <a:r>
              <a:rPr lang="en-US" altLang="en-US" dirty="0"/>
              <a:t> </a:t>
            </a:r>
            <a:endParaRPr lang="en-AU" altLang="en-US" dirty="0"/>
          </a:p>
          <a:p>
            <a:r>
              <a:rPr lang="en-US" altLang="en-US" dirty="0"/>
              <a:t>Some examples of where a duty of care to provide first aid exists include cases where:</a:t>
            </a:r>
            <a:endParaRPr lang="en-AU" altLang="en-US" dirty="0"/>
          </a:p>
          <a:p>
            <a:pPr marL="628650" lvl="1" indent="-171450">
              <a:buFontTx/>
              <a:buChar char="•"/>
            </a:pPr>
            <a:endParaRPr lang="en-US" altLang="en-US" dirty="0"/>
          </a:p>
          <a:p>
            <a:pPr marL="628650" lvl="1" indent="-171450">
              <a:buFontTx/>
              <a:buChar char="•"/>
            </a:pPr>
            <a:r>
              <a:rPr lang="en-US" altLang="en-US" dirty="0"/>
              <a:t>You are a worker who is trained, qualified and designated as a first aid officer in a company and you have a duty of care to provide first aid to workers in the company.</a:t>
            </a:r>
            <a:endParaRPr lang="en-AU" altLang="en-US" dirty="0"/>
          </a:p>
          <a:p>
            <a:pPr marL="628650" lvl="1" indent="-171450">
              <a:buFontTx/>
              <a:buChar char="•"/>
            </a:pPr>
            <a:endParaRPr lang="en-US" altLang="en-US" dirty="0"/>
          </a:p>
          <a:p>
            <a:pPr marL="628650" lvl="1" indent="-171450">
              <a:buFontTx/>
              <a:buChar char="•"/>
            </a:pPr>
            <a:r>
              <a:rPr lang="en-US" altLang="en-US" dirty="0"/>
              <a:t>You are responsible for the person injured.</a:t>
            </a:r>
            <a:endParaRPr lang="en-AU" altLang="en-US" dirty="0"/>
          </a:p>
          <a:p>
            <a:pPr marL="628650" lvl="1" indent="-171450">
              <a:buFontTx/>
              <a:buChar char="•"/>
            </a:pPr>
            <a:endParaRPr lang="en-US" altLang="en-US" dirty="0"/>
          </a:p>
          <a:p>
            <a:pPr marL="628650" lvl="1" indent="-171450">
              <a:buFontTx/>
              <a:buChar char="•"/>
            </a:pPr>
            <a:r>
              <a:rPr lang="en-US" altLang="en-US" dirty="0"/>
              <a:t>You are an official first aid volunteer at a public event.</a:t>
            </a:r>
            <a:endParaRPr lang="en-AU" altLang="en-US" dirty="0"/>
          </a:p>
          <a:p>
            <a:pPr marL="628650" lvl="1" indent="-171450">
              <a:buFontTx/>
              <a:buChar char="•"/>
            </a:pPr>
            <a:endParaRPr lang="en-US" altLang="en-US" dirty="0"/>
          </a:p>
          <a:p>
            <a:pPr marL="628650" lvl="1" indent="-171450">
              <a:buFontTx/>
              <a:buChar char="•"/>
            </a:pPr>
            <a:r>
              <a:rPr lang="en-US" altLang="en-US" dirty="0"/>
              <a:t>You have started giving first aid in an emergency.</a:t>
            </a:r>
            <a:endParaRPr lang="en-AU" altLang="en-US" dirty="0"/>
          </a:p>
        </p:txBody>
      </p:sp>
      <p:sp>
        <p:nvSpPr>
          <p:cNvPr id="4" name="Slide Number Placeholder 3"/>
          <p:cNvSpPr>
            <a:spLocks noGrp="1"/>
          </p:cNvSpPr>
          <p:nvPr>
            <p:ph type="sldNum" sz="quarter" idx="5"/>
          </p:nvPr>
        </p:nvSpPr>
        <p:spPr/>
        <p:txBody>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fld id="{B336DA8C-DA25-4A9D-AE3D-9B55429A9C3E}" type="slidenum">
              <a:rPr lang="en-US" altLang="en-US" sz="1200">
                <a:latin typeface="Arial" panose="020B0604020202020204" pitchFamily="34" charset="0"/>
              </a:rPr>
              <a:pPr eaLnBrk="1" hangingPunct="1"/>
              <a:t>10</a:t>
            </a:fld>
            <a:endParaRPr lang="en-US" altLang="en-US" sz="1200" dirty="0">
              <a:latin typeface="Arial" panose="020B0604020202020204" pitchFamily="34" charset="0"/>
            </a:endParaRPr>
          </a:p>
        </p:txBody>
      </p:sp>
    </p:spTree>
    <p:extLst>
      <p:ext uri="{BB962C8B-B14F-4D97-AF65-F5344CB8AC3E}">
        <p14:creationId xmlns:p14="http://schemas.microsoft.com/office/powerpoint/2010/main" val="1851308600"/>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4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solidFill>
                  <a:srgbClr val="000000"/>
                </a:solidFill>
              </a:rPr>
              <a:t>Internal bleeding is harder to identify as it is under the surface of the skin. Common signs of internal bleeding include: </a:t>
            </a:r>
          </a:p>
          <a:p>
            <a:pPr marL="628650" lvl="1" indent="-171450">
              <a:buFontTx/>
              <a:buChar char="•"/>
            </a:pPr>
            <a:endParaRPr lang="en-US" altLang="en-US" dirty="0">
              <a:solidFill>
                <a:srgbClr val="000000"/>
              </a:solidFill>
            </a:endParaRPr>
          </a:p>
          <a:p>
            <a:pPr marL="628650" lvl="1" indent="-171450">
              <a:buFontTx/>
              <a:buChar char="•"/>
            </a:pPr>
            <a:r>
              <a:rPr lang="en-US" altLang="en-US" dirty="0">
                <a:solidFill>
                  <a:srgbClr val="000000"/>
                </a:solidFill>
              </a:rPr>
              <a:t>History of an injury that causes internal bleeding. </a:t>
            </a:r>
          </a:p>
          <a:p>
            <a:pPr marL="628650" lvl="1" indent="-171450">
              <a:buFontTx/>
              <a:buChar char="•"/>
            </a:pPr>
            <a:endParaRPr lang="en-US" altLang="en-US" dirty="0">
              <a:solidFill>
                <a:srgbClr val="000000"/>
              </a:solidFill>
            </a:endParaRPr>
          </a:p>
          <a:p>
            <a:pPr marL="628650" lvl="1" indent="-171450">
              <a:buFontTx/>
              <a:buChar char="•"/>
            </a:pPr>
            <a:r>
              <a:rPr lang="en-US" altLang="en-US" dirty="0">
                <a:solidFill>
                  <a:srgbClr val="000000"/>
                </a:solidFill>
              </a:rPr>
              <a:t>Medical conditions such as </a:t>
            </a:r>
            <a:r>
              <a:rPr lang="en-US" altLang="en-US" dirty="0" err="1">
                <a:solidFill>
                  <a:srgbClr val="000000"/>
                </a:solidFill>
              </a:rPr>
              <a:t>haemophilia</a:t>
            </a:r>
            <a:r>
              <a:rPr lang="en-US" altLang="en-US" dirty="0">
                <a:solidFill>
                  <a:srgbClr val="000000"/>
                </a:solidFill>
              </a:rPr>
              <a:t> or aneurysm. </a:t>
            </a:r>
          </a:p>
          <a:p>
            <a:pPr marL="628650" lvl="1" indent="-171450">
              <a:buFontTx/>
              <a:buChar char="•"/>
            </a:pPr>
            <a:endParaRPr lang="en-US" altLang="en-US" dirty="0">
              <a:solidFill>
                <a:srgbClr val="000000"/>
              </a:solidFill>
            </a:endParaRPr>
          </a:p>
          <a:p>
            <a:pPr marL="628650" lvl="1" indent="-171450">
              <a:buFontTx/>
              <a:buChar char="•"/>
            </a:pPr>
            <a:r>
              <a:rPr lang="en-US" altLang="en-US" dirty="0">
                <a:solidFill>
                  <a:srgbClr val="000000"/>
                </a:solidFill>
              </a:rPr>
              <a:t>Pain/tenderness in soft tissue – may also include hardness, swelling and distension. </a:t>
            </a:r>
          </a:p>
          <a:p>
            <a:pPr marL="628650" lvl="1" indent="-171450">
              <a:buFontTx/>
              <a:buChar char="•"/>
            </a:pPr>
            <a:endParaRPr lang="en-US" altLang="en-US" dirty="0">
              <a:solidFill>
                <a:srgbClr val="000000"/>
              </a:solidFill>
            </a:endParaRPr>
          </a:p>
          <a:p>
            <a:pPr marL="628650" lvl="1" indent="-171450">
              <a:buFontTx/>
              <a:buChar char="•"/>
            </a:pPr>
            <a:r>
              <a:rPr lang="en-US" altLang="en-US" dirty="0" err="1">
                <a:solidFill>
                  <a:srgbClr val="000000"/>
                </a:solidFill>
              </a:rPr>
              <a:t>Discolouration</a:t>
            </a:r>
            <a:r>
              <a:rPr lang="en-US" altLang="en-US" dirty="0">
                <a:solidFill>
                  <a:srgbClr val="000000"/>
                </a:solidFill>
              </a:rPr>
              <a:t>/bruising of skin in injured area. </a:t>
            </a:r>
          </a:p>
          <a:p>
            <a:pPr marL="628650" lvl="1" indent="-171450">
              <a:buFontTx/>
              <a:buChar char="•"/>
            </a:pPr>
            <a:endParaRPr lang="en-US" altLang="en-US" dirty="0">
              <a:solidFill>
                <a:srgbClr val="000000"/>
              </a:solidFill>
            </a:endParaRPr>
          </a:p>
          <a:p>
            <a:pPr marL="628650" lvl="1" indent="-171450">
              <a:buFontTx/>
              <a:buChar char="•"/>
            </a:pPr>
            <a:r>
              <a:rPr lang="en-US" altLang="en-US" dirty="0">
                <a:solidFill>
                  <a:srgbClr val="000000"/>
                </a:solidFill>
              </a:rPr>
              <a:t>Anxiety, restlessness.</a:t>
            </a:r>
          </a:p>
        </p:txBody>
      </p:sp>
      <p:sp>
        <p:nvSpPr>
          <p:cNvPr id="4" name="Slide Number Placeholder 3"/>
          <p:cNvSpPr>
            <a:spLocks noGrp="1"/>
          </p:cNvSpPr>
          <p:nvPr>
            <p:ph type="sldNum" sz="quarter" idx="5"/>
          </p:nvPr>
        </p:nvSpPr>
        <p:spPr/>
        <p:txBody>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fld id="{89012A0E-0773-42CA-944E-083E6C202EE6}" type="slidenum">
              <a:rPr lang="en-US" altLang="en-US" sz="1200">
                <a:latin typeface="Arial" panose="020B0604020202020204" pitchFamily="34" charset="0"/>
              </a:rPr>
              <a:pPr eaLnBrk="1" hangingPunct="1"/>
              <a:t>100</a:t>
            </a:fld>
            <a:endParaRPr lang="en-US" altLang="en-US" sz="1200" dirty="0">
              <a:latin typeface="Arial" panose="020B0604020202020204" pitchFamily="34" charset="0"/>
            </a:endParaRPr>
          </a:p>
        </p:txBody>
      </p:sp>
    </p:spTree>
    <p:extLst>
      <p:ext uri="{BB962C8B-B14F-4D97-AF65-F5344CB8AC3E}">
        <p14:creationId xmlns:p14="http://schemas.microsoft.com/office/powerpoint/2010/main" val="3897761774"/>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553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solidFill>
                  <a:srgbClr val="000000"/>
                </a:solidFill>
              </a:rPr>
              <a:t>Internal bleeding usually needs immediate surgery so the most important thing to do is call an ambulance. However general first aid management may include: </a:t>
            </a:r>
          </a:p>
          <a:p>
            <a:pPr lvl="1">
              <a:buFont typeface="Calibri" panose="020F0502020204030204" pitchFamily="34" charset="0"/>
              <a:buNone/>
            </a:pPr>
            <a:r>
              <a:rPr lang="en-US" altLang="en-US" b="1" dirty="0">
                <a:solidFill>
                  <a:srgbClr val="000000"/>
                </a:solidFill>
              </a:rPr>
              <a:t>1. </a:t>
            </a:r>
            <a:r>
              <a:rPr lang="en-US" altLang="en-US" dirty="0">
                <a:solidFill>
                  <a:srgbClr val="000000"/>
                </a:solidFill>
              </a:rPr>
              <a:t>Assist the person to lie down and rest in the most comfortable position. </a:t>
            </a:r>
          </a:p>
          <a:p>
            <a:pPr lvl="1">
              <a:buFont typeface="Calibri" panose="020F0502020204030204" pitchFamily="34" charset="0"/>
              <a:buNone/>
            </a:pPr>
            <a:endParaRPr lang="en-US" altLang="en-US" dirty="0">
              <a:solidFill>
                <a:srgbClr val="000000"/>
              </a:solidFill>
            </a:endParaRPr>
          </a:p>
          <a:p>
            <a:pPr lvl="1">
              <a:buFont typeface="Calibri" panose="020F0502020204030204" pitchFamily="34" charset="0"/>
              <a:buNone/>
            </a:pPr>
            <a:r>
              <a:rPr lang="en-US" altLang="en-US" b="1" dirty="0">
                <a:solidFill>
                  <a:srgbClr val="000000"/>
                </a:solidFill>
              </a:rPr>
              <a:t>2. </a:t>
            </a:r>
            <a:r>
              <a:rPr lang="en-US" altLang="en-US" dirty="0">
                <a:solidFill>
                  <a:srgbClr val="000000"/>
                </a:solidFill>
              </a:rPr>
              <a:t>Monitor ABC (airway, breathing, circulation). </a:t>
            </a:r>
          </a:p>
          <a:p>
            <a:pPr lvl="1">
              <a:buFont typeface="Calibri" panose="020F0502020204030204" pitchFamily="34" charset="0"/>
              <a:buNone/>
            </a:pPr>
            <a:endParaRPr lang="en-US" altLang="en-US" dirty="0">
              <a:solidFill>
                <a:srgbClr val="000000"/>
              </a:solidFill>
            </a:endParaRPr>
          </a:p>
          <a:p>
            <a:pPr lvl="1">
              <a:buFont typeface="Calibri" panose="020F0502020204030204" pitchFamily="34" charset="0"/>
              <a:buNone/>
            </a:pPr>
            <a:r>
              <a:rPr lang="en-US" altLang="en-US" b="1" dirty="0">
                <a:solidFill>
                  <a:srgbClr val="000000"/>
                </a:solidFill>
              </a:rPr>
              <a:t>3. </a:t>
            </a:r>
            <a:r>
              <a:rPr lang="en-US" altLang="en-US" dirty="0">
                <a:solidFill>
                  <a:srgbClr val="000000"/>
                </a:solidFill>
              </a:rPr>
              <a:t>Monitor for shock and maintain normal body temperature. </a:t>
            </a:r>
          </a:p>
          <a:p>
            <a:pPr lvl="1">
              <a:buFont typeface="Calibri" panose="020F0502020204030204" pitchFamily="34" charset="0"/>
              <a:buNone/>
            </a:pPr>
            <a:endParaRPr lang="en-US" altLang="en-US" dirty="0">
              <a:solidFill>
                <a:srgbClr val="000000"/>
              </a:solidFill>
            </a:endParaRPr>
          </a:p>
          <a:p>
            <a:pPr lvl="1">
              <a:buFont typeface="Calibri" panose="020F0502020204030204" pitchFamily="34" charset="0"/>
              <a:buNone/>
            </a:pPr>
            <a:r>
              <a:rPr lang="en-US" altLang="en-US" b="1" dirty="0">
                <a:solidFill>
                  <a:srgbClr val="000000"/>
                </a:solidFill>
              </a:rPr>
              <a:t>4. DO NOT</a:t>
            </a:r>
            <a:r>
              <a:rPr lang="en-US" altLang="en-US" dirty="0">
                <a:solidFill>
                  <a:srgbClr val="000000"/>
                </a:solidFill>
              </a:rPr>
              <a:t> give: </a:t>
            </a:r>
          </a:p>
          <a:p>
            <a:pPr marL="1085850" lvl="2" indent="-171450">
              <a:buFontTx/>
              <a:buChar char="•"/>
            </a:pPr>
            <a:r>
              <a:rPr lang="en-US" altLang="en-US" dirty="0">
                <a:solidFill>
                  <a:srgbClr val="000000"/>
                </a:solidFill>
              </a:rPr>
              <a:t>Medication. </a:t>
            </a:r>
          </a:p>
          <a:p>
            <a:pPr marL="1085850" lvl="2" indent="-171450">
              <a:buFontTx/>
              <a:buChar char="•"/>
            </a:pPr>
            <a:r>
              <a:rPr lang="en-US" altLang="en-US" dirty="0">
                <a:solidFill>
                  <a:srgbClr val="000000"/>
                </a:solidFill>
              </a:rPr>
              <a:t>Alcohol. </a:t>
            </a:r>
          </a:p>
          <a:p>
            <a:pPr marL="1085850" lvl="2" indent="-171450">
              <a:buFontTx/>
              <a:buChar char="•"/>
            </a:pPr>
            <a:r>
              <a:rPr lang="en-US" altLang="en-US" dirty="0">
                <a:solidFill>
                  <a:srgbClr val="000000"/>
                </a:solidFill>
              </a:rPr>
              <a:t>Food. </a:t>
            </a:r>
          </a:p>
          <a:p>
            <a:pPr marL="1085850" lvl="2" indent="-171450">
              <a:buFontTx/>
              <a:buChar char="•"/>
            </a:pPr>
            <a:r>
              <a:rPr lang="en-US" altLang="en-US" dirty="0">
                <a:solidFill>
                  <a:srgbClr val="000000"/>
                </a:solidFill>
              </a:rPr>
              <a:t>Drink. </a:t>
            </a:r>
          </a:p>
          <a:p>
            <a:pPr lvl="1">
              <a:buFont typeface="Calibri" panose="020F0502020204030204" pitchFamily="34" charset="0"/>
              <a:buNone/>
            </a:pPr>
            <a:endParaRPr lang="en-US" altLang="en-US" dirty="0">
              <a:solidFill>
                <a:srgbClr val="000000"/>
              </a:solidFill>
            </a:endParaRPr>
          </a:p>
          <a:p>
            <a:pPr lvl="1">
              <a:buFont typeface="Calibri" panose="020F0502020204030204" pitchFamily="34" charset="0"/>
              <a:buNone/>
            </a:pPr>
            <a:r>
              <a:rPr lang="en-US" altLang="en-US" b="1" dirty="0">
                <a:solidFill>
                  <a:srgbClr val="000000"/>
                </a:solidFill>
              </a:rPr>
              <a:t>5. </a:t>
            </a:r>
            <a:r>
              <a:rPr lang="en-US" altLang="en-US" dirty="0">
                <a:solidFill>
                  <a:srgbClr val="000000"/>
                </a:solidFill>
              </a:rPr>
              <a:t>Offer reassurance. </a:t>
            </a:r>
          </a:p>
          <a:p>
            <a:pPr lvl="1">
              <a:buFont typeface="Calibri" panose="020F0502020204030204" pitchFamily="34" charset="0"/>
              <a:buNone/>
            </a:pPr>
            <a:endParaRPr lang="en-US" altLang="en-US" dirty="0">
              <a:solidFill>
                <a:srgbClr val="000000"/>
              </a:solidFill>
            </a:endParaRPr>
          </a:p>
          <a:p>
            <a:pPr lvl="1">
              <a:buFont typeface="Calibri" panose="020F0502020204030204" pitchFamily="34" charset="0"/>
              <a:buNone/>
            </a:pPr>
            <a:r>
              <a:rPr lang="en-US" altLang="en-US" b="1" dirty="0">
                <a:solidFill>
                  <a:srgbClr val="000000"/>
                </a:solidFill>
              </a:rPr>
              <a:t>6. </a:t>
            </a:r>
            <a:r>
              <a:rPr lang="en-US" altLang="en-US" dirty="0">
                <a:solidFill>
                  <a:srgbClr val="000000"/>
                </a:solidFill>
              </a:rPr>
              <a:t>Provide first aid for other injuries/illnesses.</a:t>
            </a:r>
          </a:p>
        </p:txBody>
      </p:sp>
      <p:sp>
        <p:nvSpPr>
          <p:cNvPr id="4" name="Slide Number Placeholder 3"/>
          <p:cNvSpPr>
            <a:spLocks noGrp="1"/>
          </p:cNvSpPr>
          <p:nvPr>
            <p:ph type="sldNum" sz="quarter" idx="5"/>
          </p:nvPr>
        </p:nvSpPr>
        <p:spPr/>
        <p:txBody>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fld id="{B3F7DA64-F3F8-4A56-8A15-BF1EE56909C0}" type="slidenum">
              <a:rPr lang="en-US" altLang="en-US" sz="1200">
                <a:latin typeface="Arial" panose="020B0604020202020204" pitchFamily="34" charset="0"/>
              </a:rPr>
              <a:pPr eaLnBrk="1" hangingPunct="1"/>
              <a:t>101</a:t>
            </a:fld>
            <a:endParaRPr lang="en-US" altLang="en-US" sz="1200" dirty="0">
              <a:latin typeface="Arial" panose="020B0604020202020204" pitchFamily="34" charset="0"/>
            </a:endParaRPr>
          </a:p>
        </p:txBody>
      </p:sp>
    </p:spTree>
    <p:extLst>
      <p:ext uri="{BB962C8B-B14F-4D97-AF65-F5344CB8AC3E}">
        <p14:creationId xmlns:p14="http://schemas.microsoft.com/office/powerpoint/2010/main" val="2731372948"/>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758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solidFill>
                  <a:srgbClr val="000000"/>
                </a:solidFill>
              </a:rPr>
              <a:t>External bleeding or external </a:t>
            </a:r>
            <a:r>
              <a:rPr lang="en-US" altLang="en-US" dirty="0" err="1">
                <a:solidFill>
                  <a:srgbClr val="000000"/>
                </a:solidFill>
              </a:rPr>
              <a:t>haemorrhaging</a:t>
            </a:r>
            <a:r>
              <a:rPr lang="en-US" altLang="en-US" dirty="0">
                <a:solidFill>
                  <a:srgbClr val="000000"/>
                </a:solidFill>
              </a:rPr>
              <a:t> is</a:t>
            </a:r>
            <a:r>
              <a:rPr lang="en-US" altLang="en-US" b="1" dirty="0">
                <a:solidFill>
                  <a:srgbClr val="000000"/>
                </a:solidFill>
              </a:rPr>
              <a:t> </a:t>
            </a:r>
            <a:r>
              <a:rPr lang="en-US" altLang="en-US" dirty="0">
                <a:solidFill>
                  <a:srgbClr val="000000"/>
                </a:solidFill>
              </a:rPr>
              <a:t>easier to identify but may be life-threatening if there is blood spurting from the wound or if the blood doesn’t clot.</a:t>
            </a:r>
          </a:p>
          <a:p>
            <a:r>
              <a:rPr lang="en-US" altLang="en-US" dirty="0">
                <a:solidFill>
                  <a:srgbClr val="000000"/>
                </a:solidFill>
              </a:rPr>
              <a:t> </a:t>
            </a:r>
          </a:p>
          <a:p>
            <a:r>
              <a:rPr lang="en-US" altLang="en-US" dirty="0">
                <a:solidFill>
                  <a:srgbClr val="000000"/>
                </a:solidFill>
              </a:rPr>
              <a:t>Most bleeding will be minor and will stop within about 10 minutes when the blood clots.</a:t>
            </a:r>
          </a:p>
        </p:txBody>
      </p:sp>
      <p:sp>
        <p:nvSpPr>
          <p:cNvPr id="4" name="Slide Number Placeholder 3"/>
          <p:cNvSpPr>
            <a:spLocks noGrp="1"/>
          </p:cNvSpPr>
          <p:nvPr>
            <p:ph type="sldNum" sz="quarter" idx="5"/>
          </p:nvPr>
        </p:nvSpPr>
        <p:spPr/>
        <p:txBody>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fld id="{E07C7A68-B81E-478A-B7C4-C3E64411B573}" type="slidenum">
              <a:rPr lang="en-US" altLang="en-US" sz="1200">
                <a:latin typeface="Arial" panose="020B0604020202020204" pitchFamily="34" charset="0"/>
              </a:rPr>
              <a:pPr eaLnBrk="1" hangingPunct="1"/>
              <a:t>102</a:t>
            </a:fld>
            <a:endParaRPr lang="en-US" altLang="en-US" sz="1200" dirty="0">
              <a:latin typeface="Arial" panose="020B0604020202020204" pitchFamily="34" charset="0"/>
            </a:endParaRPr>
          </a:p>
        </p:txBody>
      </p:sp>
    </p:spTree>
    <p:extLst>
      <p:ext uri="{BB962C8B-B14F-4D97-AF65-F5344CB8AC3E}">
        <p14:creationId xmlns:p14="http://schemas.microsoft.com/office/powerpoint/2010/main" val="2820810267"/>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wrap="square" numCol="1" anchor="t" anchorCtr="0" compatLnSpc="1">
            <a:prstTxWarp prst="textNoShape">
              <a:avLst/>
            </a:prstTxWarp>
          </a:bodyPr>
          <a:lstStyle/>
          <a:p>
            <a:r>
              <a:rPr lang="en-US" altLang="en-US" dirty="0">
                <a:solidFill>
                  <a:srgbClr val="000000"/>
                </a:solidFill>
                <a:ea typeface="MS Mincho" panose="02020609040205080304" pitchFamily="49" charset="-128"/>
              </a:rPr>
              <a:t>First aid management for bleeding involves:</a:t>
            </a:r>
          </a:p>
          <a:p>
            <a:pPr marL="509588" lvl="1">
              <a:spcBef>
                <a:spcPts val="300"/>
              </a:spcBef>
              <a:spcAft>
                <a:spcPts val="300"/>
              </a:spcAft>
              <a:buFont typeface="+mj-lt" charset="0"/>
              <a:buNone/>
            </a:pPr>
            <a:r>
              <a:rPr lang="en-US" altLang="en-US" b="1" dirty="0">
                <a:solidFill>
                  <a:srgbClr val="000000"/>
                </a:solidFill>
                <a:ea typeface="MS Mincho" panose="02020609040205080304" pitchFamily="49" charset="-128"/>
              </a:rPr>
              <a:t>1.  </a:t>
            </a:r>
            <a:r>
              <a:rPr lang="en-US" altLang="en-US" dirty="0">
                <a:solidFill>
                  <a:srgbClr val="000000"/>
                </a:solidFill>
                <a:ea typeface="MS Mincho" panose="02020609040205080304" pitchFamily="49" charset="-128"/>
              </a:rPr>
              <a:t>Try to protect yourself by using gloves or an improvised barrier between your hands and the blood/wound.</a:t>
            </a:r>
          </a:p>
          <a:p>
            <a:pPr marL="509588" lvl="1">
              <a:spcBef>
                <a:spcPts val="300"/>
              </a:spcBef>
              <a:spcAft>
                <a:spcPts val="300"/>
              </a:spcAft>
              <a:buFont typeface="+mj-lt" charset="0"/>
              <a:buNone/>
            </a:pPr>
            <a:endParaRPr lang="en-US" altLang="en-US" dirty="0">
              <a:solidFill>
                <a:srgbClr val="000000"/>
              </a:solidFill>
              <a:ea typeface="MS Mincho" panose="02020609040205080304" pitchFamily="49" charset="-128"/>
            </a:endParaRPr>
          </a:p>
          <a:p>
            <a:pPr marL="509588" lvl="1">
              <a:spcBef>
                <a:spcPts val="300"/>
              </a:spcBef>
              <a:spcAft>
                <a:spcPts val="300"/>
              </a:spcAft>
              <a:buFont typeface="+mj-lt" charset="0"/>
              <a:buNone/>
            </a:pPr>
            <a:r>
              <a:rPr lang="en-US" altLang="en-US" b="1" dirty="0">
                <a:solidFill>
                  <a:srgbClr val="000000"/>
                </a:solidFill>
                <a:ea typeface="MS Mincho" panose="02020609040205080304" pitchFamily="49" charset="-128"/>
              </a:rPr>
              <a:t>2.  </a:t>
            </a:r>
            <a:r>
              <a:rPr lang="en-US" altLang="en-US" dirty="0">
                <a:solidFill>
                  <a:srgbClr val="000000"/>
                </a:solidFill>
                <a:ea typeface="MS Mincho" panose="02020609040205080304" pitchFamily="49" charset="-128"/>
              </a:rPr>
              <a:t>First check if there is any foreign object stuck in the wound then:</a:t>
            </a:r>
          </a:p>
          <a:p>
            <a:pPr marL="509588" lvl="1">
              <a:spcBef>
                <a:spcPts val="300"/>
              </a:spcBef>
              <a:spcAft>
                <a:spcPts val="300"/>
              </a:spcAft>
              <a:buFont typeface="+mj-lt" charset="0"/>
              <a:buNone/>
            </a:pPr>
            <a:endParaRPr lang="en-US" altLang="en-US" dirty="0">
              <a:solidFill>
                <a:srgbClr val="000000"/>
              </a:solidFill>
            </a:endParaRPr>
          </a:p>
          <a:p>
            <a:pPr marL="457200" lvl="1" indent="0">
              <a:buNone/>
            </a:pPr>
            <a:r>
              <a:rPr lang="en-US" altLang="en-US" b="1" dirty="0">
                <a:solidFill>
                  <a:srgbClr val="000000"/>
                </a:solidFill>
                <a:ea typeface="MS Mincho" panose="02020609040205080304" pitchFamily="49" charset="-128"/>
              </a:rPr>
              <a:t>If NO Foreign Object:</a:t>
            </a:r>
            <a:endParaRPr lang="en-US" altLang="en-US" dirty="0">
              <a:solidFill>
                <a:srgbClr val="000000"/>
              </a:solidFill>
              <a:ea typeface="MS Mincho" panose="02020609040205080304" pitchFamily="49" charset="-128"/>
            </a:endParaRPr>
          </a:p>
          <a:p>
            <a:pPr marL="795338" lvl="2" indent="0">
              <a:buNone/>
            </a:pPr>
            <a:r>
              <a:rPr lang="en-US" altLang="en-US" b="1" dirty="0">
                <a:solidFill>
                  <a:srgbClr val="000000"/>
                </a:solidFill>
                <a:ea typeface="MS Mincho" panose="02020609040205080304" pitchFamily="49" charset="-128"/>
              </a:rPr>
              <a:t>3.  </a:t>
            </a:r>
            <a:r>
              <a:rPr lang="en-US" altLang="en-US" dirty="0">
                <a:solidFill>
                  <a:srgbClr val="000000"/>
                </a:solidFill>
                <a:ea typeface="MS Mincho" panose="02020609040205080304" pitchFamily="49" charset="-128"/>
              </a:rPr>
              <a:t>Using a sterile dressing pad, ask the person to press directly on the wound.</a:t>
            </a:r>
          </a:p>
          <a:p>
            <a:pPr marL="1423988" lvl="3" indent="-171450">
              <a:spcBef>
                <a:spcPts val="300"/>
              </a:spcBef>
              <a:spcAft>
                <a:spcPts val="300"/>
              </a:spcAft>
              <a:buFont typeface="Arial" panose="020B0604020202020204" pitchFamily="34" charset="0"/>
              <a:buChar char="•"/>
            </a:pPr>
            <a:r>
              <a:rPr lang="en-US" altLang="en-US" dirty="0">
                <a:solidFill>
                  <a:srgbClr val="000000"/>
                </a:solidFill>
                <a:ea typeface="MS Mincho" panose="02020609040205080304" pitchFamily="49" charset="-128"/>
              </a:rPr>
              <a:t>If </a:t>
            </a:r>
            <a:r>
              <a:rPr lang="en-US" altLang="en-US" dirty="0"/>
              <a:t>you don’t have a sterile dressing, use an improvised dressing e.g. handkerchief, towel.</a:t>
            </a:r>
          </a:p>
          <a:p>
            <a:pPr marL="1423988" lvl="3" indent="-171450">
              <a:spcBef>
                <a:spcPts val="300"/>
              </a:spcBef>
              <a:spcAft>
                <a:spcPts val="300"/>
              </a:spcAft>
              <a:buFont typeface="Arial" panose="020B0604020202020204" pitchFamily="34" charset="0"/>
              <a:buChar char="•"/>
            </a:pPr>
            <a:r>
              <a:rPr lang="en-US" altLang="en-US" dirty="0"/>
              <a:t>If these are not available the person should use their hand.</a:t>
            </a:r>
          </a:p>
          <a:p>
            <a:pPr marL="1423988" lvl="3" indent="-171450">
              <a:spcBef>
                <a:spcPts val="300"/>
              </a:spcBef>
              <a:spcAft>
                <a:spcPts val="300"/>
              </a:spcAft>
              <a:buFont typeface="Arial" panose="020B0604020202020204" pitchFamily="34" charset="0"/>
              <a:buChar char="•"/>
            </a:pPr>
            <a:r>
              <a:rPr lang="en-US" altLang="en-US" dirty="0"/>
              <a:t>As a </a:t>
            </a:r>
            <a:r>
              <a:rPr lang="en-US" altLang="en-US" dirty="0">
                <a:solidFill>
                  <a:srgbClr val="000000"/>
                </a:solidFill>
                <a:ea typeface="MS Mincho" panose="02020609040205080304" pitchFamily="49" charset="-128"/>
              </a:rPr>
              <a:t>last resort use your own hand.</a:t>
            </a:r>
          </a:p>
          <a:p>
            <a:pPr marL="966788" lvl="2">
              <a:spcBef>
                <a:spcPts val="300"/>
              </a:spcBef>
              <a:spcAft>
                <a:spcPts val="300"/>
              </a:spcAft>
              <a:buFont typeface="+mj-lt" charset="0"/>
              <a:buNone/>
            </a:pPr>
            <a:endParaRPr lang="en-US" altLang="en-US" dirty="0">
              <a:solidFill>
                <a:srgbClr val="000000"/>
              </a:solidFill>
              <a:ea typeface="MS Mincho" panose="02020609040205080304" pitchFamily="49" charset="-128"/>
            </a:endParaRPr>
          </a:p>
          <a:p>
            <a:pPr marL="966788" lvl="2">
              <a:spcBef>
                <a:spcPts val="300"/>
              </a:spcBef>
              <a:spcAft>
                <a:spcPts val="300"/>
              </a:spcAft>
              <a:buFont typeface="+mj-lt" charset="0"/>
              <a:buNone/>
            </a:pPr>
            <a:r>
              <a:rPr lang="en-US" altLang="en-US" b="1" dirty="0">
                <a:solidFill>
                  <a:srgbClr val="000000"/>
                </a:solidFill>
                <a:ea typeface="MS Mincho" panose="02020609040205080304" pitchFamily="49" charset="-128"/>
              </a:rPr>
              <a:t>4.  </a:t>
            </a:r>
            <a:r>
              <a:rPr lang="en-US" altLang="en-US" dirty="0">
                <a:solidFill>
                  <a:srgbClr val="000000"/>
                </a:solidFill>
                <a:ea typeface="MS Mincho" panose="02020609040205080304" pitchFamily="49" charset="-128"/>
              </a:rPr>
              <a:t>If a broken bone is not suspected raise the injured area above the level of the heart.</a:t>
            </a:r>
          </a:p>
          <a:p>
            <a:pPr marL="966788" lvl="2">
              <a:spcBef>
                <a:spcPts val="300"/>
              </a:spcBef>
              <a:spcAft>
                <a:spcPts val="300"/>
              </a:spcAft>
              <a:buFont typeface="+mj-lt" charset="0"/>
              <a:buNone/>
            </a:pPr>
            <a:endParaRPr lang="en-US" altLang="en-US" dirty="0">
              <a:solidFill>
                <a:srgbClr val="000000"/>
              </a:solidFill>
              <a:ea typeface="MS Mincho" panose="02020609040205080304" pitchFamily="49" charset="-128"/>
            </a:endParaRPr>
          </a:p>
          <a:p>
            <a:pPr marL="966788" lvl="2">
              <a:spcBef>
                <a:spcPts val="300"/>
              </a:spcBef>
              <a:spcAft>
                <a:spcPts val="300"/>
              </a:spcAft>
              <a:buFont typeface="+mj-lt" charset="0"/>
              <a:buNone/>
            </a:pPr>
            <a:r>
              <a:rPr lang="en-US" altLang="en-US" b="1" dirty="0">
                <a:solidFill>
                  <a:srgbClr val="000000"/>
                </a:solidFill>
                <a:ea typeface="MS Mincho" panose="02020609040205080304" pitchFamily="49" charset="-128"/>
              </a:rPr>
              <a:t>5.  </a:t>
            </a:r>
            <a:r>
              <a:rPr lang="en-US" altLang="en-US" dirty="0">
                <a:solidFill>
                  <a:srgbClr val="000000"/>
                </a:solidFill>
                <a:ea typeface="MS Mincho" panose="02020609040205080304" pitchFamily="49" charset="-128"/>
              </a:rPr>
              <a:t>Have the person rest comfortably.</a:t>
            </a:r>
          </a:p>
          <a:p>
            <a:pPr marL="966788" lvl="2">
              <a:spcBef>
                <a:spcPts val="300"/>
              </a:spcBef>
              <a:spcAft>
                <a:spcPts val="300"/>
              </a:spcAft>
              <a:buFont typeface="+mj-lt" charset="0"/>
              <a:buNone/>
            </a:pPr>
            <a:endParaRPr lang="en-US" altLang="en-US" dirty="0">
              <a:solidFill>
                <a:srgbClr val="000000"/>
              </a:solidFill>
              <a:ea typeface="MS Mincho" panose="02020609040205080304" pitchFamily="49" charset="-128"/>
            </a:endParaRPr>
          </a:p>
          <a:p>
            <a:pPr marL="966788" lvl="2">
              <a:spcBef>
                <a:spcPts val="300"/>
              </a:spcBef>
              <a:spcAft>
                <a:spcPts val="300"/>
              </a:spcAft>
              <a:buFont typeface="+mj-lt" charset="0"/>
              <a:buNone/>
            </a:pPr>
            <a:r>
              <a:rPr lang="en-US" altLang="en-US" b="1" dirty="0">
                <a:solidFill>
                  <a:srgbClr val="000000"/>
                </a:solidFill>
                <a:ea typeface="MS Mincho" panose="02020609040205080304" pitchFamily="49" charset="-128"/>
              </a:rPr>
              <a:t>6.  </a:t>
            </a:r>
            <a:r>
              <a:rPr lang="en-US" altLang="en-US" dirty="0">
                <a:solidFill>
                  <a:srgbClr val="000000"/>
                </a:solidFill>
                <a:ea typeface="MS Mincho" panose="02020609040205080304" pitchFamily="49" charset="-128"/>
              </a:rPr>
              <a:t>Apply a pressure bandage to hold the dressing in place.</a:t>
            </a:r>
          </a:p>
          <a:p>
            <a:pPr marL="966788" lvl="2">
              <a:spcBef>
                <a:spcPts val="300"/>
              </a:spcBef>
              <a:spcAft>
                <a:spcPts val="300"/>
              </a:spcAft>
              <a:buFont typeface="+mj-lt" charset="0"/>
              <a:buNone/>
            </a:pPr>
            <a:endParaRPr lang="en-US" altLang="en-US" dirty="0">
              <a:solidFill>
                <a:srgbClr val="000000"/>
              </a:solidFill>
              <a:ea typeface="MS Mincho" panose="02020609040205080304" pitchFamily="49" charset="-128"/>
            </a:endParaRPr>
          </a:p>
          <a:p>
            <a:pPr marL="966788" lvl="2">
              <a:spcBef>
                <a:spcPts val="300"/>
              </a:spcBef>
              <a:spcAft>
                <a:spcPts val="300"/>
              </a:spcAft>
              <a:buFont typeface="+mj-lt" charset="0"/>
              <a:buNone/>
            </a:pPr>
            <a:r>
              <a:rPr lang="en-US" altLang="en-US" b="1" dirty="0">
                <a:solidFill>
                  <a:srgbClr val="000000"/>
                </a:solidFill>
                <a:ea typeface="MS Mincho" panose="02020609040205080304" pitchFamily="49" charset="-128"/>
              </a:rPr>
              <a:t>7.  </a:t>
            </a:r>
            <a:r>
              <a:rPr lang="en-US" altLang="en-US" dirty="0">
                <a:solidFill>
                  <a:srgbClr val="000000"/>
                </a:solidFill>
                <a:ea typeface="MS Mincho" panose="02020609040205080304" pitchFamily="49" charset="-128"/>
              </a:rPr>
              <a:t>Immobilise the injured part using an appropriate body splint/slinging method.</a:t>
            </a:r>
          </a:p>
          <a:p>
            <a:pPr marL="0" lvl="0" indent="-290512">
              <a:spcBef>
                <a:spcPts val="300"/>
              </a:spcBef>
              <a:spcAft>
                <a:spcPts val="300"/>
              </a:spcAft>
              <a:buFont typeface="+mj-lt" charset="0"/>
              <a:buNone/>
            </a:pPr>
            <a:r>
              <a:rPr lang="en-US" altLang="en-US" i="1" dirty="0">
                <a:solidFill>
                  <a:srgbClr val="000000"/>
                </a:solidFill>
                <a:ea typeface="MS Mincho" panose="02020609040205080304" pitchFamily="49" charset="-128"/>
              </a:rPr>
              <a:t>Continued…</a:t>
            </a:r>
          </a:p>
        </p:txBody>
      </p:sp>
      <p:sp>
        <p:nvSpPr>
          <p:cNvPr id="4" name="Slide Number Placeholder 3"/>
          <p:cNvSpPr>
            <a:spLocks noGrp="1"/>
          </p:cNvSpPr>
          <p:nvPr>
            <p:ph type="sldNum" sz="quarter" idx="5"/>
          </p:nvPr>
        </p:nvSpPr>
        <p:spPr/>
        <p:txBody>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fld id="{77E3BFD6-1561-4DBA-B2C8-A03B2D30128A}" type="slidenum">
              <a:rPr lang="en-US" altLang="en-US" sz="1200">
                <a:latin typeface="Arial" panose="020B0604020202020204" pitchFamily="34" charset="0"/>
              </a:rPr>
              <a:pPr eaLnBrk="1" hangingPunct="1"/>
              <a:t>103</a:t>
            </a:fld>
            <a:endParaRPr lang="en-US" altLang="en-US" sz="1200" dirty="0">
              <a:latin typeface="Arial" panose="020B0604020202020204" pitchFamily="34" charset="0"/>
            </a:endParaRPr>
          </a:p>
        </p:txBody>
      </p:sp>
    </p:spTree>
    <p:extLst>
      <p:ext uri="{BB962C8B-B14F-4D97-AF65-F5344CB8AC3E}">
        <p14:creationId xmlns:p14="http://schemas.microsoft.com/office/powerpoint/2010/main" val="3828891054"/>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wrap="square" numCol="1" anchor="t" anchorCtr="0" compatLnSpc="1">
            <a:prstTxWarp prst="textNoShape">
              <a:avLst/>
            </a:prstTxWarp>
          </a:bodyPr>
          <a:lstStyle/>
          <a:p>
            <a:r>
              <a:rPr lang="en-US" altLang="en-US" b="1" dirty="0">
                <a:solidFill>
                  <a:srgbClr val="000000"/>
                </a:solidFill>
                <a:ea typeface="MS Mincho" panose="02020609040205080304" pitchFamily="49" charset="-128"/>
              </a:rPr>
              <a:t>If NO Foreign Object:</a:t>
            </a:r>
            <a:r>
              <a:rPr lang="en-US" altLang="en-US" b="0" dirty="0">
                <a:solidFill>
                  <a:srgbClr val="000000"/>
                </a:solidFill>
                <a:ea typeface="MS Mincho" panose="02020609040205080304" pitchFamily="49" charset="-128"/>
              </a:rPr>
              <a:t>…</a:t>
            </a:r>
            <a:r>
              <a:rPr lang="en-US" altLang="en-US" i="1" dirty="0">
                <a:solidFill>
                  <a:srgbClr val="000000"/>
                </a:solidFill>
                <a:ea typeface="MS Mincho" panose="02020609040205080304" pitchFamily="49" charset="-128"/>
              </a:rPr>
              <a:t>Continued</a:t>
            </a:r>
            <a:endParaRPr lang="en-US" altLang="en-US" b="1" dirty="0">
              <a:solidFill>
                <a:srgbClr val="000000"/>
              </a:solidFill>
              <a:ea typeface="MS Mincho" panose="02020609040205080304" pitchFamily="49" charset="-128"/>
            </a:endParaRPr>
          </a:p>
          <a:p>
            <a:endParaRPr lang="en-US" altLang="en-US" dirty="0">
              <a:solidFill>
                <a:srgbClr val="000000"/>
              </a:solidFill>
              <a:ea typeface="MS Mincho" panose="02020609040205080304" pitchFamily="49" charset="-128"/>
            </a:endParaRPr>
          </a:p>
          <a:p>
            <a:pPr marL="457200" lvl="1" indent="0" eaLnBrk="1" hangingPunct="1">
              <a:spcBef>
                <a:spcPts val="300"/>
              </a:spcBef>
              <a:spcAft>
                <a:spcPts val="300"/>
              </a:spcAft>
              <a:buNone/>
            </a:pPr>
            <a:r>
              <a:rPr lang="en-US" altLang="en-US" b="1" dirty="0">
                <a:solidFill>
                  <a:srgbClr val="000000"/>
                </a:solidFill>
                <a:ea typeface="MS Mincho" panose="02020609040205080304" pitchFamily="49" charset="-128"/>
              </a:rPr>
              <a:t>IF BLEEDING CONTINUES</a:t>
            </a:r>
            <a:r>
              <a:rPr lang="en-US" altLang="en-US" dirty="0">
                <a:solidFill>
                  <a:srgbClr val="000000"/>
                </a:solidFill>
                <a:ea typeface="MS Mincho" panose="02020609040205080304" pitchFamily="49" charset="-128"/>
              </a:rPr>
              <a:t>:</a:t>
            </a:r>
          </a:p>
          <a:p>
            <a:pPr marL="914400" lvl="2" indent="0" eaLnBrk="1" hangingPunct="1">
              <a:spcBef>
                <a:spcPts val="300"/>
              </a:spcBef>
              <a:spcAft>
                <a:spcPts val="300"/>
              </a:spcAft>
              <a:buNone/>
            </a:pPr>
            <a:r>
              <a:rPr lang="en-US" altLang="en-US" b="1" dirty="0">
                <a:solidFill>
                  <a:srgbClr val="000000"/>
                </a:solidFill>
                <a:ea typeface="MS Mincho" panose="02020609040205080304" pitchFamily="49" charset="-128"/>
              </a:rPr>
              <a:t>8. </a:t>
            </a:r>
            <a:r>
              <a:rPr lang="en-US" altLang="en-US" dirty="0">
                <a:solidFill>
                  <a:srgbClr val="000000"/>
                </a:solidFill>
                <a:ea typeface="MS Mincho" panose="02020609040205080304" pitchFamily="49" charset="-128"/>
              </a:rPr>
              <a:t>Apply a second dressing pad over the first and a firmer bandage over top of all.</a:t>
            </a:r>
          </a:p>
          <a:p>
            <a:pPr lvl="1" eaLnBrk="1" hangingPunct="1">
              <a:spcBef>
                <a:spcPts val="300"/>
              </a:spcBef>
              <a:spcAft>
                <a:spcPts val="300"/>
              </a:spcAft>
              <a:buFont typeface="Calibri" panose="020F0502020204030204" pitchFamily="34" charset="0"/>
              <a:buNone/>
            </a:pPr>
            <a:endParaRPr lang="en-US" altLang="en-US" dirty="0">
              <a:solidFill>
                <a:srgbClr val="000000"/>
              </a:solidFill>
              <a:ea typeface="MS Mincho" panose="02020609040205080304" pitchFamily="49" charset="-128"/>
            </a:endParaRPr>
          </a:p>
          <a:p>
            <a:pPr lvl="1" eaLnBrk="1" hangingPunct="1">
              <a:spcBef>
                <a:spcPts val="300"/>
              </a:spcBef>
              <a:spcAft>
                <a:spcPts val="300"/>
              </a:spcAft>
              <a:buFont typeface="Calibri" panose="020F0502020204030204" pitchFamily="34" charset="0"/>
              <a:buNone/>
            </a:pPr>
            <a:endParaRPr lang="en-US" altLang="en-US" dirty="0">
              <a:solidFill>
                <a:srgbClr val="000000"/>
              </a:solidFill>
              <a:ea typeface="MS Mincho" panose="02020609040205080304" pitchFamily="49" charset="-128"/>
            </a:endParaRPr>
          </a:p>
          <a:p>
            <a:pPr marL="457200" lvl="1" indent="0">
              <a:spcBef>
                <a:spcPts val="300"/>
              </a:spcBef>
              <a:spcAft>
                <a:spcPts val="300"/>
              </a:spcAft>
              <a:buNone/>
            </a:pPr>
            <a:r>
              <a:rPr lang="en-US" altLang="en-US" b="1" dirty="0">
                <a:solidFill>
                  <a:srgbClr val="000000"/>
                </a:solidFill>
                <a:ea typeface="MS Mincho" panose="02020609040205080304" pitchFamily="49" charset="-128"/>
              </a:rPr>
              <a:t>IF SIGNIFICANT BLEEDING CONTINUES</a:t>
            </a:r>
            <a:r>
              <a:rPr lang="en-US" altLang="en-US" dirty="0">
                <a:solidFill>
                  <a:srgbClr val="000000"/>
                </a:solidFill>
                <a:ea typeface="MS Mincho" panose="02020609040205080304" pitchFamily="49" charset="-128"/>
              </a:rPr>
              <a:t>:</a:t>
            </a:r>
          </a:p>
          <a:p>
            <a:pPr lvl="2">
              <a:spcBef>
                <a:spcPts val="300"/>
              </a:spcBef>
              <a:spcAft>
                <a:spcPts val="300"/>
              </a:spcAft>
              <a:buFont typeface="+mj-lt" charset="0"/>
              <a:buNone/>
            </a:pPr>
            <a:r>
              <a:rPr lang="en-US" altLang="en-US" b="1" dirty="0">
                <a:solidFill>
                  <a:srgbClr val="000000"/>
                </a:solidFill>
                <a:ea typeface="MS Mincho" panose="02020609040205080304" pitchFamily="49" charset="-128"/>
              </a:rPr>
              <a:t>9. </a:t>
            </a:r>
            <a:r>
              <a:rPr lang="en-US" altLang="en-US" dirty="0">
                <a:solidFill>
                  <a:srgbClr val="000000"/>
                </a:solidFill>
                <a:ea typeface="MS Mincho" panose="02020609040205080304" pitchFamily="49" charset="-128"/>
              </a:rPr>
              <a:t>Remove all bandaging and check for a missed bleeding site.</a:t>
            </a:r>
          </a:p>
          <a:p>
            <a:pPr lvl="2">
              <a:spcBef>
                <a:spcPts val="300"/>
              </a:spcBef>
              <a:spcAft>
                <a:spcPts val="300"/>
              </a:spcAft>
              <a:buFont typeface="+mj-lt" charset="0"/>
              <a:buNone/>
            </a:pPr>
            <a:endParaRPr lang="en-US" altLang="en-US" dirty="0">
              <a:solidFill>
                <a:srgbClr val="000000"/>
              </a:solidFill>
              <a:ea typeface="MS Mincho" panose="02020609040205080304" pitchFamily="49" charset="-128"/>
            </a:endParaRPr>
          </a:p>
          <a:p>
            <a:pPr lvl="2">
              <a:spcBef>
                <a:spcPts val="300"/>
              </a:spcBef>
              <a:spcAft>
                <a:spcPts val="300"/>
              </a:spcAft>
              <a:buFont typeface="+mj-lt" charset="0"/>
              <a:buNone/>
            </a:pPr>
            <a:r>
              <a:rPr lang="en-US" altLang="en-US" b="1" dirty="0">
                <a:solidFill>
                  <a:srgbClr val="000000"/>
                </a:solidFill>
                <a:ea typeface="MS Mincho" panose="02020609040205080304" pitchFamily="49" charset="-128"/>
              </a:rPr>
              <a:t>10. </a:t>
            </a:r>
            <a:r>
              <a:rPr lang="en-US" altLang="en-US" dirty="0">
                <a:solidFill>
                  <a:srgbClr val="000000"/>
                </a:solidFill>
                <a:ea typeface="MS Mincho" panose="02020609040205080304" pitchFamily="49" charset="-128"/>
              </a:rPr>
              <a:t>Reapply better dressing and bandages. Continue to monitor the person’s ABC.</a:t>
            </a:r>
          </a:p>
          <a:p>
            <a:pPr lvl="2">
              <a:spcBef>
                <a:spcPts val="300"/>
              </a:spcBef>
              <a:spcAft>
                <a:spcPts val="300"/>
              </a:spcAft>
              <a:buFont typeface="+mj-lt" charset="0"/>
              <a:buNone/>
            </a:pPr>
            <a:endParaRPr lang="en-US" altLang="en-US" dirty="0">
              <a:solidFill>
                <a:srgbClr val="000000"/>
              </a:solidFill>
              <a:ea typeface="MS Mincho" panose="02020609040205080304" pitchFamily="49" charset="-128"/>
            </a:endParaRPr>
          </a:p>
          <a:p>
            <a:pPr lvl="2">
              <a:spcBef>
                <a:spcPts val="300"/>
              </a:spcBef>
              <a:spcAft>
                <a:spcPts val="300"/>
              </a:spcAft>
              <a:buFont typeface="+mj-lt" charset="0"/>
              <a:buNone/>
            </a:pPr>
            <a:r>
              <a:rPr lang="en-US" altLang="en-US" b="1" dirty="0">
                <a:solidFill>
                  <a:srgbClr val="000000"/>
                </a:solidFill>
                <a:ea typeface="MS Mincho" panose="02020609040205080304" pitchFamily="49" charset="-128"/>
              </a:rPr>
              <a:t>11. </a:t>
            </a:r>
            <a:r>
              <a:rPr lang="en-US" altLang="en-US" dirty="0">
                <a:solidFill>
                  <a:srgbClr val="000000"/>
                </a:solidFill>
                <a:ea typeface="MS Mincho" panose="02020609040205080304" pitchFamily="49" charset="-128"/>
              </a:rPr>
              <a:t>Call an ambulance in necessary.</a:t>
            </a:r>
          </a:p>
          <a:p>
            <a:pPr lvl="2">
              <a:spcBef>
                <a:spcPts val="300"/>
              </a:spcBef>
              <a:spcAft>
                <a:spcPts val="300"/>
              </a:spcAft>
              <a:buFont typeface="+mj-lt" charset="0"/>
              <a:buNone/>
            </a:pPr>
            <a:endParaRPr lang="en-US" altLang="en-US" dirty="0">
              <a:solidFill>
                <a:srgbClr val="000000"/>
              </a:solidFill>
              <a:ea typeface="MS Mincho" panose="02020609040205080304" pitchFamily="49" charset="-128"/>
            </a:endParaRPr>
          </a:p>
          <a:p>
            <a:pPr lvl="2">
              <a:spcBef>
                <a:spcPts val="300"/>
              </a:spcBef>
              <a:spcAft>
                <a:spcPts val="300"/>
              </a:spcAft>
              <a:buFont typeface="+mj-lt" charset="0"/>
              <a:buNone/>
            </a:pPr>
            <a:r>
              <a:rPr lang="en-US" altLang="en-US" b="1" dirty="0">
                <a:solidFill>
                  <a:srgbClr val="000000"/>
                </a:solidFill>
                <a:ea typeface="MS Mincho" panose="02020609040205080304" pitchFamily="49" charset="-128"/>
              </a:rPr>
              <a:t>12.</a:t>
            </a:r>
            <a:r>
              <a:rPr lang="en-US" altLang="en-US" dirty="0">
                <a:solidFill>
                  <a:srgbClr val="000000"/>
                </a:solidFill>
                <a:ea typeface="MS Mincho" panose="02020609040205080304" pitchFamily="49" charset="-128"/>
              </a:rPr>
              <a:t> Monitor for shock or condition getting worse.</a:t>
            </a:r>
          </a:p>
          <a:p>
            <a:pPr>
              <a:spcBef>
                <a:spcPts val="300"/>
              </a:spcBef>
              <a:spcAft>
                <a:spcPts val="300"/>
              </a:spcAft>
            </a:pPr>
            <a:endParaRPr lang="en-US" altLang="en-US" dirty="0">
              <a:solidFill>
                <a:srgbClr val="000000"/>
              </a:solidFill>
              <a:ea typeface="MS Mincho" panose="02020609040205080304" pitchFamily="49" charset="-128"/>
            </a:endParaRPr>
          </a:p>
          <a:p>
            <a:pPr>
              <a:spcBef>
                <a:spcPts val="300"/>
              </a:spcBef>
              <a:spcAft>
                <a:spcPts val="300"/>
              </a:spcAft>
            </a:pPr>
            <a:r>
              <a:rPr lang="en-US" altLang="en-US" b="1" dirty="0">
                <a:solidFill>
                  <a:srgbClr val="000000"/>
                </a:solidFill>
                <a:ea typeface="MS Mincho" panose="02020609040205080304" pitchFamily="49" charset="-128"/>
              </a:rPr>
              <a:t>DO NOT</a:t>
            </a:r>
            <a:r>
              <a:rPr lang="en-US" altLang="en-US" dirty="0">
                <a:solidFill>
                  <a:srgbClr val="000000"/>
                </a:solidFill>
                <a:ea typeface="MS Mincho" panose="02020609040205080304" pitchFamily="49" charset="-128"/>
              </a:rPr>
              <a:t> disturb dressings once bleeding stops/is controlled.</a:t>
            </a:r>
          </a:p>
        </p:txBody>
      </p:sp>
      <p:sp>
        <p:nvSpPr>
          <p:cNvPr id="4" name="Slide Number Placeholder 3"/>
          <p:cNvSpPr>
            <a:spLocks noGrp="1"/>
          </p:cNvSpPr>
          <p:nvPr>
            <p:ph type="sldNum" sz="quarter" idx="5"/>
          </p:nvPr>
        </p:nvSpPr>
        <p:spPr/>
        <p:txBody>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fld id="{0FB1678D-810B-4B2E-97A7-32F15DC38269}" type="slidenum">
              <a:rPr lang="en-US" altLang="en-US" sz="1200">
                <a:latin typeface="Arial" panose="020B0604020202020204" pitchFamily="34" charset="0"/>
              </a:rPr>
              <a:pPr eaLnBrk="1" hangingPunct="1"/>
              <a:t>104</a:t>
            </a:fld>
            <a:endParaRPr lang="en-US" altLang="en-US" sz="1200" dirty="0">
              <a:latin typeface="Arial" panose="020B0604020202020204" pitchFamily="34" charset="0"/>
            </a:endParaRPr>
          </a:p>
        </p:txBody>
      </p:sp>
    </p:spTree>
    <p:extLst>
      <p:ext uri="{BB962C8B-B14F-4D97-AF65-F5344CB8AC3E}">
        <p14:creationId xmlns:p14="http://schemas.microsoft.com/office/powerpoint/2010/main" val="1829545474"/>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373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solidFill>
                  <a:srgbClr val="000000"/>
                </a:solidFill>
                <a:ea typeface="MS Mincho" panose="02020609040205080304" pitchFamily="49" charset="-128"/>
              </a:rPr>
              <a:t>First aid management for bleeding involves:</a:t>
            </a:r>
          </a:p>
          <a:p>
            <a:pPr marL="509588" lvl="1">
              <a:spcBef>
                <a:spcPts val="300"/>
              </a:spcBef>
              <a:spcAft>
                <a:spcPts val="300"/>
              </a:spcAft>
              <a:buFont typeface="+mj-lt" charset="0"/>
              <a:buNone/>
            </a:pPr>
            <a:r>
              <a:rPr lang="en-US" altLang="en-US" b="1" dirty="0">
                <a:solidFill>
                  <a:srgbClr val="000000"/>
                </a:solidFill>
                <a:ea typeface="MS Mincho" panose="02020609040205080304" pitchFamily="49" charset="-128"/>
              </a:rPr>
              <a:t>1.  </a:t>
            </a:r>
            <a:r>
              <a:rPr lang="en-US" altLang="en-US" dirty="0">
                <a:solidFill>
                  <a:srgbClr val="000000"/>
                </a:solidFill>
                <a:ea typeface="MS Mincho" panose="02020609040205080304" pitchFamily="49" charset="-128"/>
              </a:rPr>
              <a:t>Try to protect yourself by using gloves or an improvised barrier between your hands and the blood/wound.</a:t>
            </a:r>
          </a:p>
          <a:p>
            <a:pPr marL="509588" lvl="1">
              <a:spcBef>
                <a:spcPts val="300"/>
              </a:spcBef>
              <a:spcAft>
                <a:spcPts val="300"/>
              </a:spcAft>
              <a:buFont typeface="+mj-lt" charset="0"/>
              <a:buNone/>
            </a:pPr>
            <a:endParaRPr lang="en-US" altLang="en-US" dirty="0">
              <a:solidFill>
                <a:srgbClr val="000000"/>
              </a:solidFill>
              <a:ea typeface="MS Mincho" panose="02020609040205080304" pitchFamily="49" charset="-128"/>
            </a:endParaRPr>
          </a:p>
          <a:p>
            <a:pPr marL="509588" lvl="1">
              <a:spcBef>
                <a:spcPts val="300"/>
              </a:spcBef>
              <a:spcAft>
                <a:spcPts val="300"/>
              </a:spcAft>
              <a:buFont typeface="+mj-lt" charset="0"/>
              <a:buNone/>
            </a:pPr>
            <a:r>
              <a:rPr lang="en-US" altLang="en-US" b="1" dirty="0">
                <a:solidFill>
                  <a:srgbClr val="000000"/>
                </a:solidFill>
                <a:ea typeface="MS Mincho" panose="02020609040205080304" pitchFamily="49" charset="-128"/>
              </a:rPr>
              <a:t>2.  </a:t>
            </a:r>
            <a:r>
              <a:rPr lang="en-US" altLang="en-US" dirty="0">
                <a:solidFill>
                  <a:srgbClr val="000000"/>
                </a:solidFill>
                <a:ea typeface="MS Mincho" panose="02020609040205080304" pitchFamily="49" charset="-128"/>
              </a:rPr>
              <a:t>First check if there is any foreign object stuck in the wound then:</a:t>
            </a:r>
          </a:p>
          <a:p>
            <a:endParaRPr lang="en-US" altLang="en-US" b="1" dirty="0">
              <a:solidFill>
                <a:srgbClr val="000000"/>
              </a:solidFill>
              <a:ea typeface="MS Mincho" panose="02020609040205080304" pitchFamily="49" charset="-128"/>
            </a:endParaRPr>
          </a:p>
          <a:p>
            <a:pPr marL="457200" lvl="1" indent="0">
              <a:buNone/>
            </a:pPr>
            <a:r>
              <a:rPr lang="en-US" altLang="en-US" b="1" dirty="0">
                <a:solidFill>
                  <a:srgbClr val="000000"/>
                </a:solidFill>
                <a:ea typeface="MS Mincho" panose="02020609040205080304" pitchFamily="49" charset="-128"/>
              </a:rPr>
              <a:t>If a</a:t>
            </a:r>
            <a:r>
              <a:rPr lang="en-US" altLang="en-US" b="1" baseline="0" dirty="0">
                <a:solidFill>
                  <a:srgbClr val="000000"/>
                </a:solidFill>
                <a:ea typeface="MS Mincho" panose="02020609040205080304" pitchFamily="49" charset="-128"/>
              </a:rPr>
              <a:t> </a:t>
            </a:r>
            <a:r>
              <a:rPr lang="en-US" altLang="en-US" b="1" dirty="0">
                <a:solidFill>
                  <a:srgbClr val="000000"/>
                </a:solidFill>
                <a:ea typeface="MS Mincho" panose="02020609040205080304" pitchFamily="49" charset="-128"/>
              </a:rPr>
              <a:t>Foreign Object is Present:</a:t>
            </a:r>
            <a:endParaRPr lang="en-US" altLang="en-US" dirty="0">
              <a:solidFill>
                <a:srgbClr val="000000"/>
              </a:solidFill>
              <a:ea typeface="MS Mincho" panose="02020609040205080304" pitchFamily="49" charset="-128"/>
            </a:endParaRPr>
          </a:p>
          <a:p>
            <a:pPr marL="966788" lvl="2">
              <a:spcBef>
                <a:spcPts val="300"/>
              </a:spcBef>
              <a:spcAft>
                <a:spcPts val="300"/>
              </a:spcAft>
              <a:buFont typeface="+mj-lt" charset="0"/>
              <a:buNone/>
            </a:pPr>
            <a:r>
              <a:rPr lang="en-US" altLang="en-US" b="1" dirty="0">
                <a:solidFill>
                  <a:srgbClr val="000000"/>
                </a:solidFill>
                <a:ea typeface="MS Mincho" panose="02020609040205080304" pitchFamily="49" charset="-128"/>
              </a:rPr>
              <a:t>3. </a:t>
            </a:r>
            <a:r>
              <a:rPr lang="en-US" altLang="en-US" dirty="0">
                <a:solidFill>
                  <a:srgbClr val="000000"/>
                </a:solidFill>
                <a:ea typeface="MS Mincho" panose="02020609040205080304" pitchFamily="49" charset="-128"/>
              </a:rPr>
              <a:t>Leave the object in the wound – it may be controlling the bleeding.</a:t>
            </a:r>
          </a:p>
          <a:p>
            <a:pPr marL="966788" lvl="2">
              <a:spcBef>
                <a:spcPts val="300"/>
              </a:spcBef>
              <a:spcAft>
                <a:spcPts val="300"/>
              </a:spcAft>
              <a:buFont typeface="+mj-lt" charset="0"/>
              <a:buNone/>
            </a:pPr>
            <a:endParaRPr lang="en-US" altLang="en-US" dirty="0">
              <a:solidFill>
                <a:srgbClr val="000000"/>
              </a:solidFill>
              <a:ea typeface="MS Mincho" panose="02020609040205080304" pitchFamily="49" charset="-128"/>
            </a:endParaRPr>
          </a:p>
          <a:p>
            <a:pPr marL="966788" lvl="2">
              <a:spcBef>
                <a:spcPts val="300"/>
              </a:spcBef>
              <a:spcAft>
                <a:spcPts val="300"/>
              </a:spcAft>
              <a:buFont typeface="+mj-lt" charset="0"/>
              <a:buNone/>
            </a:pPr>
            <a:r>
              <a:rPr lang="en-US" altLang="en-US" b="1" dirty="0">
                <a:solidFill>
                  <a:srgbClr val="000000"/>
                </a:solidFill>
                <a:ea typeface="MS Mincho" panose="02020609040205080304" pitchFamily="49" charset="-128"/>
              </a:rPr>
              <a:t>4.</a:t>
            </a:r>
            <a:r>
              <a:rPr lang="en-US" altLang="en-US" dirty="0">
                <a:solidFill>
                  <a:srgbClr val="000000"/>
                </a:solidFill>
                <a:ea typeface="MS Mincho" panose="02020609040205080304" pitchFamily="49" charset="-128"/>
              </a:rPr>
              <a:t> Using sterile dressings, build up dressings around the wound, finishing above the object’s height if possible.</a:t>
            </a:r>
          </a:p>
          <a:p>
            <a:pPr marL="966788" lvl="2">
              <a:spcBef>
                <a:spcPts val="300"/>
              </a:spcBef>
              <a:spcAft>
                <a:spcPts val="300"/>
              </a:spcAft>
              <a:buFont typeface="+mj-lt" charset="0"/>
              <a:buNone/>
            </a:pPr>
            <a:endParaRPr lang="en-US" altLang="en-US" dirty="0">
              <a:solidFill>
                <a:srgbClr val="000000"/>
              </a:solidFill>
              <a:ea typeface="MS Mincho" panose="02020609040205080304" pitchFamily="49" charset="-128"/>
            </a:endParaRPr>
          </a:p>
          <a:p>
            <a:pPr marL="966788" lvl="2">
              <a:spcBef>
                <a:spcPts val="300"/>
              </a:spcBef>
              <a:spcAft>
                <a:spcPts val="300"/>
              </a:spcAft>
              <a:buFont typeface="+mj-lt" charset="0"/>
              <a:buNone/>
            </a:pPr>
            <a:r>
              <a:rPr lang="en-US" altLang="en-US" b="1" dirty="0">
                <a:solidFill>
                  <a:srgbClr val="000000"/>
                </a:solidFill>
                <a:ea typeface="MS Mincho" panose="02020609040205080304" pitchFamily="49" charset="-128"/>
              </a:rPr>
              <a:t>5. </a:t>
            </a:r>
            <a:r>
              <a:rPr lang="en-US" altLang="en-US" dirty="0">
                <a:solidFill>
                  <a:srgbClr val="000000"/>
                </a:solidFill>
                <a:ea typeface="MS Mincho" panose="02020609040205080304" pitchFamily="49" charset="-128"/>
              </a:rPr>
              <a:t>Secure the dressings in place with a roller bandage, wrapping diagonally above and below the object and</a:t>
            </a:r>
            <a:r>
              <a:rPr lang="en-US" altLang="en-US" baseline="0" dirty="0">
                <a:solidFill>
                  <a:srgbClr val="000000"/>
                </a:solidFill>
                <a:ea typeface="MS Mincho" panose="02020609040205080304" pitchFamily="49" charset="-128"/>
              </a:rPr>
              <a:t> lightly over the object</a:t>
            </a:r>
            <a:r>
              <a:rPr lang="en-US" altLang="en-US" dirty="0">
                <a:solidFill>
                  <a:srgbClr val="000000"/>
                </a:solidFill>
                <a:ea typeface="MS Mincho" panose="02020609040205080304" pitchFamily="49" charset="-128"/>
              </a:rPr>
              <a:t>.</a:t>
            </a:r>
          </a:p>
          <a:p>
            <a:pPr marL="966788" lvl="2">
              <a:spcBef>
                <a:spcPts val="300"/>
              </a:spcBef>
              <a:spcAft>
                <a:spcPts val="300"/>
              </a:spcAft>
              <a:buFont typeface="+mj-lt" charset="0"/>
              <a:buNone/>
            </a:pPr>
            <a:endParaRPr lang="en-US" altLang="en-US" dirty="0">
              <a:solidFill>
                <a:srgbClr val="000000"/>
              </a:solidFill>
              <a:ea typeface="MS Mincho" panose="02020609040205080304" pitchFamily="49" charset="-128"/>
            </a:endParaRPr>
          </a:p>
          <a:p>
            <a:pPr marL="966788" lvl="2">
              <a:spcBef>
                <a:spcPts val="300"/>
              </a:spcBef>
              <a:spcAft>
                <a:spcPts val="300"/>
              </a:spcAft>
              <a:buFont typeface="+mj-lt" charset="0"/>
              <a:buNone/>
            </a:pPr>
            <a:r>
              <a:rPr lang="en-US" altLang="en-US" b="1" dirty="0">
                <a:solidFill>
                  <a:srgbClr val="000000"/>
                </a:solidFill>
                <a:ea typeface="MS Mincho" panose="02020609040205080304" pitchFamily="49" charset="-128"/>
              </a:rPr>
              <a:t>6. </a:t>
            </a:r>
            <a:r>
              <a:rPr lang="en-US" altLang="en-US" dirty="0">
                <a:solidFill>
                  <a:srgbClr val="000000"/>
                </a:solidFill>
                <a:ea typeface="MS Mincho" panose="02020609040205080304" pitchFamily="49" charset="-128"/>
              </a:rPr>
              <a:t>If the object is large and sticking out, above the dressings, bandage firmly all around the object but </a:t>
            </a:r>
            <a:r>
              <a:rPr lang="en-US" altLang="en-US" b="1" dirty="0">
                <a:solidFill>
                  <a:srgbClr val="000000"/>
                </a:solidFill>
                <a:ea typeface="MS Mincho" panose="02020609040205080304" pitchFamily="49" charset="-128"/>
              </a:rPr>
              <a:t>DO NOT </a:t>
            </a:r>
            <a:r>
              <a:rPr lang="en-US" altLang="en-US" dirty="0">
                <a:solidFill>
                  <a:srgbClr val="000000"/>
                </a:solidFill>
                <a:ea typeface="MS Mincho" panose="02020609040205080304" pitchFamily="49" charset="-128"/>
              </a:rPr>
              <a:t>bandage over the object.</a:t>
            </a:r>
          </a:p>
          <a:p>
            <a:pPr marL="966788" lvl="2">
              <a:spcBef>
                <a:spcPts val="300"/>
              </a:spcBef>
              <a:spcAft>
                <a:spcPts val="300"/>
              </a:spcAft>
              <a:buFont typeface="+mj-lt" charset="0"/>
              <a:buNone/>
            </a:pPr>
            <a:endParaRPr lang="en-US" altLang="en-US" dirty="0">
              <a:solidFill>
                <a:srgbClr val="000000"/>
              </a:solidFill>
              <a:ea typeface="MS Mincho" panose="02020609040205080304" pitchFamily="49" charset="-128"/>
            </a:endParaRPr>
          </a:p>
          <a:p>
            <a:pPr marL="966788" lvl="2">
              <a:spcBef>
                <a:spcPts val="300"/>
              </a:spcBef>
              <a:spcAft>
                <a:spcPts val="300"/>
              </a:spcAft>
              <a:buFont typeface="+mj-lt" charset="0"/>
              <a:buNone/>
            </a:pPr>
            <a:r>
              <a:rPr lang="en-US" altLang="en-US" b="1" dirty="0">
                <a:solidFill>
                  <a:srgbClr val="000000"/>
                </a:solidFill>
                <a:ea typeface="MS Mincho" panose="02020609040205080304" pitchFamily="49" charset="-128"/>
              </a:rPr>
              <a:t>7. </a:t>
            </a:r>
            <a:r>
              <a:rPr lang="en-US" altLang="en-US" dirty="0">
                <a:solidFill>
                  <a:srgbClr val="000000"/>
                </a:solidFill>
                <a:ea typeface="MS Mincho" panose="02020609040205080304" pitchFamily="49" charset="-128"/>
              </a:rPr>
              <a:t>Protect from further damage.</a:t>
            </a:r>
          </a:p>
          <a:p>
            <a:pPr marL="966788" lvl="2">
              <a:spcBef>
                <a:spcPts val="300"/>
              </a:spcBef>
              <a:spcAft>
                <a:spcPts val="300"/>
              </a:spcAft>
              <a:buFont typeface="+mj-lt" charset="0"/>
              <a:buNone/>
            </a:pPr>
            <a:endParaRPr lang="en-US" altLang="en-US" dirty="0">
              <a:solidFill>
                <a:srgbClr val="000000"/>
              </a:solidFill>
              <a:ea typeface="MS Mincho" panose="02020609040205080304" pitchFamily="49" charset="-128"/>
            </a:endParaRPr>
          </a:p>
          <a:p>
            <a:pPr marL="966788" lvl="2">
              <a:spcBef>
                <a:spcPts val="300"/>
              </a:spcBef>
              <a:spcAft>
                <a:spcPts val="300"/>
              </a:spcAft>
              <a:buFont typeface="+mj-lt" charset="0"/>
              <a:buNone/>
            </a:pPr>
            <a:r>
              <a:rPr lang="en-US" altLang="en-US" b="1" dirty="0">
                <a:solidFill>
                  <a:srgbClr val="000000"/>
                </a:solidFill>
                <a:ea typeface="MS Mincho" panose="02020609040205080304" pitchFamily="49" charset="-128"/>
              </a:rPr>
              <a:t>8.</a:t>
            </a:r>
            <a:r>
              <a:rPr lang="en-US" altLang="en-US" dirty="0">
                <a:solidFill>
                  <a:srgbClr val="000000"/>
                </a:solidFill>
                <a:ea typeface="MS Mincho" panose="02020609040205080304" pitchFamily="49" charset="-128"/>
              </a:rPr>
              <a:t> Continue to monitor the person’s ABC.</a:t>
            </a:r>
          </a:p>
          <a:p>
            <a:pPr marL="966788" lvl="2">
              <a:spcBef>
                <a:spcPts val="300"/>
              </a:spcBef>
              <a:spcAft>
                <a:spcPts val="300"/>
              </a:spcAft>
              <a:buFont typeface="+mj-lt" charset="0"/>
              <a:buNone/>
            </a:pPr>
            <a:endParaRPr lang="en-US" altLang="en-US" dirty="0">
              <a:solidFill>
                <a:srgbClr val="000000"/>
              </a:solidFill>
              <a:ea typeface="MS Mincho" panose="02020609040205080304" pitchFamily="49" charset="-128"/>
            </a:endParaRPr>
          </a:p>
          <a:p>
            <a:pPr marL="966788" lvl="2">
              <a:spcBef>
                <a:spcPts val="300"/>
              </a:spcBef>
              <a:spcAft>
                <a:spcPts val="300"/>
              </a:spcAft>
              <a:buFont typeface="+mj-lt" charset="0"/>
              <a:buNone/>
            </a:pPr>
            <a:r>
              <a:rPr lang="en-US" altLang="en-US" b="1" dirty="0">
                <a:solidFill>
                  <a:srgbClr val="000000"/>
                </a:solidFill>
                <a:ea typeface="MS Mincho" panose="02020609040205080304" pitchFamily="49" charset="-128"/>
              </a:rPr>
              <a:t>9.</a:t>
            </a:r>
            <a:r>
              <a:rPr lang="en-US" altLang="en-US" dirty="0">
                <a:solidFill>
                  <a:srgbClr val="000000"/>
                </a:solidFill>
                <a:ea typeface="MS Mincho" panose="02020609040205080304" pitchFamily="49" charset="-128"/>
              </a:rPr>
              <a:t> Call an ambulance.</a:t>
            </a:r>
          </a:p>
          <a:p>
            <a:pPr marL="966788" lvl="2">
              <a:spcBef>
                <a:spcPts val="300"/>
              </a:spcBef>
              <a:spcAft>
                <a:spcPts val="300"/>
              </a:spcAft>
              <a:buFont typeface="+mj-lt" charset="0"/>
              <a:buNone/>
            </a:pPr>
            <a:endParaRPr lang="en-US" altLang="en-US" dirty="0">
              <a:solidFill>
                <a:srgbClr val="000000"/>
              </a:solidFill>
              <a:ea typeface="MS Mincho" panose="02020609040205080304" pitchFamily="49" charset="-128"/>
            </a:endParaRPr>
          </a:p>
          <a:p>
            <a:pPr marL="966788" lvl="2">
              <a:spcBef>
                <a:spcPts val="300"/>
              </a:spcBef>
              <a:spcAft>
                <a:spcPts val="300"/>
              </a:spcAft>
              <a:buFont typeface="+mj-lt" charset="0"/>
              <a:buNone/>
            </a:pPr>
            <a:r>
              <a:rPr lang="en-US" altLang="en-US" b="1" dirty="0">
                <a:solidFill>
                  <a:srgbClr val="000000"/>
                </a:solidFill>
                <a:ea typeface="MS Mincho" panose="02020609040205080304" pitchFamily="49" charset="-128"/>
              </a:rPr>
              <a:t>10.</a:t>
            </a:r>
            <a:r>
              <a:rPr lang="en-US" altLang="en-US" dirty="0">
                <a:solidFill>
                  <a:srgbClr val="000000"/>
                </a:solidFill>
                <a:ea typeface="MS Mincho" panose="02020609040205080304" pitchFamily="49" charset="-128"/>
              </a:rPr>
              <a:t> Monitor for shock or</a:t>
            </a:r>
            <a:r>
              <a:rPr lang="en-US" altLang="en-US" baseline="0" dirty="0">
                <a:solidFill>
                  <a:srgbClr val="000000"/>
                </a:solidFill>
                <a:ea typeface="MS Mincho" panose="02020609040205080304" pitchFamily="49" charset="-128"/>
              </a:rPr>
              <a:t> condition getting worse</a:t>
            </a:r>
            <a:r>
              <a:rPr lang="en-US" altLang="en-US" dirty="0">
                <a:solidFill>
                  <a:srgbClr val="000000"/>
                </a:solidFill>
                <a:ea typeface="MS Mincho" panose="02020609040205080304" pitchFamily="49" charset="-128"/>
              </a:rPr>
              <a:t>.</a:t>
            </a:r>
          </a:p>
        </p:txBody>
      </p:sp>
      <p:sp>
        <p:nvSpPr>
          <p:cNvPr id="4" name="Slide Number Placeholder 3"/>
          <p:cNvSpPr>
            <a:spLocks noGrp="1"/>
          </p:cNvSpPr>
          <p:nvPr>
            <p:ph type="sldNum" sz="quarter" idx="5"/>
          </p:nvPr>
        </p:nvSpPr>
        <p:spPr/>
        <p:txBody>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fld id="{26B23F9E-BCB1-41BA-BDB7-7E59EBC2F0C2}" type="slidenum">
              <a:rPr lang="en-US" altLang="en-US" sz="1200">
                <a:latin typeface="Arial" panose="020B0604020202020204" pitchFamily="34" charset="0"/>
              </a:rPr>
              <a:pPr eaLnBrk="1" hangingPunct="1"/>
              <a:t>105</a:t>
            </a:fld>
            <a:endParaRPr lang="en-US" altLang="en-US" sz="1200" dirty="0">
              <a:latin typeface="Arial" panose="020B0604020202020204" pitchFamily="34" charset="0"/>
            </a:endParaRPr>
          </a:p>
        </p:txBody>
      </p:sp>
    </p:spTree>
    <p:extLst>
      <p:ext uri="{BB962C8B-B14F-4D97-AF65-F5344CB8AC3E}">
        <p14:creationId xmlns:p14="http://schemas.microsoft.com/office/powerpoint/2010/main" val="3137486510"/>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lstStyle/>
          <a:p>
            <a:pPr>
              <a:defRPr/>
            </a:pPr>
            <a:r>
              <a:rPr lang="en-US" dirty="0">
                <a:solidFill>
                  <a:srgbClr val="000000"/>
                </a:solidFill>
                <a:ea typeface="ＭＳ 明朝"/>
                <a:cs typeface="Tahoma"/>
              </a:rPr>
              <a:t>First aid management for bleeding involves:</a:t>
            </a:r>
          </a:p>
          <a:p>
            <a:pPr marL="510300" lvl="1">
              <a:spcBef>
                <a:spcPts val="300"/>
              </a:spcBef>
              <a:spcAft>
                <a:spcPts val="300"/>
              </a:spcAft>
              <a:buFont typeface="+mj-lt"/>
              <a:buNone/>
              <a:defRPr/>
            </a:pPr>
            <a:endParaRPr lang="en-US" dirty="0">
              <a:solidFill>
                <a:srgbClr val="000000"/>
              </a:solidFill>
              <a:ea typeface="ＭＳ 明朝"/>
              <a:cs typeface="Tahoma"/>
            </a:endParaRPr>
          </a:p>
          <a:p>
            <a:pPr marL="510300" lvl="1">
              <a:spcBef>
                <a:spcPts val="300"/>
              </a:spcBef>
              <a:spcAft>
                <a:spcPts val="300"/>
              </a:spcAft>
              <a:buFont typeface="+mj-lt"/>
              <a:buNone/>
              <a:defRPr/>
            </a:pPr>
            <a:r>
              <a:rPr lang="en-US" b="1" dirty="0">
                <a:solidFill>
                  <a:srgbClr val="000000"/>
                </a:solidFill>
                <a:ea typeface="ＭＳ 明朝"/>
                <a:cs typeface="Tahoma"/>
              </a:rPr>
              <a:t>1.  </a:t>
            </a:r>
            <a:r>
              <a:rPr lang="en-US" dirty="0">
                <a:solidFill>
                  <a:srgbClr val="000000"/>
                </a:solidFill>
                <a:ea typeface="ＭＳ 明朝"/>
                <a:cs typeface="Tahoma"/>
              </a:rPr>
              <a:t>Try to protect yourself by using gloves or an improvised barrier between your hands and the blood/wound.</a:t>
            </a:r>
          </a:p>
          <a:p>
            <a:pPr marL="510300" lvl="1">
              <a:spcBef>
                <a:spcPts val="300"/>
              </a:spcBef>
              <a:spcAft>
                <a:spcPts val="300"/>
              </a:spcAft>
              <a:buFont typeface="+mj-lt"/>
              <a:buNone/>
              <a:defRPr/>
            </a:pPr>
            <a:endParaRPr lang="en-US" dirty="0">
              <a:solidFill>
                <a:srgbClr val="000000"/>
              </a:solidFill>
              <a:ea typeface="ＭＳ 明朝"/>
              <a:cs typeface="Tahoma"/>
            </a:endParaRPr>
          </a:p>
          <a:p>
            <a:pPr marL="510300" lvl="1">
              <a:spcBef>
                <a:spcPts val="300"/>
              </a:spcBef>
              <a:spcAft>
                <a:spcPts val="300"/>
              </a:spcAft>
              <a:buFont typeface="+mj-lt"/>
              <a:buNone/>
              <a:defRPr/>
            </a:pPr>
            <a:r>
              <a:rPr lang="en-US" b="1" dirty="0">
                <a:solidFill>
                  <a:srgbClr val="000000"/>
                </a:solidFill>
                <a:ea typeface="ＭＳ 明朝"/>
                <a:cs typeface="Tahoma"/>
              </a:rPr>
              <a:t>2.  </a:t>
            </a:r>
            <a:r>
              <a:rPr lang="en-US" dirty="0">
                <a:solidFill>
                  <a:srgbClr val="000000"/>
                </a:solidFill>
                <a:ea typeface="ＭＳ 明朝"/>
                <a:cs typeface="Tahoma"/>
              </a:rPr>
              <a:t>First check if there is any foreign object stuck in the wound then:</a:t>
            </a:r>
          </a:p>
          <a:p>
            <a:pPr marL="510300" lvl="1">
              <a:spcBef>
                <a:spcPts val="300"/>
              </a:spcBef>
              <a:spcAft>
                <a:spcPts val="300"/>
              </a:spcAft>
              <a:buFont typeface="+mj-lt"/>
              <a:buNone/>
              <a:defRPr/>
            </a:pPr>
            <a:endParaRPr lang="en-US" b="1" dirty="0">
              <a:solidFill>
                <a:srgbClr val="000000"/>
              </a:solidFill>
              <a:ea typeface="ＭＳ 明朝"/>
              <a:cs typeface="Times New Roman"/>
            </a:endParaRPr>
          </a:p>
          <a:p>
            <a:pPr marL="510300" lvl="1">
              <a:spcBef>
                <a:spcPts val="300"/>
              </a:spcBef>
              <a:spcAft>
                <a:spcPts val="300"/>
              </a:spcAft>
              <a:buFont typeface="+mj-lt"/>
              <a:buNone/>
              <a:defRPr/>
            </a:pPr>
            <a:r>
              <a:rPr lang="en-US" b="1" dirty="0">
                <a:solidFill>
                  <a:srgbClr val="000000"/>
                </a:solidFill>
                <a:ea typeface="ＭＳ 明朝"/>
                <a:cs typeface="Times New Roman"/>
              </a:rPr>
              <a:t>If Unconscious:</a:t>
            </a:r>
            <a:endParaRPr lang="en-US" dirty="0">
              <a:solidFill>
                <a:srgbClr val="000000"/>
              </a:solidFill>
              <a:ea typeface="ＭＳ 明朝"/>
              <a:cs typeface="Times New Roman"/>
            </a:endParaRPr>
          </a:p>
          <a:p>
            <a:pPr marL="967500" lvl="2">
              <a:spcBef>
                <a:spcPts val="300"/>
              </a:spcBef>
              <a:spcAft>
                <a:spcPts val="300"/>
              </a:spcAft>
              <a:buFont typeface="+mj-lt"/>
              <a:buNone/>
              <a:defRPr/>
            </a:pPr>
            <a:r>
              <a:rPr lang="en-US" b="1" dirty="0">
                <a:solidFill>
                  <a:srgbClr val="000000"/>
                </a:solidFill>
                <a:ea typeface="ＭＳ 明朝"/>
                <a:cs typeface="Times New Roman"/>
              </a:rPr>
              <a:t>3. </a:t>
            </a:r>
            <a:r>
              <a:rPr lang="en-US" dirty="0">
                <a:solidFill>
                  <a:srgbClr val="000000"/>
                </a:solidFill>
                <a:ea typeface="ＭＳ 明朝"/>
                <a:cs typeface="Times New Roman"/>
              </a:rPr>
              <a:t>Follow DRS ABCD Basic Life Support process.</a:t>
            </a:r>
          </a:p>
          <a:p>
            <a:pPr marL="967500" lvl="2">
              <a:spcBef>
                <a:spcPts val="300"/>
              </a:spcBef>
              <a:spcAft>
                <a:spcPts val="300"/>
              </a:spcAft>
              <a:buFont typeface="+mj-lt"/>
              <a:buNone/>
              <a:defRPr/>
            </a:pPr>
            <a:endParaRPr lang="en-US" dirty="0">
              <a:solidFill>
                <a:srgbClr val="000000"/>
              </a:solidFill>
              <a:ea typeface="ＭＳ 明朝"/>
              <a:cs typeface="Times New Roman"/>
            </a:endParaRPr>
          </a:p>
          <a:p>
            <a:pPr marL="967500" lvl="2">
              <a:spcBef>
                <a:spcPts val="300"/>
              </a:spcBef>
              <a:spcAft>
                <a:spcPts val="300"/>
              </a:spcAft>
              <a:buFont typeface="+mj-lt"/>
              <a:buNone/>
              <a:defRPr/>
            </a:pPr>
            <a:r>
              <a:rPr lang="en-US" b="1" dirty="0">
                <a:solidFill>
                  <a:srgbClr val="000000"/>
                </a:solidFill>
                <a:ea typeface="ＭＳ 明朝"/>
                <a:cs typeface="Times New Roman"/>
              </a:rPr>
              <a:t>4. </a:t>
            </a:r>
            <a:r>
              <a:rPr lang="en-US" dirty="0">
                <a:solidFill>
                  <a:srgbClr val="000000"/>
                </a:solidFill>
                <a:ea typeface="ＭＳ 明朝"/>
                <a:cs typeface="Times New Roman"/>
              </a:rPr>
              <a:t>Call 000 or 112 and follow emergency personnel instructions.</a:t>
            </a:r>
            <a:endParaRPr lang="en-US" dirty="0">
              <a:solidFill>
                <a:srgbClr val="000000"/>
              </a:solidFill>
              <a:ea typeface="ＭＳ Ｐゴシック" charset="0"/>
            </a:endParaRPr>
          </a:p>
        </p:txBody>
      </p:sp>
      <p:sp>
        <p:nvSpPr>
          <p:cNvPr id="4" name="Slide Number Placeholder 3"/>
          <p:cNvSpPr>
            <a:spLocks noGrp="1"/>
          </p:cNvSpPr>
          <p:nvPr>
            <p:ph type="sldNum" sz="quarter" idx="5"/>
          </p:nvPr>
        </p:nvSpPr>
        <p:spPr/>
        <p:txBody>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fld id="{7C9666D5-19A4-47F4-962F-605560775A32}" type="slidenum">
              <a:rPr lang="en-US" altLang="en-US" sz="1200">
                <a:latin typeface="Arial" panose="020B0604020202020204" pitchFamily="34" charset="0"/>
              </a:rPr>
              <a:pPr eaLnBrk="1" hangingPunct="1"/>
              <a:t>106</a:t>
            </a:fld>
            <a:endParaRPr lang="en-US" altLang="en-US" sz="1200" dirty="0">
              <a:latin typeface="Arial" panose="020B0604020202020204" pitchFamily="34" charset="0"/>
            </a:endParaRPr>
          </a:p>
        </p:txBody>
      </p:sp>
    </p:spTree>
    <p:extLst>
      <p:ext uri="{BB962C8B-B14F-4D97-AF65-F5344CB8AC3E}">
        <p14:creationId xmlns:p14="http://schemas.microsoft.com/office/powerpoint/2010/main" val="2524744635"/>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782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solidFill>
                  <a:srgbClr val="000000"/>
                </a:solidFill>
              </a:rPr>
              <a:t>Wounds may or may not bleed and can involve injuries to underlying organs and muscles. There may also be damage, whether minor or extensive, to the skin and other tissues.</a:t>
            </a:r>
          </a:p>
          <a:p>
            <a:r>
              <a:rPr lang="en-US" altLang="en-US" dirty="0">
                <a:solidFill>
                  <a:srgbClr val="000000"/>
                </a:solidFill>
              </a:rPr>
              <a:t> </a:t>
            </a:r>
          </a:p>
          <a:p>
            <a:r>
              <a:rPr lang="en-US" altLang="en-US" dirty="0">
                <a:solidFill>
                  <a:srgbClr val="000000"/>
                </a:solidFill>
              </a:rPr>
              <a:t>Wounds are </a:t>
            </a:r>
            <a:r>
              <a:rPr lang="en-US" altLang="en-US" dirty="0" err="1">
                <a:solidFill>
                  <a:srgbClr val="000000"/>
                </a:solidFill>
              </a:rPr>
              <a:t>categorised</a:t>
            </a:r>
            <a:r>
              <a:rPr lang="en-US" altLang="en-US" dirty="0">
                <a:solidFill>
                  <a:srgbClr val="000000"/>
                </a:solidFill>
              </a:rPr>
              <a:t> as either closed or open. </a:t>
            </a:r>
          </a:p>
          <a:p>
            <a:pPr marL="628650" lvl="1" indent="-171450">
              <a:buFontTx/>
              <a:buChar char="•"/>
            </a:pPr>
            <a:endParaRPr lang="en-US" altLang="en-US" b="1" dirty="0">
              <a:solidFill>
                <a:srgbClr val="000000"/>
              </a:solidFill>
            </a:endParaRPr>
          </a:p>
          <a:p>
            <a:pPr marL="628650" lvl="1" indent="-171450">
              <a:buFontTx/>
              <a:buChar char="•"/>
            </a:pPr>
            <a:r>
              <a:rPr lang="en-US" altLang="en-US" b="1" dirty="0">
                <a:solidFill>
                  <a:srgbClr val="000000"/>
                </a:solidFill>
              </a:rPr>
              <a:t>Closed Wounds</a:t>
            </a:r>
            <a:r>
              <a:rPr lang="en-US" altLang="en-US" dirty="0">
                <a:solidFill>
                  <a:srgbClr val="000000"/>
                </a:solidFill>
              </a:rPr>
              <a:t> – damage occurs under the skin, e.g. a bruise. </a:t>
            </a:r>
          </a:p>
          <a:p>
            <a:pPr marL="628650" lvl="1" indent="-171450">
              <a:buFontTx/>
              <a:buChar char="•"/>
            </a:pPr>
            <a:endParaRPr lang="en-US" altLang="en-US" b="1" dirty="0">
              <a:solidFill>
                <a:srgbClr val="000000"/>
              </a:solidFill>
            </a:endParaRPr>
          </a:p>
          <a:p>
            <a:pPr marL="628650" lvl="1" indent="-171450">
              <a:buFontTx/>
              <a:buChar char="•"/>
            </a:pPr>
            <a:r>
              <a:rPr lang="en-US" altLang="en-US" b="1" dirty="0">
                <a:solidFill>
                  <a:srgbClr val="000000"/>
                </a:solidFill>
              </a:rPr>
              <a:t>Open Wounds</a:t>
            </a:r>
            <a:r>
              <a:rPr lang="en-US" altLang="en-US" dirty="0">
                <a:solidFill>
                  <a:srgbClr val="000000"/>
                </a:solidFill>
              </a:rPr>
              <a:t> – damage breaks the outer layer of the skin, e.g. scrape, cut. Usually involves bleeding.</a:t>
            </a:r>
          </a:p>
        </p:txBody>
      </p:sp>
      <p:sp>
        <p:nvSpPr>
          <p:cNvPr id="4" name="Slide Number Placeholder 3"/>
          <p:cNvSpPr>
            <a:spLocks noGrp="1"/>
          </p:cNvSpPr>
          <p:nvPr>
            <p:ph type="sldNum" sz="quarter" idx="5"/>
          </p:nvPr>
        </p:nvSpPr>
        <p:spPr/>
        <p:txBody>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fld id="{28E3B9AE-F81F-450C-935A-E4FE259DBF0F}" type="slidenum">
              <a:rPr lang="en-US" altLang="en-US" sz="1200">
                <a:latin typeface="Arial" panose="020B0604020202020204" pitchFamily="34" charset="0"/>
              </a:rPr>
              <a:pPr eaLnBrk="1" hangingPunct="1"/>
              <a:t>107</a:t>
            </a:fld>
            <a:endParaRPr lang="en-US" altLang="en-US" sz="1200" dirty="0">
              <a:latin typeface="Arial" panose="020B0604020202020204" pitchFamily="34" charset="0"/>
            </a:endParaRPr>
          </a:p>
        </p:txBody>
      </p:sp>
    </p:spTree>
    <p:extLst>
      <p:ext uri="{BB962C8B-B14F-4D97-AF65-F5344CB8AC3E}">
        <p14:creationId xmlns:p14="http://schemas.microsoft.com/office/powerpoint/2010/main" val="2250292193"/>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782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solidFill>
                  <a:srgbClr val="000000"/>
                </a:solidFill>
              </a:rPr>
              <a:t>Wounds may or may not bleed and can involve injuries to underlying organs and muscles. There may also be damage, whether minor or extensive, to the skin and other tissues.</a:t>
            </a:r>
          </a:p>
          <a:p>
            <a:r>
              <a:rPr lang="en-US" altLang="en-US" dirty="0">
                <a:solidFill>
                  <a:srgbClr val="000000"/>
                </a:solidFill>
              </a:rPr>
              <a:t> </a:t>
            </a:r>
          </a:p>
          <a:p>
            <a:r>
              <a:rPr lang="en-US" altLang="en-US" dirty="0">
                <a:solidFill>
                  <a:srgbClr val="000000"/>
                </a:solidFill>
              </a:rPr>
              <a:t>Wounds are </a:t>
            </a:r>
            <a:r>
              <a:rPr lang="en-US" altLang="en-US" dirty="0" err="1">
                <a:solidFill>
                  <a:srgbClr val="000000"/>
                </a:solidFill>
              </a:rPr>
              <a:t>categorised</a:t>
            </a:r>
            <a:r>
              <a:rPr lang="en-US" altLang="en-US" dirty="0">
                <a:solidFill>
                  <a:srgbClr val="000000"/>
                </a:solidFill>
              </a:rPr>
              <a:t> as either closed or open. </a:t>
            </a:r>
          </a:p>
          <a:p>
            <a:pPr marL="628650" lvl="1" indent="-171450">
              <a:buFontTx/>
              <a:buChar char="•"/>
            </a:pPr>
            <a:endParaRPr lang="en-US" altLang="en-US" b="1" dirty="0">
              <a:solidFill>
                <a:srgbClr val="000000"/>
              </a:solidFill>
            </a:endParaRPr>
          </a:p>
          <a:p>
            <a:pPr marL="628650" lvl="1" indent="-171450">
              <a:buFontTx/>
              <a:buChar char="•"/>
            </a:pPr>
            <a:r>
              <a:rPr lang="en-US" altLang="en-US" b="1" dirty="0">
                <a:solidFill>
                  <a:srgbClr val="000000"/>
                </a:solidFill>
              </a:rPr>
              <a:t>Closed Wounds</a:t>
            </a:r>
            <a:r>
              <a:rPr lang="en-US" altLang="en-US" dirty="0">
                <a:solidFill>
                  <a:srgbClr val="000000"/>
                </a:solidFill>
              </a:rPr>
              <a:t> – damage occurs under the skin, e.g. a bruise. </a:t>
            </a:r>
          </a:p>
          <a:p>
            <a:pPr marL="628650" lvl="1" indent="-171450">
              <a:buFontTx/>
              <a:buChar char="•"/>
            </a:pPr>
            <a:endParaRPr lang="en-US" altLang="en-US" b="1" dirty="0">
              <a:solidFill>
                <a:srgbClr val="000000"/>
              </a:solidFill>
            </a:endParaRPr>
          </a:p>
          <a:p>
            <a:pPr marL="628650" lvl="1" indent="-171450">
              <a:buFontTx/>
              <a:buChar char="•"/>
            </a:pPr>
            <a:r>
              <a:rPr lang="en-US" altLang="en-US" b="1" dirty="0">
                <a:solidFill>
                  <a:srgbClr val="000000"/>
                </a:solidFill>
              </a:rPr>
              <a:t>Open Wounds</a:t>
            </a:r>
            <a:r>
              <a:rPr lang="en-US" altLang="en-US" dirty="0">
                <a:solidFill>
                  <a:srgbClr val="000000"/>
                </a:solidFill>
              </a:rPr>
              <a:t> – damage breaks the outer layer of the skin, e.g. scrape, cut. Usually involves bleeding.</a:t>
            </a:r>
          </a:p>
        </p:txBody>
      </p:sp>
      <p:sp>
        <p:nvSpPr>
          <p:cNvPr id="4" name="Slide Number Placeholder 3"/>
          <p:cNvSpPr>
            <a:spLocks noGrp="1"/>
          </p:cNvSpPr>
          <p:nvPr>
            <p:ph type="sldNum" sz="quarter" idx="5"/>
          </p:nvPr>
        </p:nvSpPr>
        <p:spPr/>
        <p:txBody>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fld id="{28E3B9AE-F81F-450C-935A-E4FE259DBF0F}" type="slidenum">
              <a:rPr lang="en-US" altLang="en-US" sz="1200">
                <a:latin typeface="Arial" panose="020B0604020202020204" pitchFamily="34" charset="0"/>
              </a:rPr>
              <a:pPr eaLnBrk="1" hangingPunct="1"/>
              <a:t>108</a:t>
            </a:fld>
            <a:endParaRPr lang="en-US" altLang="en-US" sz="1200" dirty="0">
              <a:latin typeface="Arial" panose="020B0604020202020204" pitchFamily="34" charset="0"/>
            </a:endParaRPr>
          </a:p>
        </p:txBody>
      </p:sp>
    </p:spTree>
    <p:extLst>
      <p:ext uri="{BB962C8B-B14F-4D97-AF65-F5344CB8AC3E}">
        <p14:creationId xmlns:p14="http://schemas.microsoft.com/office/powerpoint/2010/main" val="3380607114"/>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22" name="Notes Placeholder 2"/>
          <p:cNvSpPr>
            <a:spLocks noGrp="1"/>
          </p:cNvSpPr>
          <p:nvPr>
            <p:ph type="body" idx="1"/>
          </p:nvPr>
        </p:nvSpPr>
        <p:spPr bwMode="auto">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solidFill>
                  <a:srgbClr val="000000"/>
                </a:solidFill>
              </a:rPr>
              <a:t>General first aid treatment for major wounds involves:</a:t>
            </a:r>
          </a:p>
          <a:p>
            <a:endParaRPr lang="en-US" altLang="en-US" dirty="0">
              <a:solidFill>
                <a:srgbClr val="000000"/>
              </a:solidFill>
            </a:endParaRPr>
          </a:p>
          <a:p>
            <a:r>
              <a:rPr lang="en-US" altLang="en-US" b="1" dirty="0">
                <a:solidFill>
                  <a:srgbClr val="000000"/>
                </a:solidFill>
                <a:ea typeface="MS Mincho" panose="02020609040205080304" pitchFamily="49" charset="-128"/>
              </a:rPr>
              <a:t>If the Patient is Conscious:</a:t>
            </a:r>
            <a:endParaRPr lang="en-US" altLang="en-US" dirty="0">
              <a:solidFill>
                <a:srgbClr val="000000"/>
              </a:solidFill>
              <a:ea typeface="MS Mincho" panose="02020609040205080304" pitchFamily="49" charset="-128"/>
            </a:endParaRPr>
          </a:p>
          <a:p>
            <a:pPr marL="509588" lvl="1">
              <a:spcBef>
                <a:spcPts val="300"/>
              </a:spcBef>
              <a:spcAft>
                <a:spcPts val="300"/>
              </a:spcAft>
              <a:buFont typeface="+mj-lt" charset="0"/>
              <a:buNone/>
            </a:pPr>
            <a:r>
              <a:rPr lang="en-US" altLang="en-US" b="1" dirty="0">
                <a:solidFill>
                  <a:srgbClr val="000000"/>
                </a:solidFill>
                <a:ea typeface="MS Mincho" panose="02020609040205080304" pitchFamily="49" charset="-128"/>
              </a:rPr>
              <a:t>1.</a:t>
            </a:r>
            <a:r>
              <a:rPr lang="en-US" altLang="en-US" dirty="0">
                <a:solidFill>
                  <a:srgbClr val="000000"/>
                </a:solidFill>
                <a:ea typeface="MS Mincho" panose="02020609040205080304" pitchFamily="49" charset="-128"/>
              </a:rPr>
              <a:t> Put a dressing on the wound and control bleeding (as for external bleeding).</a:t>
            </a:r>
          </a:p>
          <a:p>
            <a:pPr marL="509588" lvl="1">
              <a:spcBef>
                <a:spcPts val="300"/>
              </a:spcBef>
              <a:spcAft>
                <a:spcPts val="300"/>
              </a:spcAft>
              <a:buFont typeface="+mj-lt" charset="0"/>
              <a:buNone/>
            </a:pPr>
            <a:endParaRPr lang="en-US" altLang="en-US" dirty="0">
              <a:solidFill>
                <a:srgbClr val="000000"/>
              </a:solidFill>
              <a:ea typeface="MS Mincho" panose="02020609040205080304" pitchFamily="49" charset="-128"/>
            </a:endParaRPr>
          </a:p>
          <a:p>
            <a:pPr marL="509588" lvl="1">
              <a:spcBef>
                <a:spcPts val="300"/>
              </a:spcBef>
              <a:spcAft>
                <a:spcPts val="300"/>
              </a:spcAft>
              <a:buFont typeface="+mj-lt" charset="0"/>
              <a:buNone/>
            </a:pPr>
            <a:r>
              <a:rPr lang="en-US" altLang="en-US" b="1" dirty="0">
                <a:solidFill>
                  <a:srgbClr val="000000"/>
                </a:solidFill>
                <a:ea typeface="MS Mincho" panose="02020609040205080304" pitchFamily="49" charset="-128"/>
              </a:rPr>
              <a:t>2.</a:t>
            </a:r>
            <a:r>
              <a:rPr lang="en-US" altLang="en-US" dirty="0">
                <a:solidFill>
                  <a:srgbClr val="000000"/>
                </a:solidFill>
                <a:ea typeface="MS Mincho" panose="02020609040205080304" pitchFamily="49" charset="-128"/>
              </a:rPr>
              <a:t> Call an ambulance (000 or 112) or get the person to medical attention.</a:t>
            </a:r>
          </a:p>
          <a:p>
            <a:pPr marL="509588" lvl="1">
              <a:spcBef>
                <a:spcPts val="300"/>
              </a:spcBef>
              <a:spcAft>
                <a:spcPts val="300"/>
              </a:spcAft>
              <a:buFont typeface="+mj-lt" charset="0"/>
              <a:buNone/>
            </a:pPr>
            <a:endParaRPr lang="en-US" altLang="en-US" dirty="0">
              <a:solidFill>
                <a:srgbClr val="000000"/>
              </a:solidFill>
              <a:ea typeface="MS Mincho" panose="02020609040205080304" pitchFamily="49" charset="-128"/>
            </a:endParaRPr>
          </a:p>
          <a:p>
            <a:pPr marL="509588" lvl="1">
              <a:spcBef>
                <a:spcPts val="300"/>
              </a:spcBef>
              <a:spcAft>
                <a:spcPts val="300"/>
              </a:spcAft>
              <a:buFont typeface="+mj-lt" charset="0"/>
              <a:buNone/>
            </a:pPr>
            <a:r>
              <a:rPr lang="en-US" altLang="en-US" b="1" dirty="0">
                <a:solidFill>
                  <a:srgbClr val="000000"/>
                </a:solidFill>
                <a:ea typeface="MS Mincho" panose="02020609040205080304" pitchFamily="49" charset="-128"/>
              </a:rPr>
              <a:t>3. </a:t>
            </a:r>
            <a:r>
              <a:rPr lang="en-US" altLang="en-US" dirty="0">
                <a:solidFill>
                  <a:srgbClr val="000000"/>
                </a:solidFill>
                <a:ea typeface="MS Mincho" panose="02020609040205080304" pitchFamily="49" charset="-128"/>
              </a:rPr>
              <a:t>DO NOT remove the bandage once bleeding has been controlled.</a:t>
            </a:r>
          </a:p>
          <a:p>
            <a:pPr marL="509588" lvl="1">
              <a:spcBef>
                <a:spcPts val="300"/>
              </a:spcBef>
              <a:spcAft>
                <a:spcPts val="300"/>
              </a:spcAft>
              <a:buFont typeface="+mj-lt" charset="0"/>
              <a:buNone/>
            </a:pPr>
            <a:endParaRPr lang="en-US" altLang="en-US" dirty="0">
              <a:solidFill>
                <a:srgbClr val="000000"/>
              </a:solidFill>
              <a:ea typeface="MS Mincho" panose="02020609040205080304" pitchFamily="49" charset="-128"/>
            </a:endParaRPr>
          </a:p>
          <a:p>
            <a:pPr marL="509588" lvl="1">
              <a:spcBef>
                <a:spcPts val="300"/>
              </a:spcBef>
              <a:spcAft>
                <a:spcPts val="300"/>
              </a:spcAft>
              <a:buFont typeface="+mj-lt" charset="0"/>
              <a:buNone/>
            </a:pPr>
            <a:r>
              <a:rPr lang="en-US" altLang="en-US" b="1" dirty="0">
                <a:solidFill>
                  <a:srgbClr val="000000"/>
                </a:solidFill>
                <a:ea typeface="MS Mincho" panose="02020609040205080304" pitchFamily="49" charset="-128"/>
              </a:rPr>
              <a:t>4.</a:t>
            </a:r>
            <a:r>
              <a:rPr lang="en-US" altLang="en-US" dirty="0">
                <a:solidFill>
                  <a:srgbClr val="000000"/>
                </a:solidFill>
                <a:ea typeface="MS Mincho" panose="02020609040205080304" pitchFamily="49" charset="-128"/>
              </a:rPr>
              <a:t> DO NOT try to clean the wound – medical staff will do this.</a:t>
            </a:r>
          </a:p>
          <a:p>
            <a:pPr marL="509588" lvl="1">
              <a:spcBef>
                <a:spcPts val="300"/>
              </a:spcBef>
              <a:spcAft>
                <a:spcPts val="300"/>
              </a:spcAft>
              <a:buFont typeface="+mj-lt" charset="0"/>
              <a:buNone/>
            </a:pPr>
            <a:endParaRPr lang="en-US" altLang="en-US" dirty="0">
              <a:solidFill>
                <a:srgbClr val="000000"/>
              </a:solidFill>
              <a:ea typeface="MS Mincho" panose="02020609040205080304" pitchFamily="49" charset="-128"/>
            </a:endParaRPr>
          </a:p>
          <a:p>
            <a:pPr marL="509588" lvl="1">
              <a:spcBef>
                <a:spcPts val="300"/>
              </a:spcBef>
              <a:spcAft>
                <a:spcPts val="300"/>
              </a:spcAft>
              <a:buFont typeface="+mj-lt" charset="0"/>
              <a:buNone/>
            </a:pPr>
            <a:r>
              <a:rPr lang="en-US" altLang="en-US" b="1" dirty="0">
                <a:solidFill>
                  <a:srgbClr val="000000"/>
                </a:solidFill>
                <a:ea typeface="MS Mincho" panose="02020609040205080304" pitchFamily="49" charset="-128"/>
              </a:rPr>
              <a:t>5.</a:t>
            </a:r>
            <a:r>
              <a:rPr lang="en-US" altLang="en-US" dirty="0">
                <a:solidFill>
                  <a:srgbClr val="000000"/>
                </a:solidFill>
                <a:ea typeface="MS Mincho" panose="02020609040205080304" pitchFamily="49" charset="-128"/>
              </a:rPr>
              <a:t> Continue to monitor the person closely.</a:t>
            </a:r>
          </a:p>
          <a:p>
            <a:pPr marL="509588" lvl="1">
              <a:spcBef>
                <a:spcPts val="300"/>
              </a:spcBef>
              <a:spcAft>
                <a:spcPts val="300"/>
              </a:spcAft>
              <a:buFont typeface="+mj-lt" charset="0"/>
              <a:buNone/>
            </a:pPr>
            <a:endParaRPr lang="en-US" altLang="en-US" dirty="0">
              <a:solidFill>
                <a:srgbClr val="000000"/>
              </a:solidFill>
              <a:ea typeface="MS Mincho" panose="02020609040205080304" pitchFamily="49" charset="-128"/>
            </a:endParaRPr>
          </a:p>
          <a:p>
            <a:pPr marL="509588" lvl="1">
              <a:spcBef>
                <a:spcPts val="300"/>
              </a:spcBef>
              <a:spcAft>
                <a:spcPts val="300"/>
              </a:spcAft>
              <a:buFont typeface="+mj-lt" charset="0"/>
              <a:buNone/>
            </a:pPr>
            <a:r>
              <a:rPr lang="en-US" altLang="en-US" b="1" dirty="0">
                <a:solidFill>
                  <a:srgbClr val="000000"/>
                </a:solidFill>
                <a:ea typeface="MS Mincho" panose="02020609040205080304" pitchFamily="49" charset="-128"/>
              </a:rPr>
              <a:t>6.</a:t>
            </a:r>
            <a:r>
              <a:rPr lang="en-US" altLang="en-US" dirty="0">
                <a:solidFill>
                  <a:srgbClr val="000000"/>
                </a:solidFill>
                <a:ea typeface="MS Mincho" panose="02020609040205080304" pitchFamily="49" charset="-128"/>
              </a:rPr>
              <a:t> Be prepared to treat for shock.</a:t>
            </a:r>
          </a:p>
          <a:p>
            <a:pPr marL="509588" lvl="1">
              <a:spcBef>
                <a:spcPts val="300"/>
              </a:spcBef>
              <a:spcAft>
                <a:spcPts val="300"/>
              </a:spcAft>
              <a:buFont typeface="+mj-lt" charset="0"/>
              <a:buNone/>
            </a:pPr>
            <a:endParaRPr lang="en-US" altLang="en-US" dirty="0">
              <a:solidFill>
                <a:srgbClr val="000000"/>
              </a:solidFill>
              <a:ea typeface="MS Mincho" panose="02020609040205080304" pitchFamily="49" charset="-128"/>
            </a:endParaRPr>
          </a:p>
          <a:p>
            <a:pPr marL="509588" lvl="1">
              <a:spcBef>
                <a:spcPts val="300"/>
              </a:spcBef>
              <a:spcAft>
                <a:spcPts val="300"/>
              </a:spcAft>
              <a:buFont typeface="+mj-lt" charset="0"/>
              <a:buNone/>
            </a:pPr>
            <a:r>
              <a:rPr lang="en-US" altLang="en-US" b="1" dirty="0">
                <a:solidFill>
                  <a:srgbClr val="000000"/>
                </a:solidFill>
                <a:ea typeface="MS Mincho" panose="02020609040205080304" pitchFamily="49" charset="-128"/>
              </a:rPr>
              <a:t>7. </a:t>
            </a:r>
            <a:r>
              <a:rPr lang="en-US" altLang="en-US" dirty="0">
                <a:solidFill>
                  <a:srgbClr val="000000"/>
                </a:solidFill>
                <a:ea typeface="MS Mincho" panose="02020609040205080304" pitchFamily="49" charset="-128"/>
              </a:rPr>
              <a:t>If the person becomes unconscious follow DRS ABCD Basic Life Support process.</a:t>
            </a:r>
          </a:p>
          <a:p>
            <a:pPr>
              <a:spcBef>
                <a:spcPts val="300"/>
              </a:spcBef>
              <a:spcAft>
                <a:spcPts val="300"/>
              </a:spcAft>
              <a:buFont typeface="Calibri" panose="020F0502020204030204" pitchFamily="34" charset="0"/>
              <a:buNone/>
            </a:pPr>
            <a:endParaRPr lang="en-US" altLang="en-US" dirty="0">
              <a:solidFill>
                <a:srgbClr val="000000"/>
              </a:solidFill>
              <a:ea typeface="MS Mincho" panose="02020609040205080304" pitchFamily="49" charset="-128"/>
            </a:endParaRPr>
          </a:p>
          <a:p>
            <a:pPr>
              <a:spcBef>
                <a:spcPts val="300"/>
              </a:spcBef>
              <a:spcAft>
                <a:spcPts val="300"/>
              </a:spcAft>
              <a:buFont typeface="Calibri" panose="020F0502020204030204" pitchFamily="34" charset="0"/>
              <a:buNone/>
            </a:pPr>
            <a:endParaRPr lang="en-US" altLang="en-US" dirty="0">
              <a:solidFill>
                <a:srgbClr val="000000"/>
              </a:solidFill>
              <a:ea typeface="MS Mincho" panose="02020609040205080304" pitchFamily="49" charset="-128"/>
            </a:endParaRPr>
          </a:p>
          <a:p>
            <a:pPr>
              <a:spcBef>
                <a:spcPts val="300"/>
              </a:spcBef>
              <a:spcAft>
                <a:spcPts val="300"/>
              </a:spcAft>
              <a:buFont typeface="+mj-lt" charset="0"/>
              <a:buNone/>
            </a:pPr>
            <a:r>
              <a:rPr lang="en-US" altLang="en-US" b="1" dirty="0">
                <a:solidFill>
                  <a:srgbClr val="000000"/>
                </a:solidFill>
                <a:ea typeface="MS Mincho" panose="02020609040205080304" pitchFamily="49" charset="-128"/>
              </a:rPr>
              <a:t>If the Patient is Unconscious:</a:t>
            </a:r>
            <a:endParaRPr lang="en-US" altLang="en-US" dirty="0">
              <a:solidFill>
                <a:srgbClr val="000000"/>
              </a:solidFill>
              <a:ea typeface="MS Mincho" panose="02020609040205080304" pitchFamily="49" charset="-128"/>
            </a:endParaRPr>
          </a:p>
          <a:p>
            <a:pPr marL="509588" lvl="1">
              <a:spcBef>
                <a:spcPts val="300"/>
              </a:spcBef>
              <a:spcAft>
                <a:spcPts val="300"/>
              </a:spcAft>
              <a:buFont typeface="+mj-lt" charset="0"/>
              <a:buNone/>
            </a:pPr>
            <a:r>
              <a:rPr lang="en-US" altLang="en-US" b="1" dirty="0">
                <a:solidFill>
                  <a:srgbClr val="000000"/>
                </a:solidFill>
                <a:ea typeface="MS Mincho" panose="02020609040205080304" pitchFamily="49" charset="-128"/>
              </a:rPr>
              <a:t>1. </a:t>
            </a:r>
            <a:r>
              <a:rPr lang="en-US" altLang="en-US" dirty="0">
                <a:solidFill>
                  <a:srgbClr val="000000"/>
                </a:solidFill>
                <a:ea typeface="MS Mincho" panose="02020609040205080304" pitchFamily="49" charset="-128"/>
              </a:rPr>
              <a:t>Follow DRS ABCD Basic Life Support process.</a:t>
            </a:r>
          </a:p>
          <a:p>
            <a:pPr marL="509588" lvl="1">
              <a:spcBef>
                <a:spcPts val="300"/>
              </a:spcBef>
              <a:spcAft>
                <a:spcPts val="300"/>
              </a:spcAft>
              <a:buFont typeface="+mj-lt" charset="0"/>
              <a:buNone/>
            </a:pPr>
            <a:endParaRPr lang="en-US" altLang="en-US" dirty="0">
              <a:solidFill>
                <a:srgbClr val="000000"/>
              </a:solidFill>
              <a:ea typeface="MS Mincho" panose="02020609040205080304" pitchFamily="49" charset="-128"/>
            </a:endParaRPr>
          </a:p>
          <a:p>
            <a:pPr marL="509588" lvl="1">
              <a:spcBef>
                <a:spcPts val="300"/>
              </a:spcBef>
              <a:spcAft>
                <a:spcPts val="300"/>
              </a:spcAft>
              <a:buFont typeface="+mj-lt" charset="0"/>
              <a:buNone/>
            </a:pPr>
            <a:r>
              <a:rPr lang="en-US" altLang="en-US" b="1" dirty="0">
                <a:solidFill>
                  <a:srgbClr val="000000"/>
                </a:solidFill>
                <a:ea typeface="MS Mincho" panose="02020609040205080304" pitchFamily="49" charset="-128"/>
              </a:rPr>
              <a:t>2. </a:t>
            </a:r>
            <a:r>
              <a:rPr lang="en-US" altLang="en-US" dirty="0">
                <a:solidFill>
                  <a:srgbClr val="000000"/>
                </a:solidFill>
                <a:ea typeface="MS Mincho" panose="02020609040205080304" pitchFamily="49" charset="-128"/>
              </a:rPr>
              <a:t>Call 000 or 112 and follow emergency personnel instructions.</a:t>
            </a:r>
          </a:p>
        </p:txBody>
      </p:sp>
      <p:sp>
        <p:nvSpPr>
          <p:cNvPr id="4" name="Slide Number Placeholder 3"/>
          <p:cNvSpPr>
            <a:spLocks noGrp="1"/>
          </p:cNvSpPr>
          <p:nvPr>
            <p:ph type="sldNum" sz="quarter" idx="5"/>
          </p:nvPr>
        </p:nvSpPr>
        <p:spPr/>
        <p:txBody>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fld id="{D7DE79A7-A76C-4011-8D3A-A3B9738E9230}" type="slidenum">
              <a:rPr lang="en-US" altLang="en-US" sz="1200">
                <a:latin typeface="Arial" panose="020B0604020202020204" pitchFamily="34" charset="0"/>
              </a:rPr>
              <a:pPr eaLnBrk="1" hangingPunct="1"/>
              <a:t>109</a:t>
            </a:fld>
            <a:endParaRPr lang="en-US" altLang="en-US" sz="1200" dirty="0">
              <a:latin typeface="Arial" panose="020B0604020202020204" pitchFamily="34" charset="0"/>
            </a:endParaRPr>
          </a:p>
        </p:txBody>
      </p:sp>
    </p:spTree>
    <p:extLst>
      <p:ext uri="{BB962C8B-B14F-4D97-AF65-F5344CB8AC3E}">
        <p14:creationId xmlns:p14="http://schemas.microsoft.com/office/powerpoint/2010/main" val="1831894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Duty of care means that you must take reasonable steps to ensure your actions don’t knowingly cause harm to another individual.</a:t>
            </a:r>
            <a:endParaRPr lang="en-AU" altLang="en-US" dirty="0"/>
          </a:p>
          <a:p>
            <a:endParaRPr lang="en-US" altLang="en-US" dirty="0"/>
          </a:p>
          <a:p>
            <a:r>
              <a:rPr lang="en-US" altLang="en-US" dirty="0"/>
              <a:t>In a first aid situation you don’t legally have to provide treatment, unless you have a previous duty of care to the injured person.</a:t>
            </a:r>
            <a:endParaRPr lang="en-AU" altLang="en-US" dirty="0"/>
          </a:p>
          <a:p>
            <a:r>
              <a:rPr lang="en-US" altLang="en-US" dirty="0"/>
              <a:t> </a:t>
            </a:r>
            <a:endParaRPr lang="en-AU" altLang="en-US" dirty="0"/>
          </a:p>
          <a:p>
            <a:r>
              <a:rPr lang="en-US" altLang="en-US" dirty="0"/>
              <a:t>Some examples of where a duty of care to provide first aid exists include cases where:</a:t>
            </a:r>
            <a:endParaRPr lang="en-AU" altLang="en-US" dirty="0"/>
          </a:p>
          <a:p>
            <a:pPr marL="628650" lvl="1" indent="-171450">
              <a:buFontTx/>
              <a:buChar char="•"/>
            </a:pPr>
            <a:endParaRPr lang="en-US" altLang="en-US" dirty="0"/>
          </a:p>
          <a:p>
            <a:pPr marL="628650" lvl="1" indent="-171450">
              <a:buFontTx/>
              <a:buChar char="•"/>
            </a:pPr>
            <a:r>
              <a:rPr lang="en-US" altLang="en-US" dirty="0"/>
              <a:t>You are a worker who is trained, qualified and designated as a first aid officer in a company and you have a duty of care to provide first aid to workers in the company.</a:t>
            </a:r>
            <a:endParaRPr lang="en-AU" altLang="en-US" dirty="0"/>
          </a:p>
          <a:p>
            <a:pPr marL="628650" lvl="1" indent="-171450">
              <a:buFontTx/>
              <a:buChar char="•"/>
            </a:pPr>
            <a:endParaRPr lang="en-US" altLang="en-US" dirty="0"/>
          </a:p>
          <a:p>
            <a:pPr marL="628650" lvl="1" indent="-171450">
              <a:buFontTx/>
              <a:buChar char="•"/>
            </a:pPr>
            <a:r>
              <a:rPr lang="en-US" altLang="en-US" dirty="0"/>
              <a:t>You are responsible for the person injured.</a:t>
            </a:r>
            <a:endParaRPr lang="en-AU" altLang="en-US" dirty="0"/>
          </a:p>
          <a:p>
            <a:pPr marL="628650" lvl="1" indent="-171450">
              <a:buFontTx/>
              <a:buChar char="•"/>
            </a:pPr>
            <a:endParaRPr lang="en-US" altLang="en-US" dirty="0"/>
          </a:p>
          <a:p>
            <a:pPr marL="628650" lvl="1" indent="-171450">
              <a:buFontTx/>
              <a:buChar char="•"/>
            </a:pPr>
            <a:r>
              <a:rPr lang="en-US" altLang="en-US" dirty="0"/>
              <a:t>You are an official first aid volunteer at a public event.</a:t>
            </a:r>
            <a:endParaRPr lang="en-AU" altLang="en-US" dirty="0"/>
          </a:p>
          <a:p>
            <a:pPr marL="628650" lvl="1" indent="-171450">
              <a:buFontTx/>
              <a:buChar char="•"/>
            </a:pPr>
            <a:endParaRPr lang="en-US" altLang="en-US" dirty="0"/>
          </a:p>
          <a:p>
            <a:pPr marL="628650" lvl="1" indent="-171450">
              <a:buFontTx/>
              <a:buChar char="•"/>
            </a:pPr>
            <a:r>
              <a:rPr lang="en-US" altLang="en-US" dirty="0"/>
              <a:t>You have started giving first aid in an emergency.</a:t>
            </a:r>
            <a:endParaRPr lang="en-AU" altLang="en-US" dirty="0"/>
          </a:p>
        </p:txBody>
      </p:sp>
      <p:sp>
        <p:nvSpPr>
          <p:cNvPr id="4" name="Slide Number Placeholder 3"/>
          <p:cNvSpPr>
            <a:spLocks noGrp="1"/>
          </p:cNvSpPr>
          <p:nvPr>
            <p:ph type="sldNum" sz="quarter" idx="5"/>
          </p:nvPr>
        </p:nvSpPr>
        <p:spPr/>
        <p:txBody>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fld id="{B336DA8C-DA25-4A9D-AE3D-9B55429A9C3E}" type="slidenum">
              <a:rPr lang="en-US" altLang="en-US" sz="1200">
                <a:latin typeface="Arial" panose="020B0604020202020204" pitchFamily="34" charset="0"/>
              </a:rPr>
              <a:pPr eaLnBrk="1" hangingPunct="1"/>
              <a:t>11</a:t>
            </a:fld>
            <a:endParaRPr lang="en-US" altLang="en-US" sz="1200" dirty="0">
              <a:latin typeface="Arial" panose="020B0604020202020204" pitchFamily="34" charset="0"/>
            </a:endParaRPr>
          </a:p>
        </p:txBody>
      </p:sp>
    </p:spTree>
    <p:extLst>
      <p:ext uri="{BB962C8B-B14F-4D97-AF65-F5344CB8AC3E}">
        <p14:creationId xmlns:p14="http://schemas.microsoft.com/office/powerpoint/2010/main" val="3737896499"/>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601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solidFill>
                  <a:srgbClr val="000000"/>
                </a:solidFill>
              </a:rPr>
              <a:t>Often caused by a blow from a blunt object and leads to a nosebleed. May also be caused by changes in blood pressure, altitude and sneezing, picking or blowing nose.</a:t>
            </a:r>
          </a:p>
          <a:p>
            <a:r>
              <a:rPr lang="en-US" altLang="en-US" dirty="0">
                <a:solidFill>
                  <a:srgbClr val="000000"/>
                </a:solidFill>
              </a:rPr>
              <a:t> </a:t>
            </a:r>
          </a:p>
          <a:p>
            <a:r>
              <a:rPr lang="en-US" altLang="en-US" dirty="0">
                <a:solidFill>
                  <a:srgbClr val="000000"/>
                </a:solidFill>
              </a:rPr>
              <a:t>Nosebleeds may cause breathing problems or vomiting if blood is inhaled or swallowed.</a:t>
            </a:r>
          </a:p>
        </p:txBody>
      </p:sp>
      <p:sp>
        <p:nvSpPr>
          <p:cNvPr id="4" name="Slide Number Placeholder 3"/>
          <p:cNvSpPr>
            <a:spLocks noGrp="1"/>
          </p:cNvSpPr>
          <p:nvPr>
            <p:ph type="sldNum" sz="quarter" idx="5"/>
          </p:nvPr>
        </p:nvSpPr>
        <p:spPr/>
        <p:txBody>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fld id="{83541AC3-7E21-4AEE-815B-CF40C9EC0005}" type="slidenum">
              <a:rPr lang="en-US" altLang="en-US" sz="1200">
                <a:latin typeface="Arial" panose="020B0604020202020204" pitchFamily="34" charset="0"/>
              </a:rPr>
              <a:pPr eaLnBrk="1" hangingPunct="1"/>
              <a:t>110</a:t>
            </a:fld>
            <a:endParaRPr lang="en-US" altLang="en-US" sz="1200" dirty="0">
              <a:latin typeface="Arial" panose="020B0604020202020204" pitchFamily="34" charset="0"/>
            </a:endParaRPr>
          </a:p>
        </p:txBody>
      </p:sp>
    </p:spTree>
    <p:extLst>
      <p:ext uri="{BB962C8B-B14F-4D97-AF65-F5344CB8AC3E}">
        <p14:creationId xmlns:p14="http://schemas.microsoft.com/office/powerpoint/2010/main" val="1124888795"/>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601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solidFill>
                  <a:srgbClr val="000000"/>
                </a:solidFill>
              </a:rPr>
              <a:t>Often caused by a blow from a blunt object and leads to a nosebleed. May also be caused by changes in blood pressure, altitude and sneezing, picking or blowing nose.</a:t>
            </a:r>
          </a:p>
          <a:p>
            <a:r>
              <a:rPr lang="en-US" altLang="en-US" dirty="0">
                <a:solidFill>
                  <a:srgbClr val="000000"/>
                </a:solidFill>
              </a:rPr>
              <a:t> </a:t>
            </a:r>
          </a:p>
          <a:p>
            <a:r>
              <a:rPr lang="en-US" altLang="en-US" dirty="0">
                <a:solidFill>
                  <a:srgbClr val="000000"/>
                </a:solidFill>
              </a:rPr>
              <a:t>Nosebleeds may cause breathing problems or vomiting if blood is inhaled or swallowed.</a:t>
            </a:r>
          </a:p>
        </p:txBody>
      </p:sp>
      <p:sp>
        <p:nvSpPr>
          <p:cNvPr id="4" name="Slide Number Placeholder 3"/>
          <p:cNvSpPr>
            <a:spLocks noGrp="1"/>
          </p:cNvSpPr>
          <p:nvPr>
            <p:ph type="sldNum" sz="quarter" idx="5"/>
          </p:nvPr>
        </p:nvSpPr>
        <p:spPr/>
        <p:txBody>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fld id="{83541AC3-7E21-4AEE-815B-CF40C9EC0005}" type="slidenum">
              <a:rPr lang="en-US" altLang="en-US" sz="1200">
                <a:latin typeface="Arial" panose="020B0604020202020204" pitchFamily="34" charset="0"/>
              </a:rPr>
              <a:pPr eaLnBrk="1" hangingPunct="1"/>
              <a:t>111</a:t>
            </a:fld>
            <a:endParaRPr lang="en-US" altLang="en-US" sz="1200" dirty="0">
              <a:latin typeface="Arial" panose="020B0604020202020204" pitchFamily="34" charset="0"/>
            </a:endParaRPr>
          </a:p>
        </p:txBody>
      </p:sp>
    </p:spTree>
    <p:extLst>
      <p:ext uri="{BB962C8B-B14F-4D97-AF65-F5344CB8AC3E}">
        <p14:creationId xmlns:p14="http://schemas.microsoft.com/office/powerpoint/2010/main" val="42093348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Work Health &amp; Safety (WHS) legislation are the laws and guidelines designed to help keep your workplace safe. </a:t>
            </a:r>
            <a:endParaRPr lang="en-AU" altLang="en-US" dirty="0"/>
          </a:p>
          <a:p>
            <a:r>
              <a:rPr lang="en-US" altLang="en-US" dirty="0"/>
              <a:t> </a:t>
            </a:r>
            <a:endParaRPr lang="en-AU" altLang="en-US" dirty="0"/>
          </a:p>
          <a:p>
            <a:r>
              <a:rPr lang="en-US" altLang="en-US" dirty="0"/>
              <a:t>It is important that you are familiar with the WHS laws that exist in your state or territory. </a:t>
            </a:r>
            <a:endParaRPr lang="en-AU" altLang="en-US" dirty="0"/>
          </a:p>
          <a:p>
            <a:r>
              <a:rPr lang="en-US" altLang="en-US" dirty="0"/>
              <a:t> </a:t>
            </a:r>
            <a:endParaRPr lang="en-AU" altLang="en-US" dirty="0"/>
          </a:p>
          <a:p>
            <a:r>
              <a:rPr lang="en-US" altLang="en-US" dirty="0"/>
              <a:t>WHS legislation and regulations outline the responsibilities of a person conducting a business or undertaking (PCBUs) to provide first aid facilities and workers trained in first aid. The regulations may also detail the requirements of first aid kits and facilities based on the size of the organisation and the type of work environment.</a:t>
            </a:r>
            <a:endParaRPr lang="en-AU" altLang="en-US" dirty="0"/>
          </a:p>
          <a:p>
            <a:r>
              <a:rPr lang="en-US" altLang="en-US" dirty="0"/>
              <a:t> </a:t>
            </a:r>
            <a:endParaRPr lang="en-AU" altLang="en-US" dirty="0"/>
          </a:p>
          <a:p>
            <a:r>
              <a:rPr lang="en-US" altLang="en-US" dirty="0"/>
              <a:t>WHS guidelines for preventing accidents in the workplace should be found in the company’s polices and standard operating procedures. It should have procedures on how to deal with a workplace accident.</a:t>
            </a:r>
            <a:endParaRPr lang="en-AU" altLang="en-US" dirty="0"/>
          </a:p>
        </p:txBody>
      </p:sp>
      <p:sp>
        <p:nvSpPr>
          <p:cNvPr id="4" name="Slide Number Placeholder 3"/>
          <p:cNvSpPr>
            <a:spLocks noGrp="1"/>
          </p:cNvSpPr>
          <p:nvPr>
            <p:ph type="sldNum" sz="quarter" idx="5"/>
          </p:nvPr>
        </p:nvSpPr>
        <p:spPr/>
        <p:txBody>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fld id="{D166DCF9-21F9-4860-B17A-5EBDBC6ADD98}" type="slidenum">
              <a:rPr lang="en-US" altLang="en-US" sz="1200">
                <a:latin typeface="Arial" panose="020B0604020202020204" pitchFamily="34" charset="0"/>
              </a:rPr>
              <a:pPr eaLnBrk="1" hangingPunct="1"/>
              <a:t>12</a:t>
            </a:fld>
            <a:endParaRPr lang="en-US" altLang="en-US" sz="1200" dirty="0">
              <a:latin typeface="Arial" panose="020B0604020202020204" pitchFamily="34" charset="0"/>
            </a:endParaRPr>
          </a:p>
        </p:txBody>
      </p:sp>
    </p:spTree>
    <p:extLst>
      <p:ext uri="{BB962C8B-B14F-4D97-AF65-F5344CB8AC3E}">
        <p14:creationId xmlns:p14="http://schemas.microsoft.com/office/powerpoint/2010/main" val="35241106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Work Health &amp; Safety (WHS) legislation are the laws and guidelines designed to help keep your workplace safe. </a:t>
            </a:r>
            <a:endParaRPr lang="en-AU" altLang="en-US" dirty="0"/>
          </a:p>
          <a:p>
            <a:r>
              <a:rPr lang="en-US" altLang="en-US" dirty="0"/>
              <a:t> </a:t>
            </a:r>
            <a:endParaRPr lang="en-AU" altLang="en-US" dirty="0"/>
          </a:p>
          <a:p>
            <a:r>
              <a:rPr lang="en-US" altLang="en-US" dirty="0"/>
              <a:t>It is important that you are familiar with the WHS laws that exist in your state or territory. </a:t>
            </a:r>
            <a:endParaRPr lang="en-AU" altLang="en-US" dirty="0"/>
          </a:p>
          <a:p>
            <a:r>
              <a:rPr lang="en-US" altLang="en-US" dirty="0"/>
              <a:t> </a:t>
            </a:r>
            <a:endParaRPr lang="en-AU" altLang="en-US" dirty="0"/>
          </a:p>
          <a:p>
            <a:r>
              <a:rPr lang="en-US" altLang="en-US" dirty="0"/>
              <a:t>WHS legislation and regulations outline the responsibilities of a person conducting a business or undertaking (PCBUs) to provide first aid facilities and workers trained in first aid. The regulations may also detail the requirements of first aid kits and facilities based on the size of the organisation and the type of work environment.</a:t>
            </a:r>
            <a:endParaRPr lang="en-AU" altLang="en-US" dirty="0"/>
          </a:p>
          <a:p>
            <a:r>
              <a:rPr lang="en-US" altLang="en-US" dirty="0"/>
              <a:t> </a:t>
            </a:r>
            <a:endParaRPr lang="en-AU" altLang="en-US" dirty="0"/>
          </a:p>
          <a:p>
            <a:r>
              <a:rPr lang="en-US" altLang="en-US" dirty="0"/>
              <a:t>WHS guidelines for preventing accidents in the workplace should be found in the company’s polices and standard operating procedures. It should have procedures on how to deal with a workplace accident.</a:t>
            </a:r>
            <a:endParaRPr lang="en-AU" altLang="en-US" dirty="0"/>
          </a:p>
        </p:txBody>
      </p:sp>
      <p:sp>
        <p:nvSpPr>
          <p:cNvPr id="4" name="Slide Number Placeholder 3"/>
          <p:cNvSpPr>
            <a:spLocks noGrp="1"/>
          </p:cNvSpPr>
          <p:nvPr>
            <p:ph type="sldNum" sz="quarter" idx="5"/>
          </p:nvPr>
        </p:nvSpPr>
        <p:spPr/>
        <p:txBody>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fld id="{D166DCF9-21F9-4860-B17A-5EBDBC6ADD98}" type="slidenum">
              <a:rPr lang="en-US" altLang="en-US" sz="1200">
                <a:latin typeface="Arial" panose="020B0604020202020204" pitchFamily="34" charset="0"/>
              </a:rPr>
              <a:pPr eaLnBrk="1" hangingPunct="1"/>
              <a:t>13</a:t>
            </a:fld>
            <a:endParaRPr lang="en-US" altLang="en-US" sz="1200" dirty="0">
              <a:latin typeface="Arial" panose="020B0604020202020204" pitchFamily="34" charset="0"/>
            </a:endParaRPr>
          </a:p>
        </p:txBody>
      </p:sp>
    </p:spTree>
    <p:extLst>
      <p:ext uri="{BB962C8B-B14F-4D97-AF65-F5344CB8AC3E}">
        <p14:creationId xmlns:p14="http://schemas.microsoft.com/office/powerpoint/2010/main" val="6901529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Work Health &amp; Safety (WHS) legislation are the laws and guidelines designed to help keep your workplace safe. </a:t>
            </a:r>
            <a:endParaRPr lang="en-AU" altLang="en-US" dirty="0"/>
          </a:p>
          <a:p>
            <a:r>
              <a:rPr lang="en-US" altLang="en-US" dirty="0"/>
              <a:t> </a:t>
            </a:r>
            <a:endParaRPr lang="en-AU" altLang="en-US" dirty="0"/>
          </a:p>
          <a:p>
            <a:r>
              <a:rPr lang="en-US" altLang="en-US" dirty="0"/>
              <a:t>It is important that you are familiar with the WHS laws that exist in your state or territory. </a:t>
            </a:r>
            <a:endParaRPr lang="en-AU" altLang="en-US" dirty="0"/>
          </a:p>
          <a:p>
            <a:r>
              <a:rPr lang="en-US" altLang="en-US" dirty="0"/>
              <a:t> </a:t>
            </a:r>
            <a:endParaRPr lang="en-AU" altLang="en-US" dirty="0"/>
          </a:p>
          <a:p>
            <a:r>
              <a:rPr lang="en-US" altLang="en-US" dirty="0"/>
              <a:t>WHS legislation and regulations outline the responsibilities of a person conducting a business or undertaking (PCBUs) to provide first aid facilities and workers trained in first aid. The regulations may also detail the requirements of first aid kits and facilities based on the size of the organisation and the type of work environment.</a:t>
            </a:r>
            <a:endParaRPr lang="en-AU" altLang="en-US" dirty="0"/>
          </a:p>
          <a:p>
            <a:r>
              <a:rPr lang="en-US" altLang="en-US" dirty="0"/>
              <a:t> </a:t>
            </a:r>
            <a:endParaRPr lang="en-AU" altLang="en-US" dirty="0"/>
          </a:p>
          <a:p>
            <a:r>
              <a:rPr lang="en-US" altLang="en-US" dirty="0"/>
              <a:t>WHS guidelines for preventing accidents in the workplace should be found in the company’s polices and standard operating procedures. It should have procedures on how to deal with a workplace accident.</a:t>
            </a:r>
            <a:endParaRPr lang="en-AU" altLang="en-US" dirty="0"/>
          </a:p>
        </p:txBody>
      </p:sp>
      <p:sp>
        <p:nvSpPr>
          <p:cNvPr id="4" name="Slide Number Placeholder 3"/>
          <p:cNvSpPr>
            <a:spLocks noGrp="1"/>
          </p:cNvSpPr>
          <p:nvPr>
            <p:ph type="sldNum" sz="quarter" idx="5"/>
          </p:nvPr>
        </p:nvSpPr>
        <p:spPr/>
        <p:txBody>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fld id="{D166DCF9-21F9-4860-B17A-5EBDBC6ADD98}" type="slidenum">
              <a:rPr lang="en-US" altLang="en-US" sz="1200">
                <a:latin typeface="Arial" panose="020B0604020202020204" pitchFamily="34" charset="0"/>
              </a:rPr>
              <a:pPr eaLnBrk="1" hangingPunct="1"/>
              <a:t>14</a:t>
            </a:fld>
            <a:endParaRPr lang="en-US" altLang="en-US" sz="1200" dirty="0">
              <a:latin typeface="Arial" panose="020B0604020202020204" pitchFamily="34" charset="0"/>
            </a:endParaRPr>
          </a:p>
        </p:txBody>
      </p:sp>
    </p:spTree>
    <p:extLst>
      <p:ext uri="{BB962C8B-B14F-4D97-AF65-F5344CB8AC3E}">
        <p14:creationId xmlns:p14="http://schemas.microsoft.com/office/powerpoint/2010/main" val="18966032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Work Health &amp; Safety (WHS) legislation are the laws and guidelines designed to help keep your workplace safe. </a:t>
            </a:r>
            <a:endParaRPr lang="en-AU" altLang="en-US" dirty="0"/>
          </a:p>
          <a:p>
            <a:r>
              <a:rPr lang="en-US" altLang="en-US" dirty="0"/>
              <a:t> </a:t>
            </a:r>
            <a:endParaRPr lang="en-AU" altLang="en-US" dirty="0"/>
          </a:p>
          <a:p>
            <a:r>
              <a:rPr lang="en-US" altLang="en-US" dirty="0"/>
              <a:t>It is important that you are familiar with the WHS laws that exist in your state or territory. </a:t>
            </a:r>
            <a:endParaRPr lang="en-AU" altLang="en-US" dirty="0"/>
          </a:p>
          <a:p>
            <a:r>
              <a:rPr lang="en-US" altLang="en-US" dirty="0"/>
              <a:t> </a:t>
            </a:r>
            <a:endParaRPr lang="en-AU" altLang="en-US" dirty="0"/>
          </a:p>
          <a:p>
            <a:r>
              <a:rPr lang="en-US" altLang="en-US" dirty="0"/>
              <a:t>WHS legislation and regulations outline the responsibilities of a person conducting a business or undertaking (PCBUs) to provide first aid facilities and workers trained in first aid. The regulations may also detail the requirements of first aid kits and facilities based on the size of the organisation and the type of work environment.</a:t>
            </a:r>
            <a:endParaRPr lang="en-AU" altLang="en-US" dirty="0"/>
          </a:p>
          <a:p>
            <a:r>
              <a:rPr lang="en-US" altLang="en-US" dirty="0"/>
              <a:t> </a:t>
            </a:r>
            <a:endParaRPr lang="en-AU" altLang="en-US" dirty="0"/>
          </a:p>
          <a:p>
            <a:r>
              <a:rPr lang="en-US" altLang="en-US" dirty="0"/>
              <a:t>WHS guidelines for preventing accidents in the workplace should be found in the company’s polices and standard operating procedures. It should have procedures on how to deal with a workplace accident.</a:t>
            </a:r>
            <a:endParaRPr lang="en-AU" altLang="en-US" dirty="0"/>
          </a:p>
        </p:txBody>
      </p:sp>
      <p:sp>
        <p:nvSpPr>
          <p:cNvPr id="4" name="Slide Number Placeholder 3"/>
          <p:cNvSpPr>
            <a:spLocks noGrp="1"/>
          </p:cNvSpPr>
          <p:nvPr>
            <p:ph type="sldNum" sz="quarter" idx="5"/>
          </p:nvPr>
        </p:nvSpPr>
        <p:spPr/>
        <p:txBody>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fld id="{D166DCF9-21F9-4860-B17A-5EBDBC6ADD98}" type="slidenum">
              <a:rPr lang="en-US" altLang="en-US" sz="1200">
                <a:latin typeface="Arial" panose="020B0604020202020204" pitchFamily="34" charset="0"/>
              </a:rPr>
              <a:pPr eaLnBrk="1" hangingPunct="1"/>
              <a:t>15</a:t>
            </a:fld>
            <a:endParaRPr lang="en-US" altLang="en-US" sz="1200" dirty="0">
              <a:latin typeface="Arial" panose="020B0604020202020204" pitchFamily="34" charset="0"/>
            </a:endParaRPr>
          </a:p>
        </p:txBody>
      </p:sp>
    </p:spTree>
    <p:extLst>
      <p:ext uri="{BB962C8B-B14F-4D97-AF65-F5344CB8AC3E}">
        <p14:creationId xmlns:p14="http://schemas.microsoft.com/office/powerpoint/2010/main" val="9915551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If you decide to go ahead with first aid, you must try to get consent from the casualty, and stop if they ask you to. </a:t>
            </a:r>
            <a:endParaRPr lang="en-AU" altLang="en-US" dirty="0"/>
          </a:p>
          <a:p>
            <a:r>
              <a:rPr lang="en-US" altLang="en-US" dirty="0"/>
              <a:t> </a:t>
            </a:r>
            <a:endParaRPr lang="en-AU" altLang="en-US" dirty="0"/>
          </a:p>
          <a:p>
            <a:r>
              <a:rPr lang="en-US" altLang="en-US" dirty="0"/>
              <a:t>If the person doesn’t give consent and you touch them or they think you will touch them you could be charged with assault or battery. </a:t>
            </a:r>
            <a:endParaRPr lang="en-AU" altLang="en-US" dirty="0"/>
          </a:p>
          <a:p>
            <a:r>
              <a:rPr lang="en-US" altLang="en-US" dirty="0"/>
              <a:t> </a:t>
            </a:r>
            <a:endParaRPr lang="en-AU" altLang="en-US" dirty="0"/>
          </a:p>
          <a:p>
            <a:r>
              <a:rPr lang="en-US" altLang="en-US" dirty="0"/>
              <a:t>You may not always be able to get consent from an injured person, as they may be unable to communicate and/or unconscious.</a:t>
            </a:r>
            <a:endParaRPr lang="en-AU" altLang="en-US" dirty="0"/>
          </a:p>
          <a:p>
            <a:r>
              <a:rPr lang="en-US" altLang="en-US" dirty="0"/>
              <a:t> </a:t>
            </a:r>
            <a:endParaRPr lang="en-AU" altLang="en-US" dirty="0"/>
          </a:p>
          <a:p>
            <a:r>
              <a:rPr lang="en-US" altLang="en-US" dirty="0"/>
              <a:t>In these cases the law assumes that the person would have consented if they had been able to, but only if their life and/or future health was in danger. </a:t>
            </a:r>
            <a:endParaRPr lang="en-AU" altLang="en-US" dirty="0"/>
          </a:p>
        </p:txBody>
      </p:sp>
      <p:sp>
        <p:nvSpPr>
          <p:cNvPr id="4" name="Slide Number Placeholder 3"/>
          <p:cNvSpPr>
            <a:spLocks noGrp="1"/>
          </p:cNvSpPr>
          <p:nvPr>
            <p:ph type="sldNum" sz="quarter" idx="5"/>
          </p:nvPr>
        </p:nvSpPr>
        <p:spPr/>
        <p:txBody>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fld id="{D1798219-E58A-4274-9D73-6745E4192199}" type="slidenum">
              <a:rPr lang="en-US" altLang="en-US" sz="1200">
                <a:latin typeface="Arial" panose="020B0604020202020204" pitchFamily="34" charset="0"/>
              </a:rPr>
              <a:pPr eaLnBrk="1" hangingPunct="1"/>
              <a:t>16</a:t>
            </a:fld>
            <a:endParaRPr lang="en-US" altLang="en-US" sz="1200" dirty="0">
              <a:latin typeface="Arial" panose="020B0604020202020204" pitchFamily="34" charset="0"/>
            </a:endParaRPr>
          </a:p>
        </p:txBody>
      </p:sp>
    </p:spTree>
    <p:extLst>
      <p:ext uri="{BB962C8B-B14F-4D97-AF65-F5344CB8AC3E}">
        <p14:creationId xmlns:p14="http://schemas.microsoft.com/office/powerpoint/2010/main" val="281797854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It is important to be aware that individuals may have differing views and beliefs regarding receiving medical or first aid treatment. These may relate to cultural, religious or personal beliefs and customs.</a:t>
            </a:r>
            <a:endParaRPr lang="en-AU" altLang="en-US" dirty="0"/>
          </a:p>
          <a:p>
            <a:r>
              <a:rPr lang="en-US" altLang="en-US" dirty="0"/>
              <a:t> </a:t>
            </a:r>
            <a:endParaRPr lang="en-AU" altLang="en-US" dirty="0"/>
          </a:p>
          <a:p>
            <a:r>
              <a:rPr lang="en-US" altLang="en-US" dirty="0"/>
              <a:t>Your first aid skills should be applied to the casualty in a way that doesn’t force first aid procedures and respects the individual’s beliefs. You should follow the guidelines for consent with every individual.</a:t>
            </a:r>
          </a:p>
          <a:p>
            <a:endParaRPr lang="en-US" altLang="en-US" dirty="0"/>
          </a:p>
          <a:p>
            <a:r>
              <a:rPr lang="en-US" altLang="en-US" dirty="0"/>
              <a:t>Also check the casualty for medical identification tags such as a bracelet or necklace. These will give you information like the name of the casualty, emergency contact, medical illnesses, allergies, and even what medical treatment they would refuse. </a:t>
            </a:r>
            <a:endParaRPr lang="en-AU" altLang="en-US" dirty="0"/>
          </a:p>
        </p:txBody>
      </p:sp>
      <p:sp>
        <p:nvSpPr>
          <p:cNvPr id="4" name="Slide Number Placeholder 3"/>
          <p:cNvSpPr>
            <a:spLocks noGrp="1"/>
          </p:cNvSpPr>
          <p:nvPr>
            <p:ph type="sldNum" sz="quarter" idx="5"/>
          </p:nvPr>
        </p:nvSpPr>
        <p:spPr/>
        <p:txBody>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fld id="{61E0C8E3-AA6E-4C28-9E0D-F54AF994DEE1}" type="slidenum">
              <a:rPr lang="en-US" altLang="en-US" sz="1200">
                <a:latin typeface="Arial" panose="020B0604020202020204" pitchFamily="34" charset="0"/>
              </a:rPr>
              <a:pPr eaLnBrk="1" hangingPunct="1"/>
              <a:t>17</a:t>
            </a:fld>
            <a:endParaRPr lang="en-US" altLang="en-US" sz="1200" dirty="0">
              <a:latin typeface="Arial" panose="020B0604020202020204" pitchFamily="34" charset="0"/>
            </a:endParaRPr>
          </a:p>
        </p:txBody>
      </p:sp>
    </p:spTree>
    <p:extLst>
      <p:ext uri="{BB962C8B-B14F-4D97-AF65-F5344CB8AC3E}">
        <p14:creationId xmlns:p14="http://schemas.microsoft.com/office/powerpoint/2010/main" val="51632909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10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It is important to keep records of emergencies and injuries, including what happened and how it was addressed.</a:t>
            </a:r>
            <a:endParaRPr lang="en-AU" altLang="en-US" dirty="0"/>
          </a:p>
          <a:p>
            <a:r>
              <a:rPr lang="en-US" altLang="en-US" dirty="0"/>
              <a:t> </a:t>
            </a:r>
            <a:endParaRPr lang="en-AU" altLang="en-US" dirty="0"/>
          </a:p>
          <a:p>
            <a:r>
              <a:rPr lang="en-US" altLang="en-US" dirty="0"/>
              <a:t>Record</a:t>
            </a:r>
            <a:r>
              <a:rPr lang="en-US" altLang="en-US" baseline="0" dirty="0"/>
              <a:t> </a:t>
            </a:r>
            <a:r>
              <a:rPr lang="en-US" altLang="en-US" dirty="0"/>
              <a:t>keeping and reporting requirements can vary between states and territories, industries and organisations. </a:t>
            </a:r>
            <a:endParaRPr lang="en-AU" altLang="en-US" dirty="0"/>
          </a:p>
          <a:p>
            <a:r>
              <a:rPr lang="en-US" altLang="en-US" dirty="0"/>
              <a:t> </a:t>
            </a:r>
            <a:endParaRPr lang="en-AU" altLang="en-US" dirty="0"/>
          </a:p>
          <a:p>
            <a:r>
              <a:rPr lang="en-US" altLang="en-US" dirty="0"/>
              <a:t>If you are acting as a first aid officer in your workplace make sure you follow the specific recording guidelines and procedures.</a:t>
            </a:r>
            <a:endParaRPr lang="en-AU" altLang="en-US" dirty="0"/>
          </a:p>
          <a:p>
            <a:r>
              <a:rPr lang="en-US" altLang="en-US" dirty="0"/>
              <a:t> </a:t>
            </a:r>
            <a:endParaRPr lang="en-AU" altLang="en-US" dirty="0"/>
          </a:p>
          <a:p>
            <a:r>
              <a:rPr lang="en-US" altLang="en-US" dirty="0"/>
              <a:t>Records should be made and kept for every workplace first aid incident, with copies provided to the organisation.</a:t>
            </a:r>
            <a:endParaRPr lang="en-AU" altLang="en-US" dirty="0"/>
          </a:p>
          <a:p>
            <a:r>
              <a:rPr lang="en-US" altLang="en-US" dirty="0"/>
              <a:t> </a:t>
            </a:r>
            <a:endParaRPr lang="en-AU" altLang="en-US" dirty="0"/>
          </a:p>
          <a:p>
            <a:r>
              <a:rPr lang="en-US" altLang="en-US" dirty="0"/>
              <a:t>If providing first aid outside of the workplace you should make a record of the event, or at least keep notes about the first aid you gave.</a:t>
            </a:r>
            <a:endParaRPr lang="en-AU" altLang="en-US" dirty="0"/>
          </a:p>
        </p:txBody>
      </p:sp>
      <p:sp>
        <p:nvSpPr>
          <p:cNvPr id="4" name="Slide Number Placeholder 3"/>
          <p:cNvSpPr>
            <a:spLocks noGrp="1"/>
          </p:cNvSpPr>
          <p:nvPr>
            <p:ph type="sldNum" sz="quarter" idx="5"/>
          </p:nvPr>
        </p:nvSpPr>
        <p:spPr/>
        <p:txBody>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fld id="{94868A28-8C33-4069-9D11-13EE433C948D}" type="slidenum">
              <a:rPr lang="en-US" altLang="en-US" sz="1200">
                <a:latin typeface="Arial" panose="020B0604020202020204" pitchFamily="34" charset="0"/>
              </a:rPr>
              <a:pPr eaLnBrk="1" hangingPunct="1"/>
              <a:t>18</a:t>
            </a:fld>
            <a:endParaRPr lang="en-US" altLang="en-US" sz="1200" dirty="0">
              <a:latin typeface="Arial" panose="020B0604020202020204" pitchFamily="34" charset="0"/>
            </a:endParaRPr>
          </a:p>
        </p:txBody>
      </p:sp>
    </p:spTree>
    <p:extLst>
      <p:ext uri="{BB962C8B-B14F-4D97-AF65-F5344CB8AC3E}">
        <p14:creationId xmlns:p14="http://schemas.microsoft.com/office/powerpoint/2010/main" val="27977615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10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It is important to keep records of emergencies and injuries, including what happened and how it was addressed.</a:t>
            </a:r>
            <a:endParaRPr lang="en-AU" altLang="en-US" dirty="0"/>
          </a:p>
          <a:p>
            <a:r>
              <a:rPr lang="en-US" altLang="en-US" dirty="0"/>
              <a:t> </a:t>
            </a:r>
            <a:endParaRPr lang="en-AU" altLang="en-US" dirty="0"/>
          </a:p>
          <a:p>
            <a:r>
              <a:rPr lang="en-US" altLang="en-US" dirty="0"/>
              <a:t>Record</a:t>
            </a:r>
            <a:r>
              <a:rPr lang="en-US" altLang="en-US" baseline="0" dirty="0"/>
              <a:t> </a:t>
            </a:r>
            <a:r>
              <a:rPr lang="en-US" altLang="en-US" dirty="0"/>
              <a:t>keeping and reporting requirements can vary between states and territories, industries and organisations. </a:t>
            </a:r>
            <a:endParaRPr lang="en-AU" altLang="en-US" dirty="0"/>
          </a:p>
          <a:p>
            <a:r>
              <a:rPr lang="en-US" altLang="en-US" dirty="0"/>
              <a:t> </a:t>
            </a:r>
            <a:endParaRPr lang="en-AU" altLang="en-US" dirty="0"/>
          </a:p>
          <a:p>
            <a:r>
              <a:rPr lang="en-US" altLang="en-US" dirty="0"/>
              <a:t>If you are acting as a first aid officer in your workplace make sure you follow the specific recording guidelines and procedures.</a:t>
            </a:r>
            <a:endParaRPr lang="en-AU" altLang="en-US" dirty="0"/>
          </a:p>
          <a:p>
            <a:r>
              <a:rPr lang="en-US" altLang="en-US" dirty="0"/>
              <a:t> </a:t>
            </a:r>
            <a:endParaRPr lang="en-AU" altLang="en-US" dirty="0"/>
          </a:p>
          <a:p>
            <a:r>
              <a:rPr lang="en-US" altLang="en-US" dirty="0"/>
              <a:t>Records should be made and kept for every workplace first aid incident, with copies provided to the organisation.</a:t>
            </a:r>
            <a:endParaRPr lang="en-AU" altLang="en-US" dirty="0"/>
          </a:p>
          <a:p>
            <a:r>
              <a:rPr lang="en-US" altLang="en-US" dirty="0"/>
              <a:t> </a:t>
            </a:r>
            <a:endParaRPr lang="en-AU" altLang="en-US" dirty="0"/>
          </a:p>
          <a:p>
            <a:r>
              <a:rPr lang="en-US" altLang="en-US" dirty="0"/>
              <a:t>If providing first aid outside of the workplace you should make a record of the event, or at least keep notes about the first aid you gave.</a:t>
            </a:r>
            <a:endParaRPr lang="en-AU" altLang="en-US" dirty="0"/>
          </a:p>
        </p:txBody>
      </p:sp>
      <p:sp>
        <p:nvSpPr>
          <p:cNvPr id="4" name="Slide Number Placeholder 3"/>
          <p:cNvSpPr>
            <a:spLocks noGrp="1"/>
          </p:cNvSpPr>
          <p:nvPr>
            <p:ph type="sldNum" sz="quarter" idx="5"/>
          </p:nvPr>
        </p:nvSpPr>
        <p:spPr/>
        <p:txBody>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fld id="{94868A28-8C33-4069-9D11-13EE433C948D}" type="slidenum">
              <a:rPr lang="en-US" altLang="en-US" sz="1200">
                <a:latin typeface="Arial" panose="020B0604020202020204" pitchFamily="34" charset="0"/>
              </a:rPr>
              <a:pPr eaLnBrk="1" hangingPunct="1"/>
              <a:t>19</a:t>
            </a:fld>
            <a:endParaRPr lang="en-US" altLang="en-US" sz="1200" dirty="0">
              <a:latin typeface="Arial" panose="020B0604020202020204" pitchFamily="34" charset="0"/>
            </a:endParaRPr>
          </a:p>
        </p:txBody>
      </p:sp>
    </p:spTree>
    <p:extLst>
      <p:ext uri="{BB962C8B-B14F-4D97-AF65-F5344CB8AC3E}">
        <p14:creationId xmlns:p14="http://schemas.microsoft.com/office/powerpoint/2010/main" val="31826922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This training course is based on the unit of competency </a:t>
            </a:r>
            <a:r>
              <a:rPr lang="en-US" altLang="en-US" b="1" dirty="0"/>
              <a:t>HLTAID003 Provide First Aid.</a:t>
            </a:r>
            <a:endParaRPr lang="en-US" altLang="en-US" dirty="0"/>
          </a:p>
          <a:p>
            <a:r>
              <a:rPr lang="en-US" altLang="en-US" dirty="0"/>
              <a:t> </a:t>
            </a:r>
          </a:p>
          <a:p>
            <a:r>
              <a:rPr lang="en-US" altLang="en-US" dirty="0"/>
              <a:t>This course describes the skills and knowledge required by a worker to provide a first aid response to a casualty in a range of situations including community and workplace settings. </a:t>
            </a:r>
          </a:p>
        </p:txBody>
      </p:sp>
      <p:sp>
        <p:nvSpPr>
          <p:cNvPr id="4" name="Slide Number Placeholder 3"/>
          <p:cNvSpPr>
            <a:spLocks noGrp="1"/>
          </p:cNvSpPr>
          <p:nvPr>
            <p:ph type="sldNum" sz="quarter" idx="5"/>
          </p:nvPr>
        </p:nvSpPr>
        <p:spPr/>
        <p:txBody>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fld id="{E4B1B3C5-85DF-493B-BBFD-EB4037A57766}" type="slidenum">
              <a:rPr lang="en-US" altLang="en-US" sz="1200">
                <a:latin typeface="Arial" panose="020B0604020202020204" pitchFamily="34" charset="0"/>
              </a:rPr>
              <a:pPr eaLnBrk="1" hangingPunct="1"/>
              <a:t>2</a:t>
            </a:fld>
            <a:endParaRPr lang="en-US" altLang="en-US" sz="1200" dirty="0">
              <a:latin typeface="Arial" panose="020B0604020202020204" pitchFamily="34" charset="0"/>
            </a:endParaRPr>
          </a:p>
        </p:txBody>
      </p:sp>
    </p:spTree>
    <p:extLst>
      <p:ext uri="{BB962C8B-B14F-4D97-AF65-F5344CB8AC3E}">
        <p14:creationId xmlns:p14="http://schemas.microsoft.com/office/powerpoint/2010/main" val="2501967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10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It is important to keep records of emergencies and injuries, including what happened and how it was addressed.</a:t>
            </a:r>
            <a:endParaRPr lang="en-AU" altLang="en-US" dirty="0"/>
          </a:p>
          <a:p>
            <a:r>
              <a:rPr lang="en-US" altLang="en-US" dirty="0"/>
              <a:t> </a:t>
            </a:r>
            <a:endParaRPr lang="en-AU" altLang="en-US" dirty="0"/>
          </a:p>
          <a:p>
            <a:r>
              <a:rPr lang="en-US" altLang="en-US" dirty="0"/>
              <a:t>Record</a:t>
            </a:r>
            <a:r>
              <a:rPr lang="en-US" altLang="en-US" baseline="0" dirty="0"/>
              <a:t> </a:t>
            </a:r>
            <a:r>
              <a:rPr lang="en-US" altLang="en-US" dirty="0"/>
              <a:t>keeping and reporting requirements can vary between states and territories, industries and organisations. </a:t>
            </a:r>
            <a:endParaRPr lang="en-AU" altLang="en-US" dirty="0"/>
          </a:p>
          <a:p>
            <a:r>
              <a:rPr lang="en-US" altLang="en-US" dirty="0"/>
              <a:t> </a:t>
            </a:r>
            <a:endParaRPr lang="en-AU" altLang="en-US" dirty="0"/>
          </a:p>
          <a:p>
            <a:r>
              <a:rPr lang="en-US" altLang="en-US" dirty="0"/>
              <a:t>If you are acting as a first aid officer in your workplace make sure you follow the specific recording guidelines and procedures.</a:t>
            </a:r>
            <a:endParaRPr lang="en-AU" altLang="en-US" dirty="0"/>
          </a:p>
          <a:p>
            <a:r>
              <a:rPr lang="en-US" altLang="en-US" dirty="0"/>
              <a:t> </a:t>
            </a:r>
            <a:endParaRPr lang="en-AU" altLang="en-US" dirty="0"/>
          </a:p>
          <a:p>
            <a:r>
              <a:rPr lang="en-US" altLang="en-US" dirty="0"/>
              <a:t>Records should be made and kept for every workplace first aid incident, with copies provided to the organisation.</a:t>
            </a:r>
            <a:endParaRPr lang="en-AU" altLang="en-US" dirty="0"/>
          </a:p>
          <a:p>
            <a:r>
              <a:rPr lang="en-US" altLang="en-US" dirty="0"/>
              <a:t> </a:t>
            </a:r>
            <a:endParaRPr lang="en-AU" altLang="en-US" dirty="0"/>
          </a:p>
          <a:p>
            <a:r>
              <a:rPr lang="en-US" altLang="en-US" dirty="0"/>
              <a:t>If providing first aid outside of the workplace you should make a record of the event, or at least keep notes about the first aid you gave.</a:t>
            </a:r>
            <a:endParaRPr lang="en-AU" altLang="en-US" dirty="0"/>
          </a:p>
        </p:txBody>
      </p:sp>
      <p:sp>
        <p:nvSpPr>
          <p:cNvPr id="4" name="Slide Number Placeholder 3"/>
          <p:cNvSpPr>
            <a:spLocks noGrp="1"/>
          </p:cNvSpPr>
          <p:nvPr>
            <p:ph type="sldNum" sz="quarter" idx="5"/>
          </p:nvPr>
        </p:nvSpPr>
        <p:spPr/>
        <p:txBody>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fld id="{94868A28-8C33-4069-9D11-13EE433C948D}" type="slidenum">
              <a:rPr lang="en-US" altLang="en-US" sz="1200">
                <a:latin typeface="Arial" panose="020B0604020202020204" pitchFamily="34" charset="0"/>
              </a:rPr>
              <a:pPr eaLnBrk="1" hangingPunct="1"/>
              <a:t>20</a:t>
            </a:fld>
            <a:endParaRPr lang="en-US" altLang="en-US" sz="1200" dirty="0">
              <a:latin typeface="Arial" panose="020B0604020202020204" pitchFamily="34" charset="0"/>
            </a:endParaRPr>
          </a:p>
        </p:txBody>
      </p:sp>
    </p:spTree>
    <p:extLst>
      <p:ext uri="{BB962C8B-B14F-4D97-AF65-F5344CB8AC3E}">
        <p14:creationId xmlns:p14="http://schemas.microsoft.com/office/powerpoint/2010/main" val="33809955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25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Be aware of your own personal limitations including:</a:t>
            </a:r>
          </a:p>
          <a:p>
            <a:pPr marL="628650" lvl="1" indent="-171450">
              <a:buFontTx/>
              <a:buChar char="•"/>
            </a:pPr>
            <a:endParaRPr lang="en-US" altLang="en-US" dirty="0"/>
          </a:p>
          <a:p>
            <a:pPr marL="628650" lvl="1" indent="-171450">
              <a:buFontTx/>
              <a:buChar char="•"/>
            </a:pPr>
            <a:r>
              <a:rPr lang="en-US" altLang="en-US" dirty="0"/>
              <a:t>Readiness to perform first aid.</a:t>
            </a:r>
          </a:p>
          <a:p>
            <a:pPr marL="628650" lvl="1" indent="-171450">
              <a:buFontTx/>
              <a:buChar char="•"/>
            </a:pPr>
            <a:endParaRPr lang="en-US" altLang="en-US" dirty="0"/>
          </a:p>
          <a:p>
            <a:pPr marL="628650" lvl="1" indent="-171450">
              <a:buFontTx/>
              <a:buChar char="•"/>
            </a:pPr>
            <a:r>
              <a:rPr lang="en-US" altLang="en-US" dirty="0"/>
              <a:t>Level of physical fitness.</a:t>
            </a:r>
          </a:p>
          <a:p>
            <a:pPr marL="628650" lvl="1" indent="-171450">
              <a:buFontTx/>
              <a:buChar char="•"/>
            </a:pPr>
            <a:endParaRPr lang="en-US" altLang="en-US" dirty="0"/>
          </a:p>
          <a:p>
            <a:pPr marL="628650" lvl="1" indent="-171450">
              <a:buFontTx/>
              <a:buChar char="•"/>
            </a:pPr>
            <a:r>
              <a:rPr lang="en-US" altLang="en-US" dirty="0"/>
              <a:t>General health.</a:t>
            </a:r>
          </a:p>
          <a:p>
            <a:pPr marL="628650" lvl="1" indent="-171450">
              <a:buFontTx/>
              <a:buChar char="•"/>
            </a:pPr>
            <a:endParaRPr lang="en-US" altLang="en-US" dirty="0"/>
          </a:p>
          <a:p>
            <a:pPr marL="628650" lvl="1" indent="-171450">
              <a:buFontTx/>
              <a:buChar char="•"/>
            </a:pPr>
            <a:r>
              <a:rPr lang="en-US" altLang="en-US" dirty="0"/>
              <a:t>Disability.</a:t>
            </a:r>
          </a:p>
          <a:p>
            <a:pPr marL="628650" lvl="1" indent="-171450">
              <a:buFontTx/>
              <a:buChar char="•"/>
            </a:pPr>
            <a:endParaRPr lang="en-US" altLang="en-US" dirty="0"/>
          </a:p>
          <a:p>
            <a:pPr marL="628650" lvl="1" indent="-171450">
              <a:buFontTx/>
              <a:buChar char="•"/>
            </a:pPr>
            <a:r>
              <a:rPr lang="en-US" altLang="en-US" dirty="0"/>
              <a:t>Barriers to actions (fear of failure or litigation).</a:t>
            </a:r>
          </a:p>
          <a:p>
            <a:pPr marL="628650" lvl="1" indent="-171450">
              <a:buFontTx/>
              <a:buChar char="•"/>
            </a:pPr>
            <a:endParaRPr lang="en-US" altLang="en-US" dirty="0"/>
          </a:p>
          <a:p>
            <a:pPr marL="628650" lvl="1" indent="-171450">
              <a:buFontTx/>
              <a:buChar char="•"/>
            </a:pPr>
            <a:r>
              <a:rPr lang="en-US" altLang="en-US" dirty="0"/>
              <a:t>Motivation to perform first aid.</a:t>
            </a:r>
          </a:p>
        </p:txBody>
      </p:sp>
      <p:sp>
        <p:nvSpPr>
          <p:cNvPr id="4" name="Slide Number Placeholder 3"/>
          <p:cNvSpPr>
            <a:spLocks noGrp="1"/>
          </p:cNvSpPr>
          <p:nvPr>
            <p:ph type="sldNum" sz="quarter" idx="5"/>
          </p:nvPr>
        </p:nvSpPr>
        <p:spPr/>
        <p:txBody>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fld id="{56405544-0945-4C8F-B673-60A6F1E25CC9}" type="slidenum">
              <a:rPr lang="en-US" altLang="en-US" sz="1200">
                <a:latin typeface="Arial" panose="020B0604020202020204" pitchFamily="34" charset="0"/>
              </a:rPr>
              <a:pPr eaLnBrk="1" hangingPunct="1"/>
              <a:t>21</a:t>
            </a:fld>
            <a:endParaRPr lang="en-US" altLang="en-US" sz="1200" dirty="0">
              <a:latin typeface="Arial" panose="020B0604020202020204" pitchFamily="34" charset="0"/>
            </a:endParaRPr>
          </a:p>
        </p:txBody>
      </p:sp>
    </p:spTree>
    <p:extLst>
      <p:ext uri="{BB962C8B-B14F-4D97-AF65-F5344CB8AC3E}">
        <p14:creationId xmlns:p14="http://schemas.microsoft.com/office/powerpoint/2010/main" val="288171863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solidFill>
                  <a:srgbClr val="000000"/>
                </a:solidFill>
              </a:rPr>
              <a:t>It is time to </a:t>
            </a:r>
            <a:r>
              <a:rPr lang="en-US" altLang="en-US" dirty="0" err="1">
                <a:solidFill>
                  <a:srgbClr val="000000"/>
                </a:solidFill>
              </a:rPr>
              <a:t>finalise</a:t>
            </a:r>
            <a:r>
              <a:rPr lang="en-US" altLang="en-US" dirty="0">
                <a:solidFill>
                  <a:srgbClr val="000000"/>
                </a:solidFill>
              </a:rPr>
              <a:t> your first aid treatment when you see and hear the ambulance arrive. You need to prepare for the hand over of the casualty to the emergency response services personnel who will take over treatment. </a:t>
            </a:r>
          </a:p>
        </p:txBody>
      </p:sp>
      <p:sp>
        <p:nvSpPr>
          <p:cNvPr id="4" name="Slide Number Placeholder 3"/>
          <p:cNvSpPr>
            <a:spLocks noGrp="1"/>
          </p:cNvSpPr>
          <p:nvPr>
            <p:ph type="sldNum" sz="quarter" idx="5"/>
          </p:nvPr>
        </p:nvSpPr>
        <p:spPr/>
        <p:txBody>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fld id="{3B64F9F3-41EB-4B2B-8F28-7322F0673B78}" type="slidenum">
              <a:rPr lang="en-US" altLang="en-US" sz="1200">
                <a:latin typeface="Arial" panose="020B0604020202020204" pitchFamily="34" charset="0"/>
              </a:rPr>
              <a:pPr eaLnBrk="1" hangingPunct="1"/>
              <a:t>22</a:t>
            </a:fld>
            <a:endParaRPr lang="en-US" altLang="en-US" sz="1200" dirty="0">
              <a:latin typeface="Arial" panose="020B0604020202020204" pitchFamily="34" charset="0"/>
            </a:endParaRPr>
          </a:p>
        </p:txBody>
      </p:sp>
    </p:spTree>
    <p:extLst>
      <p:ext uri="{BB962C8B-B14F-4D97-AF65-F5344CB8AC3E}">
        <p14:creationId xmlns:p14="http://schemas.microsoft.com/office/powerpoint/2010/main" val="80811846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solidFill>
                  <a:srgbClr val="000000"/>
                </a:solidFill>
              </a:rPr>
              <a:t>It is time to </a:t>
            </a:r>
            <a:r>
              <a:rPr lang="en-US" altLang="en-US" dirty="0" err="1">
                <a:solidFill>
                  <a:srgbClr val="000000"/>
                </a:solidFill>
              </a:rPr>
              <a:t>finalise</a:t>
            </a:r>
            <a:r>
              <a:rPr lang="en-US" altLang="en-US" dirty="0">
                <a:solidFill>
                  <a:srgbClr val="000000"/>
                </a:solidFill>
              </a:rPr>
              <a:t> your first aid treatment when you see and hear the ambulance arrive. You need to prepare for the hand over of the casualty to the emergency response services personnel who will take over treatment. </a:t>
            </a:r>
          </a:p>
        </p:txBody>
      </p:sp>
      <p:sp>
        <p:nvSpPr>
          <p:cNvPr id="4" name="Slide Number Placeholder 3"/>
          <p:cNvSpPr>
            <a:spLocks noGrp="1"/>
          </p:cNvSpPr>
          <p:nvPr>
            <p:ph type="sldNum" sz="quarter" idx="5"/>
          </p:nvPr>
        </p:nvSpPr>
        <p:spPr/>
        <p:txBody>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fld id="{3B64F9F3-41EB-4B2B-8F28-7322F0673B78}" type="slidenum">
              <a:rPr lang="en-US" altLang="en-US" sz="1200">
                <a:latin typeface="Arial" panose="020B0604020202020204" pitchFamily="34" charset="0"/>
              </a:rPr>
              <a:pPr eaLnBrk="1" hangingPunct="1"/>
              <a:t>23</a:t>
            </a:fld>
            <a:endParaRPr lang="en-US" altLang="en-US" sz="1200" dirty="0">
              <a:latin typeface="Arial" panose="020B0604020202020204" pitchFamily="34" charset="0"/>
            </a:endParaRPr>
          </a:p>
        </p:txBody>
      </p:sp>
    </p:spTree>
    <p:extLst>
      <p:ext uri="{BB962C8B-B14F-4D97-AF65-F5344CB8AC3E}">
        <p14:creationId xmlns:p14="http://schemas.microsoft.com/office/powerpoint/2010/main" val="222002576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solidFill>
                  <a:srgbClr val="000000"/>
                </a:solidFill>
              </a:rPr>
              <a:t>It is time to </a:t>
            </a:r>
            <a:r>
              <a:rPr lang="en-US" altLang="en-US" dirty="0" err="1">
                <a:solidFill>
                  <a:srgbClr val="000000"/>
                </a:solidFill>
              </a:rPr>
              <a:t>finalise</a:t>
            </a:r>
            <a:r>
              <a:rPr lang="en-US" altLang="en-US" dirty="0">
                <a:solidFill>
                  <a:srgbClr val="000000"/>
                </a:solidFill>
              </a:rPr>
              <a:t> your first aid treatment when you see and hear the ambulance arrive. You need to prepare for the hand over of the casualty to the emergency response services personnel who will take over treatment. </a:t>
            </a:r>
          </a:p>
        </p:txBody>
      </p:sp>
      <p:sp>
        <p:nvSpPr>
          <p:cNvPr id="4" name="Slide Number Placeholder 3"/>
          <p:cNvSpPr>
            <a:spLocks noGrp="1"/>
          </p:cNvSpPr>
          <p:nvPr>
            <p:ph type="sldNum" sz="quarter" idx="5"/>
          </p:nvPr>
        </p:nvSpPr>
        <p:spPr/>
        <p:txBody>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fld id="{3B64F9F3-41EB-4B2B-8F28-7322F0673B78}" type="slidenum">
              <a:rPr lang="en-US" altLang="en-US" sz="1200">
                <a:latin typeface="Arial" panose="020B0604020202020204" pitchFamily="34" charset="0"/>
              </a:rPr>
              <a:pPr eaLnBrk="1" hangingPunct="1"/>
              <a:t>24</a:t>
            </a:fld>
            <a:endParaRPr lang="en-US" altLang="en-US" sz="1200" dirty="0">
              <a:latin typeface="Arial" panose="020B0604020202020204" pitchFamily="34" charset="0"/>
            </a:endParaRPr>
          </a:p>
        </p:txBody>
      </p:sp>
    </p:spTree>
    <p:extLst>
      <p:ext uri="{BB962C8B-B14F-4D97-AF65-F5344CB8AC3E}">
        <p14:creationId xmlns:p14="http://schemas.microsoft.com/office/powerpoint/2010/main" val="321540510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solidFill>
                  <a:srgbClr val="000000"/>
                </a:solidFill>
              </a:rPr>
              <a:t>It is time to </a:t>
            </a:r>
            <a:r>
              <a:rPr lang="en-US" altLang="en-US" dirty="0" err="1">
                <a:solidFill>
                  <a:srgbClr val="000000"/>
                </a:solidFill>
              </a:rPr>
              <a:t>finalise</a:t>
            </a:r>
            <a:r>
              <a:rPr lang="en-US" altLang="en-US" dirty="0">
                <a:solidFill>
                  <a:srgbClr val="000000"/>
                </a:solidFill>
              </a:rPr>
              <a:t> your first aid treatment when you see and hear the ambulance arrive. You need to prepare for the hand over of the casualty to the emergency response services personnel who will take over treatment. </a:t>
            </a:r>
          </a:p>
        </p:txBody>
      </p:sp>
      <p:sp>
        <p:nvSpPr>
          <p:cNvPr id="4" name="Slide Number Placeholder 3"/>
          <p:cNvSpPr>
            <a:spLocks noGrp="1"/>
          </p:cNvSpPr>
          <p:nvPr>
            <p:ph type="sldNum" sz="quarter" idx="5"/>
          </p:nvPr>
        </p:nvSpPr>
        <p:spPr/>
        <p:txBody>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fld id="{3B64F9F3-41EB-4B2B-8F28-7322F0673B78}" type="slidenum">
              <a:rPr lang="en-US" altLang="en-US" sz="1200">
                <a:latin typeface="Arial" panose="020B0604020202020204" pitchFamily="34" charset="0"/>
              </a:rPr>
              <a:pPr eaLnBrk="1" hangingPunct="1"/>
              <a:t>25</a:t>
            </a:fld>
            <a:endParaRPr lang="en-US" altLang="en-US" sz="1200" dirty="0">
              <a:latin typeface="Arial" panose="020B0604020202020204" pitchFamily="34" charset="0"/>
            </a:endParaRPr>
          </a:p>
        </p:txBody>
      </p:sp>
    </p:spTree>
    <p:extLst>
      <p:ext uri="{BB962C8B-B14F-4D97-AF65-F5344CB8AC3E}">
        <p14:creationId xmlns:p14="http://schemas.microsoft.com/office/powerpoint/2010/main" val="50344928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solidFill>
                  <a:srgbClr val="000000"/>
                </a:solidFill>
              </a:rPr>
              <a:t>The paramedics, ambulance officers or other emergency services personnel will want some details about the incident and the casualty’s condition. </a:t>
            </a:r>
          </a:p>
          <a:p>
            <a:r>
              <a:rPr lang="en-US" altLang="en-US" dirty="0">
                <a:solidFill>
                  <a:srgbClr val="000000"/>
                </a:solidFill>
              </a:rPr>
              <a:t> </a:t>
            </a:r>
          </a:p>
          <a:p>
            <a:r>
              <a:rPr lang="en-US" altLang="en-US" dirty="0">
                <a:solidFill>
                  <a:srgbClr val="000000"/>
                </a:solidFill>
              </a:rPr>
              <a:t>You need to be accurate and stick to the facts about what has happened. If you are feeling anxious or stressed, try to stay calm and take a few deep breaths before you speak.</a:t>
            </a:r>
          </a:p>
          <a:p>
            <a:r>
              <a:rPr lang="en-US" altLang="en-US" dirty="0">
                <a:solidFill>
                  <a:srgbClr val="000000"/>
                </a:solidFill>
              </a:rPr>
              <a:t> </a:t>
            </a:r>
          </a:p>
          <a:p>
            <a:r>
              <a:rPr lang="en-US" sz="1200" kern="1200" dirty="0">
                <a:solidFill>
                  <a:schemeClr val="tx1"/>
                </a:solidFill>
                <a:effectLst/>
              </a:rPr>
              <a:t>When providing incident details to emergency response services, answer any questions and give the information in a calm, clear and concise manner.</a:t>
            </a:r>
            <a:endParaRPr lang="en-AU" sz="1200" kern="1200" dirty="0">
              <a:solidFill>
                <a:schemeClr val="tx1"/>
              </a:solidFill>
              <a:effectLst/>
            </a:endParaRPr>
          </a:p>
        </p:txBody>
      </p:sp>
      <p:sp>
        <p:nvSpPr>
          <p:cNvPr id="4" name="Slide Number Placeholder 3"/>
          <p:cNvSpPr>
            <a:spLocks noGrp="1"/>
          </p:cNvSpPr>
          <p:nvPr>
            <p:ph type="sldNum" sz="quarter" idx="5"/>
          </p:nvPr>
        </p:nvSpPr>
        <p:spPr/>
        <p:txBody>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fld id="{8033972E-03B5-4744-81CC-901AA9D52FFB}" type="slidenum">
              <a:rPr lang="en-US" altLang="en-US" sz="1200">
                <a:latin typeface="Arial" panose="020B0604020202020204" pitchFamily="34" charset="0"/>
              </a:rPr>
              <a:pPr eaLnBrk="1" hangingPunct="1"/>
              <a:t>26</a:t>
            </a:fld>
            <a:endParaRPr lang="en-US" altLang="en-US" sz="1200" dirty="0">
              <a:latin typeface="Arial" panose="020B0604020202020204" pitchFamily="34" charset="0"/>
            </a:endParaRPr>
          </a:p>
        </p:txBody>
      </p:sp>
    </p:spTree>
    <p:extLst>
      <p:ext uri="{BB962C8B-B14F-4D97-AF65-F5344CB8AC3E}">
        <p14:creationId xmlns:p14="http://schemas.microsoft.com/office/powerpoint/2010/main" val="409891667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solidFill>
                  <a:srgbClr val="000000"/>
                </a:solidFill>
              </a:rPr>
              <a:t>Incident and casualty details should include: </a:t>
            </a:r>
          </a:p>
          <a:p>
            <a:pPr marL="457200" lvl="1" indent="0">
              <a:buFontTx/>
              <a:buNone/>
            </a:pPr>
            <a:endParaRPr lang="en-US" altLang="en-US" dirty="0">
              <a:solidFill>
                <a:srgbClr val="000000"/>
              </a:solidFill>
            </a:endParaRPr>
          </a:p>
          <a:p>
            <a:pPr marL="628650" lvl="1" indent="-171450">
              <a:buFontTx/>
              <a:buChar char="•"/>
            </a:pPr>
            <a:r>
              <a:rPr lang="en-US" altLang="en-US" dirty="0">
                <a:solidFill>
                  <a:srgbClr val="000000"/>
                </a:solidFill>
              </a:rPr>
              <a:t>Name of casualty. </a:t>
            </a:r>
          </a:p>
          <a:p>
            <a:pPr marL="457200" lvl="1" indent="0">
              <a:buFontTx/>
              <a:buNone/>
            </a:pPr>
            <a:endParaRPr lang="en-US" altLang="en-US" dirty="0">
              <a:solidFill>
                <a:srgbClr val="000000"/>
              </a:solidFill>
            </a:endParaRPr>
          </a:p>
          <a:p>
            <a:pPr marL="628650" lvl="1" indent="-171450">
              <a:buFontTx/>
              <a:buChar char="•"/>
            </a:pPr>
            <a:r>
              <a:rPr lang="en-US" altLang="en-US" dirty="0">
                <a:solidFill>
                  <a:srgbClr val="000000"/>
                </a:solidFill>
              </a:rPr>
              <a:t>Age. </a:t>
            </a:r>
          </a:p>
          <a:p>
            <a:pPr marL="457200" lvl="1" indent="0">
              <a:buFontTx/>
              <a:buNone/>
            </a:pPr>
            <a:endParaRPr lang="en-US" altLang="en-US" dirty="0">
              <a:solidFill>
                <a:srgbClr val="000000"/>
              </a:solidFill>
            </a:endParaRPr>
          </a:p>
          <a:p>
            <a:pPr marL="628650" lvl="1" indent="-171450">
              <a:buFontTx/>
              <a:buChar char="•"/>
            </a:pPr>
            <a:r>
              <a:rPr lang="en-US" altLang="en-US" dirty="0">
                <a:solidFill>
                  <a:srgbClr val="000000"/>
                </a:solidFill>
              </a:rPr>
              <a:t>Address. </a:t>
            </a:r>
          </a:p>
          <a:p>
            <a:pPr marL="457200" lvl="1" indent="0">
              <a:buFontTx/>
              <a:buNone/>
            </a:pPr>
            <a:endParaRPr lang="en-US" altLang="en-US" dirty="0">
              <a:solidFill>
                <a:srgbClr val="000000"/>
              </a:solidFill>
            </a:endParaRPr>
          </a:p>
          <a:p>
            <a:pPr marL="628650" lvl="1" indent="-171450">
              <a:buFontTx/>
              <a:buChar char="•"/>
            </a:pPr>
            <a:r>
              <a:rPr lang="en-US" altLang="en-US" dirty="0">
                <a:solidFill>
                  <a:srgbClr val="000000"/>
                </a:solidFill>
              </a:rPr>
              <a:t>Time of incident. </a:t>
            </a:r>
          </a:p>
          <a:p>
            <a:pPr marL="457200" lvl="1" indent="0">
              <a:buFontTx/>
              <a:buNone/>
            </a:pPr>
            <a:endParaRPr lang="en-US" altLang="en-US" dirty="0">
              <a:solidFill>
                <a:srgbClr val="000000"/>
              </a:solidFill>
            </a:endParaRPr>
          </a:p>
          <a:p>
            <a:pPr marL="628650" lvl="1" indent="-171450">
              <a:buFontTx/>
              <a:buChar char="•"/>
            </a:pPr>
            <a:r>
              <a:rPr lang="en-US" altLang="en-US" dirty="0">
                <a:solidFill>
                  <a:srgbClr val="000000"/>
                </a:solidFill>
              </a:rPr>
              <a:t>History of incident/injury. </a:t>
            </a:r>
          </a:p>
          <a:p>
            <a:pPr marL="457200" lvl="1" indent="0">
              <a:buFontTx/>
              <a:buNone/>
            </a:pPr>
            <a:endParaRPr lang="en-US" altLang="en-US" dirty="0">
              <a:solidFill>
                <a:srgbClr val="000000"/>
              </a:solidFill>
            </a:endParaRPr>
          </a:p>
          <a:p>
            <a:pPr marL="628650" lvl="1" indent="-171450">
              <a:buFontTx/>
              <a:buChar char="•"/>
            </a:pPr>
            <a:r>
              <a:rPr lang="en-US" altLang="en-US" dirty="0">
                <a:solidFill>
                  <a:srgbClr val="000000"/>
                </a:solidFill>
              </a:rPr>
              <a:t>Description of any injuries and/or illness. </a:t>
            </a:r>
          </a:p>
          <a:p>
            <a:pPr marL="457200" lvl="1" indent="0">
              <a:buFontTx/>
              <a:buNone/>
            </a:pPr>
            <a:endParaRPr lang="en-US" altLang="en-US" dirty="0">
              <a:solidFill>
                <a:srgbClr val="000000"/>
              </a:solidFill>
            </a:endParaRPr>
          </a:p>
          <a:p>
            <a:pPr marL="628650" lvl="1" indent="-171450">
              <a:buFontTx/>
              <a:buChar char="•"/>
            </a:pPr>
            <a:r>
              <a:rPr lang="en-US" altLang="en-US" dirty="0">
                <a:solidFill>
                  <a:srgbClr val="000000"/>
                </a:solidFill>
              </a:rPr>
              <a:t>Changes in level of consciousness.</a:t>
            </a:r>
          </a:p>
          <a:p>
            <a:pPr marL="0" lvl="0" indent="-171450">
              <a:buFontTx/>
              <a:buNone/>
            </a:pPr>
            <a:endParaRPr lang="en-US" altLang="en-US" i="1" dirty="0">
              <a:solidFill>
                <a:srgbClr val="000000"/>
              </a:solidFill>
            </a:endParaRPr>
          </a:p>
          <a:p>
            <a:pPr marL="0" lvl="0" indent="-171450">
              <a:buFontTx/>
              <a:buNone/>
            </a:pPr>
            <a:r>
              <a:rPr lang="en-US" altLang="en-US" i="1" dirty="0">
                <a:solidFill>
                  <a:srgbClr val="000000"/>
                </a:solidFill>
              </a:rPr>
              <a:t>Continued…</a:t>
            </a:r>
          </a:p>
        </p:txBody>
      </p:sp>
      <p:sp>
        <p:nvSpPr>
          <p:cNvPr id="4" name="Slide Number Placeholder 3"/>
          <p:cNvSpPr>
            <a:spLocks noGrp="1"/>
          </p:cNvSpPr>
          <p:nvPr>
            <p:ph type="sldNum" sz="quarter" idx="5"/>
          </p:nvPr>
        </p:nvSpPr>
        <p:spPr/>
        <p:txBody>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fld id="{CEB5C3B7-BCFC-49D4-BC58-70757116F0B6}" type="slidenum">
              <a:rPr lang="en-US" altLang="en-US" sz="1200">
                <a:latin typeface="Arial" panose="020B0604020202020204" pitchFamily="34" charset="0"/>
              </a:rPr>
              <a:pPr eaLnBrk="1" hangingPunct="1"/>
              <a:t>27</a:t>
            </a:fld>
            <a:endParaRPr lang="en-US" altLang="en-US" sz="1200" dirty="0">
              <a:latin typeface="Arial" panose="020B0604020202020204" pitchFamily="34" charset="0"/>
            </a:endParaRPr>
          </a:p>
        </p:txBody>
      </p:sp>
    </p:spTree>
    <p:extLst>
      <p:ext uri="{BB962C8B-B14F-4D97-AF65-F5344CB8AC3E}">
        <p14:creationId xmlns:p14="http://schemas.microsoft.com/office/powerpoint/2010/main" val="27347873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Once you have handed over care of the casualty to professional medical personnel and completed the required reports and forms you should look back and evaluate how well you performed during the emergency.</a:t>
            </a:r>
          </a:p>
          <a:p>
            <a:r>
              <a:rPr lang="en-US" altLang="en-US" dirty="0"/>
              <a:t> </a:t>
            </a:r>
          </a:p>
          <a:p>
            <a:r>
              <a:rPr lang="en-US" altLang="en-US" dirty="0"/>
              <a:t>This includes recognising and dealing with any psychological impacts the incident might have had on yourself and the other rescuers.</a:t>
            </a:r>
          </a:p>
        </p:txBody>
      </p:sp>
      <p:sp>
        <p:nvSpPr>
          <p:cNvPr id="4" name="Slide Number Placeholder 3"/>
          <p:cNvSpPr>
            <a:spLocks noGrp="1"/>
          </p:cNvSpPr>
          <p:nvPr>
            <p:ph type="sldNum" sz="quarter" idx="5"/>
          </p:nvPr>
        </p:nvSpPr>
        <p:spPr/>
        <p:txBody>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fld id="{D15B8EC1-B365-4BA6-9F72-29E185F6648E}" type="slidenum">
              <a:rPr lang="en-US" altLang="en-US" sz="1200">
                <a:latin typeface="Arial" panose="020B0604020202020204" pitchFamily="34" charset="0"/>
              </a:rPr>
              <a:pPr eaLnBrk="1" hangingPunct="1"/>
              <a:t>28</a:t>
            </a:fld>
            <a:endParaRPr lang="en-US" altLang="en-US" sz="1200" dirty="0">
              <a:latin typeface="Arial" panose="020B0604020202020204" pitchFamily="34" charset="0"/>
            </a:endParaRPr>
          </a:p>
        </p:txBody>
      </p:sp>
    </p:spTree>
    <p:extLst>
      <p:ext uri="{BB962C8B-B14F-4D97-AF65-F5344CB8AC3E}">
        <p14:creationId xmlns:p14="http://schemas.microsoft.com/office/powerpoint/2010/main" val="77025601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05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Not everyone who is involved in critical incidents will be badly affected but some people can suffer from mental health issues such as Post-Traumatic Stress Disorder (PTSD).</a:t>
            </a:r>
          </a:p>
          <a:p>
            <a:r>
              <a:rPr lang="en-US" altLang="en-US" dirty="0"/>
              <a:t> </a:t>
            </a:r>
          </a:p>
          <a:p>
            <a:r>
              <a:rPr lang="en-US" altLang="en-US" dirty="0"/>
              <a:t>The signs of trauma or stress may include: </a:t>
            </a:r>
          </a:p>
          <a:p>
            <a:pPr marL="457200" lvl="1" indent="0">
              <a:buFontTx/>
              <a:buNone/>
            </a:pPr>
            <a:endParaRPr lang="en-US" altLang="en-US" dirty="0"/>
          </a:p>
          <a:p>
            <a:pPr marL="628650" lvl="1" indent="-171450">
              <a:buFontTx/>
              <a:buChar char="•"/>
            </a:pPr>
            <a:r>
              <a:rPr lang="en-US" altLang="en-US" dirty="0"/>
              <a:t>Emotional outbursts. </a:t>
            </a:r>
          </a:p>
          <a:p>
            <a:pPr marL="457200" lvl="1" indent="0">
              <a:buFontTx/>
              <a:buNone/>
            </a:pPr>
            <a:endParaRPr lang="en-US" altLang="en-US" dirty="0"/>
          </a:p>
          <a:p>
            <a:pPr marL="628650" lvl="1" indent="-171450">
              <a:buFontTx/>
              <a:buChar char="•"/>
            </a:pPr>
            <a:r>
              <a:rPr lang="en-US" altLang="en-US" dirty="0"/>
              <a:t>Irritability. </a:t>
            </a:r>
          </a:p>
          <a:p>
            <a:pPr marL="457200" lvl="1" indent="0">
              <a:buFontTx/>
              <a:buNone/>
            </a:pPr>
            <a:endParaRPr lang="en-US" altLang="en-US" dirty="0"/>
          </a:p>
          <a:p>
            <a:pPr marL="628650" lvl="1" indent="-171450">
              <a:buFontTx/>
              <a:buChar char="•"/>
            </a:pPr>
            <a:r>
              <a:rPr lang="en-US" altLang="en-US" dirty="0"/>
              <a:t>Disturbed sleep. </a:t>
            </a:r>
          </a:p>
          <a:p>
            <a:pPr marL="457200" lvl="1" indent="0">
              <a:buFontTx/>
              <a:buNone/>
            </a:pPr>
            <a:endParaRPr lang="en-US" altLang="en-US" dirty="0"/>
          </a:p>
          <a:p>
            <a:pPr marL="628650" lvl="1" indent="-171450">
              <a:buFontTx/>
              <a:buChar char="•"/>
            </a:pPr>
            <a:r>
              <a:rPr lang="en-US" altLang="en-US" dirty="0"/>
              <a:t>Flashbacks. </a:t>
            </a:r>
          </a:p>
          <a:p>
            <a:pPr marL="457200" lvl="1" indent="0">
              <a:buFontTx/>
              <a:buNone/>
            </a:pPr>
            <a:endParaRPr lang="en-US" altLang="en-US" dirty="0"/>
          </a:p>
          <a:p>
            <a:pPr marL="628650" lvl="1" indent="-171450">
              <a:buFontTx/>
              <a:buChar char="•"/>
            </a:pPr>
            <a:r>
              <a:rPr lang="en-US" altLang="en-US" dirty="0"/>
              <a:t>Feeling numb. </a:t>
            </a:r>
          </a:p>
          <a:p>
            <a:pPr marL="457200" lvl="1" indent="0">
              <a:buFontTx/>
              <a:buNone/>
            </a:pPr>
            <a:endParaRPr lang="en-US" altLang="en-US" dirty="0"/>
          </a:p>
          <a:p>
            <a:pPr marL="628650" lvl="1" indent="-171450">
              <a:buFontTx/>
              <a:buChar char="•"/>
            </a:pPr>
            <a:r>
              <a:rPr lang="en-US" altLang="en-US" dirty="0"/>
              <a:t>Anxiety. </a:t>
            </a:r>
          </a:p>
        </p:txBody>
      </p:sp>
      <p:sp>
        <p:nvSpPr>
          <p:cNvPr id="4" name="Slide Number Placeholder 3"/>
          <p:cNvSpPr>
            <a:spLocks noGrp="1"/>
          </p:cNvSpPr>
          <p:nvPr>
            <p:ph type="sldNum" sz="quarter" idx="5"/>
          </p:nvPr>
        </p:nvSpPr>
        <p:spPr/>
        <p:txBody>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fld id="{5594BDF5-9672-4676-B51F-050A9BA40C5B}" type="slidenum">
              <a:rPr lang="en-US" altLang="en-US" sz="1200">
                <a:latin typeface="Arial" panose="020B0604020202020204" pitchFamily="34" charset="0"/>
              </a:rPr>
              <a:pPr eaLnBrk="1" hangingPunct="1"/>
              <a:t>29</a:t>
            </a:fld>
            <a:endParaRPr lang="en-US" altLang="en-US" sz="1200" dirty="0">
              <a:latin typeface="Arial" panose="020B0604020202020204" pitchFamily="34" charset="0"/>
            </a:endParaRPr>
          </a:p>
        </p:txBody>
      </p:sp>
    </p:spTree>
    <p:extLst>
      <p:ext uri="{BB962C8B-B14F-4D97-AF65-F5344CB8AC3E}">
        <p14:creationId xmlns:p14="http://schemas.microsoft.com/office/powerpoint/2010/main" val="22547796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The basic principles and concepts of first aid are to:</a:t>
            </a:r>
            <a:endParaRPr lang="en-AU" altLang="en-US" dirty="0"/>
          </a:p>
          <a:p>
            <a:pPr marL="457200" lvl="1" indent="0">
              <a:buFontTx/>
              <a:buNone/>
            </a:pPr>
            <a:endParaRPr lang="en-US" altLang="en-US" dirty="0"/>
          </a:p>
          <a:p>
            <a:pPr marL="628650" lvl="1" indent="-171450">
              <a:buFontTx/>
              <a:buChar char="•"/>
            </a:pPr>
            <a:r>
              <a:rPr lang="en-US" altLang="en-US" dirty="0"/>
              <a:t>Relieve pain and suffering.</a:t>
            </a:r>
            <a:endParaRPr lang="en-AU" altLang="en-US" dirty="0"/>
          </a:p>
          <a:p>
            <a:pPr marL="457200" lvl="1" indent="0">
              <a:buFontTx/>
              <a:buNone/>
            </a:pPr>
            <a:endParaRPr lang="en-US" altLang="en-US" dirty="0"/>
          </a:p>
          <a:p>
            <a:pPr marL="628650" lvl="1" indent="-171450">
              <a:buFontTx/>
              <a:buChar char="•"/>
            </a:pPr>
            <a:r>
              <a:rPr lang="en-US" altLang="en-US" dirty="0"/>
              <a:t>Avoid further illness or injury or worsening of illness or injury.</a:t>
            </a:r>
            <a:endParaRPr lang="en-AU" altLang="en-US" dirty="0"/>
          </a:p>
          <a:p>
            <a:pPr marL="457200" lvl="1" indent="0">
              <a:buFontTx/>
              <a:buNone/>
            </a:pPr>
            <a:endParaRPr lang="en-US" altLang="en-US" dirty="0"/>
          </a:p>
          <a:p>
            <a:pPr marL="628650" lvl="1" indent="-171450">
              <a:buFontTx/>
              <a:buChar char="•"/>
            </a:pPr>
            <a:r>
              <a:rPr lang="en-US" altLang="en-US" dirty="0"/>
              <a:t>Protect individuals who are unconscious. </a:t>
            </a:r>
            <a:endParaRPr lang="en-AU" altLang="en-US" dirty="0"/>
          </a:p>
          <a:p>
            <a:pPr marL="457200" lvl="1" indent="0">
              <a:buFontTx/>
              <a:buNone/>
            </a:pPr>
            <a:endParaRPr lang="en-US" altLang="en-US" dirty="0"/>
          </a:p>
          <a:p>
            <a:pPr marL="628650" lvl="1" indent="-171450">
              <a:buFontTx/>
              <a:buChar char="•"/>
            </a:pPr>
            <a:r>
              <a:rPr lang="en-US" altLang="en-US" dirty="0"/>
              <a:t>Encourage recovery.</a:t>
            </a:r>
            <a:endParaRPr lang="en-AU" altLang="en-US" dirty="0"/>
          </a:p>
          <a:p>
            <a:pPr marL="457200" lvl="1" indent="0">
              <a:buFontTx/>
              <a:buNone/>
            </a:pPr>
            <a:endParaRPr lang="en-US" altLang="en-US" dirty="0"/>
          </a:p>
          <a:p>
            <a:pPr marL="628650" lvl="1" indent="-171450">
              <a:buFontTx/>
              <a:buChar char="•"/>
            </a:pPr>
            <a:r>
              <a:rPr lang="en-US" altLang="en-US" dirty="0"/>
              <a:t>Prevent or reduce disability.</a:t>
            </a:r>
            <a:endParaRPr lang="en-AU" altLang="en-US" dirty="0"/>
          </a:p>
          <a:p>
            <a:pPr marL="457200" lvl="1" indent="0">
              <a:buFontTx/>
              <a:buNone/>
            </a:pPr>
            <a:endParaRPr lang="en-US" altLang="en-US" dirty="0"/>
          </a:p>
          <a:p>
            <a:pPr marL="628650" lvl="1" indent="-171450">
              <a:buFontTx/>
              <a:buChar char="•"/>
            </a:pPr>
            <a:r>
              <a:rPr lang="en-US" altLang="en-US" dirty="0"/>
              <a:t>Save lives.</a:t>
            </a:r>
            <a:endParaRPr lang="en-AU" altLang="en-US" dirty="0"/>
          </a:p>
          <a:p>
            <a:endParaRPr lang="en-US" altLang="en-US" dirty="0"/>
          </a:p>
          <a:p>
            <a:endParaRPr lang="en-AU" altLang="en-US" dirty="0"/>
          </a:p>
          <a:p>
            <a:r>
              <a:rPr lang="en-US" altLang="en-US" dirty="0"/>
              <a:t>Through First Aid training you will learn the skills you need to respond to a medical emergency so you can save lives and reduce pain and injury until qualified medical help takes over.</a:t>
            </a:r>
            <a:endParaRPr lang="en-AU" altLang="en-US" dirty="0"/>
          </a:p>
        </p:txBody>
      </p:sp>
      <p:sp>
        <p:nvSpPr>
          <p:cNvPr id="4" name="Slide Number Placeholder 3"/>
          <p:cNvSpPr>
            <a:spLocks noGrp="1"/>
          </p:cNvSpPr>
          <p:nvPr>
            <p:ph type="sldNum" sz="quarter" idx="5"/>
          </p:nvPr>
        </p:nvSpPr>
        <p:spPr/>
        <p:txBody>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fld id="{F7896C50-6846-4F82-B0F2-E30D1068154A}" type="slidenum">
              <a:rPr lang="en-US" altLang="en-US" sz="1200">
                <a:latin typeface="Arial" panose="020B0604020202020204" pitchFamily="34" charset="0"/>
              </a:rPr>
              <a:pPr eaLnBrk="1" hangingPunct="1"/>
              <a:t>3</a:t>
            </a:fld>
            <a:endParaRPr lang="en-US" altLang="en-US" sz="1200" dirty="0">
              <a:latin typeface="Arial" panose="020B0604020202020204" pitchFamily="34" charset="0"/>
            </a:endParaRPr>
          </a:p>
        </p:txBody>
      </p:sp>
    </p:spTree>
    <p:extLst>
      <p:ext uri="{BB962C8B-B14F-4D97-AF65-F5344CB8AC3E}">
        <p14:creationId xmlns:p14="http://schemas.microsoft.com/office/powerpoint/2010/main" val="238437038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10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solidFill>
                  <a:srgbClr val="000000"/>
                </a:solidFill>
              </a:rPr>
              <a:t>To help you deal with stress you could try talking to a friend, co-worker or trained counsellor for support. This is called debriefing.</a:t>
            </a:r>
            <a:endParaRPr lang="en-AU" altLang="en-US" dirty="0">
              <a:solidFill>
                <a:srgbClr val="000000"/>
              </a:solidFill>
            </a:endParaRPr>
          </a:p>
          <a:p>
            <a:r>
              <a:rPr lang="en-US" altLang="en-US" dirty="0">
                <a:solidFill>
                  <a:srgbClr val="000000"/>
                </a:solidFill>
              </a:rPr>
              <a:t> </a:t>
            </a:r>
            <a:endParaRPr lang="en-AU" altLang="en-US" dirty="0">
              <a:solidFill>
                <a:srgbClr val="000000"/>
              </a:solidFill>
            </a:endParaRPr>
          </a:p>
          <a:p>
            <a:r>
              <a:rPr lang="en-US" altLang="en-US" dirty="0">
                <a:solidFill>
                  <a:srgbClr val="000000"/>
                </a:solidFill>
              </a:rPr>
              <a:t>You might visit your GP (family doctor) who can refer you to a qualified psychologist if necessary.</a:t>
            </a:r>
            <a:endParaRPr lang="en-AU" altLang="en-US" dirty="0">
              <a:solidFill>
                <a:srgbClr val="000000"/>
              </a:solidFill>
            </a:endParaRPr>
          </a:p>
          <a:p>
            <a:r>
              <a:rPr lang="en-US" altLang="en-US" dirty="0">
                <a:solidFill>
                  <a:srgbClr val="000000"/>
                </a:solidFill>
              </a:rPr>
              <a:t> </a:t>
            </a:r>
            <a:endParaRPr lang="en-AU" altLang="en-US" dirty="0">
              <a:solidFill>
                <a:srgbClr val="000000"/>
              </a:solidFill>
            </a:endParaRPr>
          </a:p>
          <a:p>
            <a:r>
              <a:rPr lang="en-US" altLang="en-US" dirty="0">
                <a:solidFill>
                  <a:srgbClr val="000000"/>
                </a:solidFill>
              </a:rPr>
              <a:t>Community mental health services also provide counselling.</a:t>
            </a:r>
            <a:endParaRPr lang="en-AU" altLang="en-US" dirty="0">
              <a:solidFill>
                <a:srgbClr val="000000"/>
              </a:solidFill>
            </a:endParaRPr>
          </a:p>
          <a:p>
            <a:r>
              <a:rPr lang="en-US" altLang="en-US" dirty="0">
                <a:solidFill>
                  <a:srgbClr val="000000"/>
                </a:solidFill>
              </a:rPr>
              <a:t> </a:t>
            </a:r>
            <a:endParaRPr lang="en-AU" altLang="en-US" dirty="0">
              <a:solidFill>
                <a:srgbClr val="000000"/>
              </a:solidFill>
            </a:endParaRPr>
          </a:p>
          <a:p>
            <a:r>
              <a:rPr lang="en-US" altLang="en-US" dirty="0">
                <a:solidFill>
                  <a:srgbClr val="000000"/>
                </a:solidFill>
              </a:rPr>
              <a:t>Telephone counselling services can be found in the current White Pages directory under the “Advice and Assistance” section.</a:t>
            </a:r>
            <a:endParaRPr lang="en-AU" altLang="en-US" dirty="0">
              <a:solidFill>
                <a:srgbClr val="000000"/>
              </a:solidFill>
            </a:endParaRPr>
          </a:p>
        </p:txBody>
      </p:sp>
      <p:sp>
        <p:nvSpPr>
          <p:cNvPr id="4" name="Slide Number Placeholder 3"/>
          <p:cNvSpPr>
            <a:spLocks noGrp="1"/>
          </p:cNvSpPr>
          <p:nvPr>
            <p:ph type="sldNum" sz="quarter" idx="5"/>
          </p:nvPr>
        </p:nvSpPr>
        <p:spPr/>
        <p:txBody>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fld id="{BBCAE5F2-E046-4DBB-A06D-CD42CDE0C3A8}" type="slidenum">
              <a:rPr lang="en-US" altLang="en-US" sz="1200">
                <a:latin typeface="Arial" panose="020B0604020202020204" pitchFamily="34" charset="0"/>
              </a:rPr>
              <a:pPr eaLnBrk="1" hangingPunct="1"/>
              <a:t>30</a:t>
            </a:fld>
            <a:endParaRPr lang="en-US" altLang="en-US" sz="1200" dirty="0">
              <a:latin typeface="Arial" panose="020B0604020202020204" pitchFamily="34" charset="0"/>
            </a:endParaRPr>
          </a:p>
        </p:txBody>
      </p:sp>
    </p:spTree>
    <p:extLst>
      <p:ext uri="{BB962C8B-B14F-4D97-AF65-F5344CB8AC3E}">
        <p14:creationId xmlns:p14="http://schemas.microsoft.com/office/powerpoint/2010/main" val="137316358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25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solidFill>
                  <a:srgbClr val="000000"/>
                </a:solidFill>
              </a:rPr>
              <a:t>Go back over the situation in your mind. Were there things you could have done better? Was there anything you couldn’t do because you had forgotten or never learned something? Be honest with yourself and always be on the lookout to improve your skills.</a:t>
            </a:r>
          </a:p>
          <a:p>
            <a:r>
              <a:rPr lang="en-US" altLang="en-US" dirty="0">
                <a:solidFill>
                  <a:srgbClr val="000000"/>
                </a:solidFill>
              </a:rPr>
              <a:t> </a:t>
            </a:r>
          </a:p>
          <a:p>
            <a:r>
              <a:rPr lang="en-US" altLang="en-US" dirty="0">
                <a:solidFill>
                  <a:srgbClr val="000000"/>
                </a:solidFill>
              </a:rPr>
              <a:t>Your organisation can also learn from your experience and develop methods to improve emergency response techniques. </a:t>
            </a:r>
          </a:p>
          <a:p>
            <a:r>
              <a:rPr lang="en-US" altLang="en-US" dirty="0">
                <a:solidFill>
                  <a:srgbClr val="000000"/>
                </a:solidFill>
              </a:rPr>
              <a:t> </a:t>
            </a:r>
          </a:p>
          <a:p>
            <a:r>
              <a:rPr lang="en-US" altLang="en-US" dirty="0">
                <a:solidFill>
                  <a:srgbClr val="000000"/>
                </a:solidFill>
              </a:rPr>
              <a:t>Your supervisor might decide to send you to relevant training courses for professional development and to update the skills needed to become a better first aider. Debriefing may also give you closure on the incident.</a:t>
            </a:r>
          </a:p>
        </p:txBody>
      </p:sp>
      <p:sp>
        <p:nvSpPr>
          <p:cNvPr id="4" name="Slide Number Placeholder 3"/>
          <p:cNvSpPr>
            <a:spLocks noGrp="1"/>
          </p:cNvSpPr>
          <p:nvPr>
            <p:ph type="sldNum" sz="quarter" idx="5"/>
          </p:nvPr>
        </p:nvSpPr>
        <p:spPr/>
        <p:txBody>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fld id="{D7C6DCD6-E8E1-4B76-9832-079D3F23EDE9}" type="slidenum">
              <a:rPr lang="en-US" altLang="en-US" sz="1200">
                <a:latin typeface="Arial" panose="020B0604020202020204" pitchFamily="34" charset="0"/>
              </a:rPr>
              <a:pPr eaLnBrk="1" hangingPunct="1"/>
              <a:t>31</a:t>
            </a:fld>
            <a:endParaRPr lang="en-US" altLang="en-US" sz="1200" dirty="0">
              <a:latin typeface="Arial" panose="020B0604020202020204" pitchFamily="34" charset="0"/>
            </a:endParaRPr>
          </a:p>
        </p:txBody>
      </p:sp>
    </p:spTree>
    <p:extLst>
      <p:ext uri="{BB962C8B-B14F-4D97-AF65-F5344CB8AC3E}">
        <p14:creationId xmlns:p14="http://schemas.microsoft.com/office/powerpoint/2010/main" val="114830760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25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solidFill>
                  <a:srgbClr val="000000"/>
                </a:solidFill>
              </a:rPr>
              <a:t>Go back over the situation in your mind. Were there things you could have done better? Was there anything you couldn’t do because you had forgotten or never learned something? Be honest with yourself and always be on the lookout to improve your skills.</a:t>
            </a:r>
          </a:p>
          <a:p>
            <a:r>
              <a:rPr lang="en-US" altLang="en-US" dirty="0">
                <a:solidFill>
                  <a:srgbClr val="000000"/>
                </a:solidFill>
              </a:rPr>
              <a:t> </a:t>
            </a:r>
          </a:p>
          <a:p>
            <a:r>
              <a:rPr lang="en-US" altLang="en-US" dirty="0">
                <a:solidFill>
                  <a:srgbClr val="000000"/>
                </a:solidFill>
              </a:rPr>
              <a:t>Your organisation can also learn from your experience and develop methods to improve emergency response techniques. </a:t>
            </a:r>
          </a:p>
          <a:p>
            <a:r>
              <a:rPr lang="en-US" altLang="en-US" dirty="0">
                <a:solidFill>
                  <a:srgbClr val="000000"/>
                </a:solidFill>
              </a:rPr>
              <a:t> </a:t>
            </a:r>
          </a:p>
          <a:p>
            <a:r>
              <a:rPr lang="en-US" altLang="en-US" dirty="0">
                <a:solidFill>
                  <a:srgbClr val="000000"/>
                </a:solidFill>
              </a:rPr>
              <a:t>Your supervisor might decide to send you to relevant training courses for professional development and to update the skills needed to become a better first aider. Debriefing may also give you closure on the incident.</a:t>
            </a:r>
          </a:p>
        </p:txBody>
      </p:sp>
      <p:sp>
        <p:nvSpPr>
          <p:cNvPr id="4" name="Slide Number Placeholder 3"/>
          <p:cNvSpPr>
            <a:spLocks noGrp="1"/>
          </p:cNvSpPr>
          <p:nvPr>
            <p:ph type="sldNum" sz="quarter" idx="5"/>
          </p:nvPr>
        </p:nvSpPr>
        <p:spPr/>
        <p:txBody>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fld id="{D7C6DCD6-E8E1-4B76-9832-079D3F23EDE9}" type="slidenum">
              <a:rPr lang="en-US" altLang="en-US" sz="1200">
                <a:latin typeface="Arial" panose="020B0604020202020204" pitchFamily="34" charset="0"/>
              </a:rPr>
              <a:pPr eaLnBrk="1" hangingPunct="1"/>
              <a:t>32</a:t>
            </a:fld>
            <a:endParaRPr lang="en-US" altLang="en-US" sz="1200" dirty="0">
              <a:latin typeface="Arial" panose="020B0604020202020204" pitchFamily="34" charset="0"/>
            </a:endParaRPr>
          </a:p>
        </p:txBody>
      </p:sp>
    </p:spTree>
    <p:extLst>
      <p:ext uri="{BB962C8B-B14F-4D97-AF65-F5344CB8AC3E}">
        <p14:creationId xmlns:p14="http://schemas.microsoft.com/office/powerpoint/2010/main" val="299822334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577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When you are providing first aid it is important to understand the established first aid principles. The 4 principles are:</a:t>
            </a:r>
          </a:p>
          <a:p>
            <a:endParaRPr lang="en-AU" altLang="en-US" dirty="0"/>
          </a:p>
          <a:p>
            <a:pPr marL="457200" lvl="1" indent="0">
              <a:buFont typeface="Calibri" panose="020F0502020204030204" pitchFamily="34" charset="0"/>
              <a:buNone/>
            </a:pPr>
            <a:r>
              <a:rPr lang="en-US" altLang="en-US" b="1" dirty="0"/>
              <a:t>1.  </a:t>
            </a:r>
            <a:r>
              <a:rPr lang="en-US" altLang="en-US" dirty="0"/>
              <a:t>Preserve life.</a:t>
            </a:r>
          </a:p>
          <a:p>
            <a:pPr marL="457200" lvl="1" indent="0">
              <a:buFont typeface="Calibri" panose="020F0502020204030204" pitchFamily="34" charset="0"/>
              <a:buNone/>
            </a:pPr>
            <a:endParaRPr lang="en-AU" altLang="en-US" dirty="0"/>
          </a:p>
          <a:p>
            <a:pPr marL="457200" lvl="1" indent="0">
              <a:buFont typeface="Calibri" panose="020F0502020204030204" pitchFamily="34" charset="0"/>
              <a:buNone/>
            </a:pPr>
            <a:r>
              <a:rPr lang="en-US" altLang="en-US" b="1" dirty="0"/>
              <a:t>2.  </a:t>
            </a:r>
            <a:r>
              <a:rPr lang="en-US" altLang="en-US" dirty="0"/>
              <a:t>Prevent illness, injury and condition(s) becoming worse.</a:t>
            </a:r>
          </a:p>
          <a:p>
            <a:pPr marL="457200" lvl="1" indent="0">
              <a:buFont typeface="Calibri" panose="020F0502020204030204" pitchFamily="34" charset="0"/>
              <a:buNone/>
            </a:pPr>
            <a:endParaRPr lang="en-AU" altLang="en-US" dirty="0"/>
          </a:p>
          <a:p>
            <a:pPr marL="457200" lvl="1" indent="0">
              <a:buFont typeface="Calibri" panose="020F0502020204030204" pitchFamily="34" charset="0"/>
              <a:buNone/>
            </a:pPr>
            <a:r>
              <a:rPr lang="en-US" altLang="en-US" b="1" dirty="0"/>
              <a:t>3.  </a:t>
            </a:r>
            <a:r>
              <a:rPr lang="en-US" altLang="en-US" dirty="0"/>
              <a:t>Promote recovery.</a:t>
            </a:r>
          </a:p>
          <a:p>
            <a:pPr marL="457200" lvl="1" indent="0">
              <a:buFont typeface="Calibri" panose="020F0502020204030204" pitchFamily="34" charset="0"/>
              <a:buNone/>
            </a:pPr>
            <a:endParaRPr lang="en-AU" altLang="en-US" dirty="0"/>
          </a:p>
          <a:p>
            <a:pPr marL="457200" lvl="1" indent="0">
              <a:buFont typeface="Calibri" panose="020F0502020204030204" pitchFamily="34" charset="0"/>
              <a:buNone/>
            </a:pPr>
            <a:r>
              <a:rPr lang="en-US" altLang="en-US" b="1" dirty="0"/>
              <a:t>4.  </a:t>
            </a:r>
            <a:r>
              <a:rPr lang="en-US" altLang="en-US" dirty="0"/>
              <a:t>Protect the unconscious casualty.</a:t>
            </a:r>
            <a:endParaRPr lang="en-AU" altLang="en-US" dirty="0"/>
          </a:p>
        </p:txBody>
      </p:sp>
      <p:sp>
        <p:nvSpPr>
          <p:cNvPr id="4" name="Slide Number Placeholder 3"/>
          <p:cNvSpPr>
            <a:spLocks noGrp="1"/>
          </p:cNvSpPr>
          <p:nvPr>
            <p:ph type="sldNum" sz="quarter" idx="5"/>
          </p:nvPr>
        </p:nvSpPr>
        <p:spPr/>
        <p:txBody>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fld id="{0E8971BC-1504-47B9-8ACE-62EA80E38A32}" type="slidenum">
              <a:rPr lang="en-US" altLang="en-US" sz="1200">
                <a:latin typeface="Arial" panose="020B0604020202020204" pitchFamily="34" charset="0"/>
              </a:rPr>
              <a:pPr eaLnBrk="1" hangingPunct="1"/>
              <a:t>33</a:t>
            </a:fld>
            <a:endParaRPr lang="en-US" altLang="en-US" sz="1200" dirty="0">
              <a:latin typeface="Arial" panose="020B0604020202020204" pitchFamily="34" charset="0"/>
            </a:endParaRPr>
          </a:p>
        </p:txBody>
      </p:sp>
    </p:spTree>
    <p:extLst>
      <p:ext uri="{BB962C8B-B14F-4D97-AF65-F5344CB8AC3E}">
        <p14:creationId xmlns:p14="http://schemas.microsoft.com/office/powerpoint/2010/main" val="235039278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131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As a first aider you could come into contact with human blood and bodily fluids like saliva. These can carry viruses or bacteria, which cause diseases. You therefore need to pay attention to proper hygiene and standard infection control procedures.</a:t>
            </a:r>
          </a:p>
        </p:txBody>
      </p:sp>
      <p:sp>
        <p:nvSpPr>
          <p:cNvPr id="4" name="Slide Number Placeholder 3"/>
          <p:cNvSpPr>
            <a:spLocks noGrp="1"/>
          </p:cNvSpPr>
          <p:nvPr>
            <p:ph type="sldNum" sz="quarter" idx="5"/>
          </p:nvPr>
        </p:nvSpPr>
        <p:spPr/>
        <p:txBody>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fld id="{16BDE4C5-5252-4E22-A758-6B25542B1A06}" type="slidenum">
              <a:rPr lang="en-US" altLang="en-US" sz="1200">
                <a:latin typeface="Arial" panose="020B0604020202020204" pitchFamily="34" charset="0"/>
              </a:rPr>
              <a:pPr eaLnBrk="1" hangingPunct="1"/>
              <a:t>34</a:t>
            </a:fld>
            <a:endParaRPr lang="en-US" altLang="en-US" sz="1200" dirty="0">
              <a:latin typeface="Arial" panose="020B0604020202020204" pitchFamily="34" charset="0"/>
            </a:endParaRPr>
          </a:p>
        </p:txBody>
      </p:sp>
    </p:spTree>
    <p:extLst>
      <p:ext uri="{BB962C8B-B14F-4D97-AF65-F5344CB8AC3E}">
        <p14:creationId xmlns:p14="http://schemas.microsoft.com/office/powerpoint/2010/main" val="41661945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solidFill>
                  <a:srgbClr val="000000"/>
                </a:solidFill>
              </a:rPr>
              <a:t>A very important part of emergency first aid treatment is the ARC’s ‘Basic Life Support’ chart. It shows the “DRS ABCD” process for performing resuscitation or CPR.</a:t>
            </a:r>
          </a:p>
          <a:p>
            <a:endParaRPr lang="en-US" altLang="en-US" dirty="0">
              <a:solidFill>
                <a:srgbClr val="000000"/>
              </a:solidFill>
            </a:endParaRPr>
          </a:p>
          <a:p>
            <a:r>
              <a:rPr lang="en-US" altLang="en-US" dirty="0">
                <a:solidFill>
                  <a:srgbClr val="000000"/>
                </a:solidFill>
              </a:rPr>
              <a:t>You should follow these ARC guidelines for each stage of the “DRS ABCD” process.</a:t>
            </a:r>
          </a:p>
          <a:p>
            <a:pPr marL="457200" lvl="1" indent="0">
              <a:buNone/>
            </a:pPr>
            <a:endParaRPr lang="en-US" altLang="en-US" b="1" dirty="0">
              <a:solidFill>
                <a:srgbClr val="000000"/>
              </a:solidFill>
              <a:ea typeface="MS Mincho" panose="02020609040205080304" pitchFamily="49" charset="-128"/>
            </a:endParaRPr>
          </a:p>
          <a:p>
            <a:pPr lvl="1"/>
            <a:r>
              <a:rPr lang="en-US" altLang="en-US" b="1" dirty="0">
                <a:solidFill>
                  <a:srgbClr val="000000"/>
                </a:solidFill>
                <a:ea typeface="MS Mincho" panose="02020609040205080304" pitchFamily="49" charset="-128"/>
              </a:rPr>
              <a:t>D – </a:t>
            </a:r>
            <a:r>
              <a:rPr lang="en-US" altLang="en-US" dirty="0">
                <a:solidFill>
                  <a:srgbClr val="000000"/>
                </a:solidFill>
                <a:ea typeface="MS Mincho" panose="02020609040205080304" pitchFamily="49" charset="-128"/>
              </a:rPr>
              <a:t>Dangers.</a:t>
            </a:r>
          </a:p>
          <a:p>
            <a:pPr marL="457200" lvl="1" indent="0">
              <a:buNone/>
            </a:pPr>
            <a:endParaRPr lang="en-US" altLang="en-US" b="1" dirty="0">
              <a:solidFill>
                <a:srgbClr val="000000"/>
              </a:solidFill>
              <a:ea typeface="MS Mincho" panose="02020609040205080304" pitchFamily="49" charset="-128"/>
            </a:endParaRPr>
          </a:p>
          <a:p>
            <a:pPr lvl="1"/>
            <a:r>
              <a:rPr lang="en-US" altLang="en-US" b="1" dirty="0">
                <a:solidFill>
                  <a:srgbClr val="000000"/>
                </a:solidFill>
                <a:ea typeface="MS Mincho" panose="02020609040205080304" pitchFamily="49" charset="-128"/>
              </a:rPr>
              <a:t>R – </a:t>
            </a:r>
            <a:r>
              <a:rPr lang="en-US" altLang="en-US" dirty="0">
                <a:solidFill>
                  <a:srgbClr val="000000"/>
                </a:solidFill>
                <a:ea typeface="MS Mincho" panose="02020609040205080304" pitchFamily="49" charset="-128"/>
              </a:rPr>
              <a:t>Responsive.</a:t>
            </a:r>
          </a:p>
          <a:p>
            <a:pPr marL="457200" lvl="1" indent="0">
              <a:buNone/>
            </a:pPr>
            <a:endParaRPr lang="en-US" altLang="en-US" b="1" dirty="0">
              <a:solidFill>
                <a:srgbClr val="000000"/>
              </a:solidFill>
              <a:ea typeface="MS Mincho" panose="02020609040205080304" pitchFamily="49" charset="-128"/>
            </a:endParaRPr>
          </a:p>
          <a:p>
            <a:pPr lvl="1"/>
            <a:r>
              <a:rPr lang="en-US" altLang="en-US" b="1" dirty="0">
                <a:solidFill>
                  <a:srgbClr val="000000"/>
                </a:solidFill>
                <a:ea typeface="MS Mincho" panose="02020609040205080304" pitchFamily="49" charset="-128"/>
              </a:rPr>
              <a:t>S –</a:t>
            </a:r>
            <a:r>
              <a:rPr lang="en-US" altLang="en-US" dirty="0">
                <a:solidFill>
                  <a:srgbClr val="000000"/>
                </a:solidFill>
                <a:ea typeface="MS Mincho" panose="02020609040205080304" pitchFamily="49" charset="-128"/>
              </a:rPr>
              <a:t> Send for help.</a:t>
            </a:r>
          </a:p>
          <a:p>
            <a:pPr marL="457200" lvl="1" indent="0">
              <a:buNone/>
            </a:pPr>
            <a:endParaRPr lang="en-US" altLang="en-US" b="1" dirty="0">
              <a:solidFill>
                <a:srgbClr val="000000"/>
              </a:solidFill>
              <a:ea typeface="MS Mincho" panose="02020609040205080304" pitchFamily="49" charset="-128"/>
            </a:endParaRPr>
          </a:p>
          <a:p>
            <a:pPr lvl="1"/>
            <a:r>
              <a:rPr lang="en-US" altLang="en-US" b="1" dirty="0">
                <a:solidFill>
                  <a:srgbClr val="000000"/>
                </a:solidFill>
                <a:ea typeface="MS Mincho" panose="02020609040205080304" pitchFamily="49" charset="-128"/>
              </a:rPr>
              <a:t>A – </a:t>
            </a:r>
            <a:r>
              <a:rPr lang="en-US" altLang="en-US" b="0" dirty="0">
                <a:solidFill>
                  <a:srgbClr val="000000"/>
                </a:solidFill>
                <a:ea typeface="MS Mincho" panose="02020609040205080304" pitchFamily="49" charset="-128"/>
              </a:rPr>
              <a:t>Open</a:t>
            </a:r>
            <a:r>
              <a:rPr lang="en-US" altLang="en-US" b="1" dirty="0">
                <a:solidFill>
                  <a:srgbClr val="000000"/>
                </a:solidFill>
                <a:ea typeface="MS Mincho" panose="02020609040205080304" pitchFamily="49" charset="-128"/>
              </a:rPr>
              <a:t> </a:t>
            </a:r>
            <a:r>
              <a:rPr lang="en-US" altLang="en-US" dirty="0">
                <a:solidFill>
                  <a:srgbClr val="000000"/>
                </a:solidFill>
                <a:ea typeface="MS Mincho" panose="02020609040205080304" pitchFamily="49" charset="-128"/>
              </a:rPr>
              <a:t>Airways.</a:t>
            </a:r>
          </a:p>
          <a:p>
            <a:pPr marL="457200" lvl="1" indent="0">
              <a:buNone/>
            </a:pPr>
            <a:endParaRPr lang="en-US" altLang="en-US" b="1" dirty="0">
              <a:solidFill>
                <a:srgbClr val="000000"/>
              </a:solidFill>
              <a:ea typeface="MS Mincho" panose="02020609040205080304" pitchFamily="49" charset="-128"/>
            </a:endParaRPr>
          </a:p>
          <a:p>
            <a:pPr lvl="1"/>
            <a:r>
              <a:rPr lang="en-US" altLang="en-US" b="1" dirty="0">
                <a:solidFill>
                  <a:srgbClr val="000000"/>
                </a:solidFill>
                <a:ea typeface="MS Mincho" panose="02020609040205080304" pitchFamily="49" charset="-128"/>
              </a:rPr>
              <a:t>B – </a:t>
            </a:r>
            <a:r>
              <a:rPr lang="en-US" altLang="en-US" b="0" dirty="0">
                <a:solidFill>
                  <a:srgbClr val="000000"/>
                </a:solidFill>
                <a:ea typeface="MS Mincho" panose="02020609040205080304" pitchFamily="49" charset="-128"/>
              </a:rPr>
              <a:t>Normal</a:t>
            </a:r>
            <a:r>
              <a:rPr lang="en-US" altLang="en-US" b="1" dirty="0">
                <a:solidFill>
                  <a:srgbClr val="000000"/>
                </a:solidFill>
                <a:ea typeface="MS Mincho" panose="02020609040205080304" pitchFamily="49" charset="-128"/>
              </a:rPr>
              <a:t> </a:t>
            </a:r>
            <a:r>
              <a:rPr lang="en-US" altLang="en-US" dirty="0">
                <a:solidFill>
                  <a:srgbClr val="000000"/>
                </a:solidFill>
                <a:ea typeface="MS Mincho" panose="02020609040205080304" pitchFamily="49" charset="-128"/>
              </a:rPr>
              <a:t>Breathing.</a:t>
            </a:r>
          </a:p>
          <a:p>
            <a:pPr marL="457200" lvl="1" indent="0">
              <a:buNone/>
            </a:pPr>
            <a:endParaRPr lang="en-US" altLang="en-US" b="1" dirty="0">
              <a:solidFill>
                <a:srgbClr val="000000"/>
              </a:solidFill>
              <a:ea typeface="MS Mincho" panose="02020609040205080304" pitchFamily="49" charset="-128"/>
            </a:endParaRPr>
          </a:p>
          <a:p>
            <a:pPr lvl="1"/>
            <a:r>
              <a:rPr lang="en-US" altLang="en-US" b="1" dirty="0">
                <a:solidFill>
                  <a:srgbClr val="000000"/>
                </a:solidFill>
                <a:ea typeface="MS Mincho" panose="02020609040205080304" pitchFamily="49" charset="-128"/>
              </a:rPr>
              <a:t>C –</a:t>
            </a:r>
            <a:r>
              <a:rPr lang="en-US" altLang="en-US" dirty="0">
                <a:solidFill>
                  <a:srgbClr val="000000"/>
                </a:solidFill>
                <a:ea typeface="MS Mincho" panose="02020609040205080304" pitchFamily="49" charset="-128"/>
              </a:rPr>
              <a:t> Start CPR.</a:t>
            </a:r>
          </a:p>
          <a:p>
            <a:pPr marL="457200" lvl="1" indent="0">
              <a:buNone/>
            </a:pPr>
            <a:endParaRPr lang="en-US" altLang="en-US" b="1" dirty="0">
              <a:solidFill>
                <a:srgbClr val="000000"/>
              </a:solidFill>
              <a:ea typeface="MS Mincho" panose="02020609040205080304" pitchFamily="49" charset="-128"/>
            </a:endParaRPr>
          </a:p>
          <a:p>
            <a:pPr lvl="1"/>
            <a:r>
              <a:rPr lang="en-US" altLang="en-US" b="1" dirty="0">
                <a:solidFill>
                  <a:srgbClr val="000000"/>
                </a:solidFill>
                <a:ea typeface="MS Mincho" panose="02020609040205080304" pitchFamily="49" charset="-128"/>
              </a:rPr>
              <a:t>D – </a:t>
            </a:r>
            <a:r>
              <a:rPr lang="en-US" altLang="en-US" b="0" dirty="0">
                <a:solidFill>
                  <a:srgbClr val="000000"/>
                </a:solidFill>
                <a:ea typeface="MS Mincho" panose="02020609040205080304" pitchFamily="49" charset="-128"/>
              </a:rPr>
              <a:t>Attach</a:t>
            </a:r>
            <a:r>
              <a:rPr lang="en-US" altLang="en-US" b="1" dirty="0">
                <a:solidFill>
                  <a:srgbClr val="000000"/>
                </a:solidFill>
                <a:ea typeface="MS Mincho" panose="02020609040205080304" pitchFamily="49" charset="-128"/>
              </a:rPr>
              <a:t> </a:t>
            </a:r>
            <a:r>
              <a:rPr lang="en-US" altLang="en-US" dirty="0">
                <a:solidFill>
                  <a:srgbClr val="000000"/>
                </a:solidFill>
                <a:ea typeface="MS Mincho" panose="02020609040205080304" pitchFamily="49" charset="-128"/>
              </a:rPr>
              <a:t>Defibrillator.</a:t>
            </a:r>
            <a:endParaRPr lang="en-US" altLang="en-US" dirty="0"/>
          </a:p>
        </p:txBody>
      </p:sp>
      <p:sp>
        <p:nvSpPr>
          <p:cNvPr id="4" name="Slide Number Placeholder 3"/>
          <p:cNvSpPr>
            <a:spLocks noGrp="1"/>
          </p:cNvSpPr>
          <p:nvPr>
            <p:ph type="sldNum" sz="quarter" idx="5"/>
          </p:nvPr>
        </p:nvSpPr>
        <p:spPr/>
        <p:txBody>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fld id="{658D72B9-3133-40D1-A2B7-1EC8D41C0BB7}" type="slidenum">
              <a:rPr lang="en-US" altLang="en-US" sz="1200">
                <a:latin typeface="Arial" panose="020B0604020202020204" pitchFamily="34" charset="0"/>
              </a:rPr>
              <a:pPr eaLnBrk="1" hangingPunct="1"/>
              <a:t>35</a:t>
            </a:fld>
            <a:endParaRPr lang="en-US" altLang="en-US" sz="1200" dirty="0">
              <a:latin typeface="Arial" panose="020B0604020202020204" pitchFamily="34" charset="0"/>
            </a:endParaRPr>
          </a:p>
        </p:txBody>
      </p:sp>
    </p:spTree>
    <p:extLst>
      <p:ext uri="{BB962C8B-B14F-4D97-AF65-F5344CB8AC3E}">
        <p14:creationId xmlns:p14="http://schemas.microsoft.com/office/powerpoint/2010/main" val="158025234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solidFill>
                  <a:srgbClr val="000000"/>
                </a:solidFill>
              </a:rPr>
              <a:t>Check the surrounding area and make sure it’s safe for you, the injured person and others in the area. Do this by looking, listening and smelling.</a:t>
            </a:r>
          </a:p>
          <a:p>
            <a:r>
              <a:rPr lang="en-US" altLang="en-US" dirty="0">
                <a:solidFill>
                  <a:srgbClr val="000000"/>
                </a:solidFill>
              </a:rPr>
              <a:t> </a:t>
            </a:r>
          </a:p>
          <a:p>
            <a:r>
              <a:rPr lang="en-US" altLang="en-US" dirty="0">
                <a:solidFill>
                  <a:srgbClr val="000000"/>
                </a:solidFill>
              </a:rPr>
              <a:t>If the casualty is in immediate danger you should move them, but only if it is safe to do so. Try to lift or move the person in a way that won’t hurt them more, and remember to protect yourself from back strain or other injuries.</a:t>
            </a:r>
          </a:p>
        </p:txBody>
      </p:sp>
      <p:sp>
        <p:nvSpPr>
          <p:cNvPr id="4" name="Slide Number Placeholder 3"/>
          <p:cNvSpPr>
            <a:spLocks noGrp="1"/>
          </p:cNvSpPr>
          <p:nvPr>
            <p:ph type="sldNum" sz="quarter" idx="5"/>
          </p:nvPr>
        </p:nvSpPr>
        <p:spPr/>
        <p:txBody>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fld id="{B430802C-A856-4453-BCDB-F70BD8C9D131}" type="slidenum">
              <a:rPr lang="en-US" altLang="en-US" sz="1200">
                <a:latin typeface="Arial" panose="020B0604020202020204" pitchFamily="34" charset="0"/>
              </a:rPr>
              <a:pPr eaLnBrk="1" hangingPunct="1"/>
              <a:t>36</a:t>
            </a:fld>
            <a:endParaRPr lang="en-US" altLang="en-US" sz="1200" dirty="0">
              <a:latin typeface="Arial" panose="020B0604020202020204" pitchFamily="34" charset="0"/>
            </a:endParaRPr>
          </a:p>
        </p:txBody>
      </p:sp>
    </p:spTree>
    <p:extLst>
      <p:ext uri="{BB962C8B-B14F-4D97-AF65-F5344CB8AC3E}">
        <p14:creationId xmlns:p14="http://schemas.microsoft.com/office/powerpoint/2010/main" val="198790533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0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solidFill>
                  <a:srgbClr val="000000"/>
                </a:solidFill>
              </a:rPr>
              <a:t>While you are surveying the scene, you might come across some barriers to action. These barriers may be in the form of:</a:t>
            </a:r>
          </a:p>
          <a:p>
            <a:endParaRPr lang="en-US" altLang="en-US" dirty="0">
              <a:solidFill>
                <a:srgbClr val="000000"/>
              </a:solidFill>
            </a:endParaRPr>
          </a:p>
          <a:p>
            <a:r>
              <a:rPr lang="en-US" altLang="en-US" b="1" dirty="0">
                <a:solidFill>
                  <a:srgbClr val="000000"/>
                </a:solidFill>
                <a:ea typeface="MS Mincho" panose="02020609040205080304" pitchFamily="49" charset="-128"/>
              </a:rPr>
              <a:t>Possible Barriers &amp; Description:</a:t>
            </a:r>
          </a:p>
          <a:p>
            <a:endParaRPr lang="en-US" altLang="en-US" dirty="0">
              <a:solidFill>
                <a:srgbClr val="000000"/>
              </a:solidFill>
              <a:ea typeface="MS Mincho" panose="02020609040205080304" pitchFamily="49" charset="-128"/>
            </a:endParaRPr>
          </a:p>
          <a:p>
            <a:pPr marL="457200" lvl="1" indent="0">
              <a:buNone/>
            </a:pPr>
            <a:r>
              <a:rPr lang="en-US" altLang="en-US" b="1" dirty="0">
                <a:solidFill>
                  <a:srgbClr val="000000"/>
                </a:solidFill>
                <a:ea typeface="MS Mincho" panose="02020609040205080304" pitchFamily="49" charset="-128"/>
              </a:rPr>
              <a:t>Presence of Bystanders</a:t>
            </a:r>
          </a:p>
          <a:p>
            <a:pPr marL="914400" lvl="2" indent="0">
              <a:buFontTx/>
              <a:buNone/>
            </a:pPr>
            <a:r>
              <a:rPr lang="en-US" altLang="en-US" dirty="0">
                <a:solidFill>
                  <a:srgbClr val="000000"/>
                </a:solidFill>
                <a:ea typeface="MS Mincho" panose="02020609040205080304" pitchFamily="49" charset="-128"/>
              </a:rPr>
              <a:t>You might feel embarrassed performing first aid in front of others or you may assume someone else will be doing it.</a:t>
            </a:r>
          </a:p>
          <a:p>
            <a:pPr lvl="1"/>
            <a:endParaRPr lang="en-US" altLang="en-US" dirty="0">
              <a:solidFill>
                <a:srgbClr val="000000"/>
              </a:solidFill>
              <a:ea typeface="MS Mincho" panose="02020609040205080304" pitchFamily="49" charset="-128"/>
            </a:endParaRPr>
          </a:p>
          <a:p>
            <a:pPr marL="457200" lvl="1" indent="0">
              <a:buNone/>
            </a:pPr>
            <a:r>
              <a:rPr lang="en-US" altLang="en-US" b="1" dirty="0">
                <a:solidFill>
                  <a:srgbClr val="000000"/>
                </a:solidFill>
                <a:ea typeface="MS Mincho" panose="02020609040205080304" pitchFamily="49" charset="-128"/>
              </a:rPr>
              <a:t>Uncertainty about the Person</a:t>
            </a:r>
          </a:p>
          <a:p>
            <a:pPr marL="914400" lvl="2" indent="0">
              <a:buFontTx/>
              <a:buNone/>
            </a:pPr>
            <a:r>
              <a:rPr lang="en-US" altLang="en-US" dirty="0">
                <a:solidFill>
                  <a:srgbClr val="000000"/>
                </a:solidFill>
                <a:ea typeface="MS Mincho" panose="02020609040205080304" pitchFamily="49" charset="-128"/>
              </a:rPr>
              <a:t>The injured person may be a stranger, older, younger, different gender or race. You should provide assistance anyway even it is only by calling ‘</a:t>
            </a:r>
            <a:r>
              <a:rPr lang="en-US" altLang="ja-JP" dirty="0">
                <a:solidFill>
                  <a:srgbClr val="000000"/>
                </a:solidFill>
              </a:rPr>
              <a:t>000</a:t>
            </a:r>
            <a:r>
              <a:rPr lang="en-US" altLang="en-US" dirty="0">
                <a:solidFill>
                  <a:srgbClr val="000000"/>
                </a:solidFill>
              </a:rPr>
              <a:t>’</a:t>
            </a:r>
            <a:r>
              <a:rPr lang="en-US" altLang="ja-JP" dirty="0">
                <a:solidFill>
                  <a:srgbClr val="000000"/>
                </a:solidFill>
              </a:rPr>
              <a:t>.</a:t>
            </a:r>
          </a:p>
          <a:p>
            <a:endParaRPr lang="en-US" altLang="ja-JP" i="1" dirty="0">
              <a:solidFill>
                <a:srgbClr val="000000"/>
              </a:solidFill>
            </a:endParaRPr>
          </a:p>
          <a:p>
            <a:pPr marL="457200" lvl="1" indent="0">
              <a:spcBef>
                <a:spcPts val="300"/>
              </a:spcBef>
              <a:spcAft>
                <a:spcPts val="300"/>
              </a:spcAft>
              <a:buNone/>
            </a:pPr>
            <a:r>
              <a:rPr lang="en-US" altLang="en-US" b="1" dirty="0">
                <a:solidFill>
                  <a:srgbClr val="000000"/>
                </a:solidFill>
              </a:rPr>
              <a:t>Nature of the Illness/Injury </a:t>
            </a:r>
          </a:p>
          <a:p>
            <a:pPr marL="914400" lvl="2" indent="0">
              <a:spcBef>
                <a:spcPts val="300"/>
              </a:spcBef>
              <a:spcAft>
                <a:spcPts val="300"/>
              </a:spcAft>
              <a:buFontTx/>
              <a:buNone/>
            </a:pPr>
            <a:r>
              <a:rPr lang="en-US" altLang="en-US" dirty="0">
                <a:solidFill>
                  <a:srgbClr val="000000"/>
                </a:solidFill>
              </a:rPr>
              <a:t>The emergency may be unpleasant or confronting (blood, vomit etc.). You should still try to do as much as possible. If needed take a moment to collect yourself but remember – it is still an emergency.</a:t>
            </a:r>
          </a:p>
          <a:p>
            <a:pPr marL="457200" lvl="1" indent="0">
              <a:spcBef>
                <a:spcPts val="300"/>
              </a:spcBef>
              <a:spcAft>
                <a:spcPts val="300"/>
              </a:spcAft>
              <a:buNone/>
            </a:pPr>
            <a:endParaRPr lang="en-US" altLang="en-US" dirty="0">
              <a:solidFill>
                <a:srgbClr val="000000"/>
              </a:solidFill>
            </a:endParaRPr>
          </a:p>
          <a:p>
            <a:pPr marL="457200" lvl="1" indent="0">
              <a:spcBef>
                <a:spcPts val="300"/>
              </a:spcBef>
              <a:spcAft>
                <a:spcPts val="300"/>
              </a:spcAft>
              <a:buNone/>
            </a:pPr>
            <a:r>
              <a:rPr lang="en-US" altLang="en-US" b="1" dirty="0">
                <a:solidFill>
                  <a:srgbClr val="000000"/>
                </a:solidFill>
              </a:rPr>
              <a:t>Fear of Disease Transmission</a:t>
            </a:r>
          </a:p>
          <a:p>
            <a:pPr marL="914400" lvl="2" indent="0">
              <a:spcBef>
                <a:spcPts val="300"/>
              </a:spcBef>
              <a:spcAft>
                <a:spcPts val="300"/>
              </a:spcAft>
              <a:buFontTx/>
              <a:buNone/>
            </a:pPr>
            <a:r>
              <a:rPr lang="en-US" altLang="en-US" dirty="0">
                <a:solidFill>
                  <a:srgbClr val="000000"/>
                </a:solidFill>
              </a:rPr>
              <a:t>The risk of disease transmission is actually quite small. If you take appropriate precautions you can greatly reduce the risks.</a:t>
            </a:r>
          </a:p>
          <a:p>
            <a:pPr marL="457200" lvl="1" indent="0">
              <a:spcBef>
                <a:spcPts val="300"/>
              </a:spcBef>
              <a:spcAft>
                <a:spcPts val="300"/>
              </a:spcAft>
              <a:buNone/>
            </a:pPr>
            <a:endParaRPr lang="en-US" altLang="en-US" dirty="0">
              <a:solidFill>
                <a:srgbClr val="000000"/>
              </a:solidFill>
            </a:endParaRPr>
          </a:p>
          <a:p>
            <a:pPr marL="457200" lvl="1" indent="0">
              <a:spcBef>
                <a:spcPts val="300"/>
              </a:spcBef>
              <a:spcAft>
                <a:spcPts val="300"/>
              </a:spcAft>
              <a:buNone/>
            </a:pPr>
            <a:r>
              <a:rPr lang="en-US" altLang="en-US" b="1" dirty="0">
                <a:solidFill>
                  <a:srgbClr val="000000"/>
                </a:solidFill>
              </a:rPr>
              <a:t>Fear of Doing Something Wrong</a:t>
            </a:r>
          </a:p>
          <a:p>
            <a:pPr marL="914400" lvl="2" indent="0">
              <a:spcBef>
                <a:spcPts val="300"/>
              </a:spcBef>
              <a:spcAft>
                <a:spcPts val="300"/>
              </a:spcAft>
              <a:buFontTx/>
              <a:buNone/>
            </a:pPr>
            <a:r>
              <a:rPr lang="en-US" altLang="en-US" dirty="0">
                <a:solidFill>
                  <a:srgbClr val="000000"/>
                </a:solidFill>
              </a:rPr>
              <a:t>As long as you do everything reasonably possible and follow your duty of care you shouldn’t worry about making an error. Some first aid is better than no first aid.</a:t>
            </a:r>
          </a:p>
        </p:txBody>
      </p:sp>
      <p:sp>
        <p:nvSpPr>
          <p:cNvPr id="4" name="Slide Number Placeholder 3"/>
          <p:cNvSpPr>
            <a:spLocks noGrp="1"/>
          </p:cNvSpPr>
          <p:nvPr>
            <p:ph type="sldNum" sz="quarter" idx="5"/>
          </p:nvPr>
        </p:nvSpPr>
        <p:spPr/>
        <p:txBody>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fld id="{D1855F60-EA20-49BF-9480-B3761C278FD1}" type="slidenum">
              <a:rPr lang="en-US" altLang="en-US" sz="1200">
                <a:latin typeface="Arial" panose="020B0604020202020204" pitchFamily="34" charset="0"/>
              </a:rPr>
              <a:pPr eaLnBrk="1" hangingPunct="1"/>
              <a:t>37</a:t>
            </a:fld>
            <a:endParaRPr lang="en-US" altLang="en-US" sz="1200" dirty="0">
              <a:latin typeface="Arial" panose="020B0604020202020204" pitchFamily="34" charset="0"/>
            </a:endParaRPr>
          </a:p>
        </p:txBody>
      </p:sp>
    </p:spTree>
    <p:extLst>
      <p:ext uri="{BB962C8B-B14F-4D97-AF65-F5344CB8AC3E}">
        <p14:creationId xmlns:p14="http://schemas.microsoft.com/office/powerpoint/2010/main" val="145861776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625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The Emergency Action Process can be followed to plan your response to an emergency and in providing first aid.</a:t>
            </a:r>
            <a:r>
              <a:rPr lang="en-US" altLang="en-US" baseline="0" dirty="0"/>
              <a:t> </a:t>
            </a:r>
            <a:r>
              <a:rPr lang="en-US" altLang="en-US" dirty="0"/>
              <a:t>The Emergency Action Process steps should be followed to conduct the initial assessment.</a:t>
            </a:r>
          </a:p>
          <a:p>
            <a:endParaRPr lang="en-US" altLang="en-US" dirty="0"/>
          </a:p>
          <a:p>
            <a:r>
              <a:rPr lang="en-US" altLang="en-US" dirty="0"/>
              <a:t>These steps are:</a:t>
            </a:r>
          </a:p>
          <a:p>
            <a:pPr marL="457200" lvl="1" indent="0">
              <a:buNone/>
            </a:pPr>
            <a:endParaRPr lang="en-US" altLang="en-US" b="1" dirty="0"/>
          </a:p>
          <a:p>
            <a:pPr marL="457200" lvl="1" indent="0">
              <a:buNone/>
            </a:pPr>
            <a:r>
              <a:rPr lang="en-US" altLang="en-US" b="1" dirty="0"/>
              <a:t>1.  </a:t>
            </a:r>
            <a:r>
              <a:rPr lang="en-US" altLang="en-US" dirty="0"/>
              <a:t>Survey the scene.</a:t>
            </a:r>
          </a:p>
          <a:p>
            <a:pPr marL="457200" lvl="1" indent="0">
              <a:buNone/>
            </a:pPr>
            <a:endParaRPr lang="en-US" altLang="en-US" b="1" dirty="0"/>
          </a:p>
          <a:p>
            <a:pPr marL="457200" lvl="1" indent="0">
              <a:buNone/>
            </a:pPr>
            <a:r>
              <a:rPr lang="en-US" altLang="en-US" b="1" dirty="0"/>
              <a:t>2.  </a:t>
            </a:r>
            <a:r>
              <a:rPr lang="en-US" altLang="en-US" dirty="0"/>
              <a:t>Conduct a primary survey.</a:t>
            </a:r>
          </a:p>
          <a:p>
            <a:pPr marL="457200" lvl="1" indent="0">
              <a:buNone/>
            </a:pPr>
            <a:endParaRPr lang="en-US" altLang="en-US" b="1" dirty="0"/>
          </a:p>
          <a:p>
            <a:pPr marL="457200" lvl="1" indent="0">
              <a:buNone/>
            </a:pPr>
            <a:r>
              <a:rPr lang="en-US" altLang="en-US" b="1" dirty="0"/>
              <a:t>3.  </a:t>
            </a:r>
            <a:r>
              <a:rPr lang="en-US" altLang="en-US" dirty="0"/>
              <a:t>Complete a secondary survey.</a:t>
            </a:r>
          </a:p>
        </p:txBody>
      </p:sp>
      <p:sp>
        <p:nvSpPr>
          <p:cNvPr id="4" name="Slide Number Placeholder 3"/>
          <p:cNvSpPr>
            <a:spLocks noGrp="1"/>
          </p:cNvSpPr>
          <p:nvPr>
            <p:ph type="sldNum" sz="quarter" idx="5"/>
          </p:nvPr>
        </p:nvSpPr>
        <p:spPr/>
        <p:txBody>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fld id="{471B80AC-E1D8-474E-B362-EFAA78E476FF}" type="slidenum">
              <a:rPr lang="en-US" altLang="en-US" sz="1200">
                <a:latin typeface="Arial" panose="020B0604020202020204" pitchFamily="34" charset="0"/>
              </a:rPr>
              <a:pPr eaLnBrk="1" hangingPunct="1"/>
              <a:t>38</a:t>
            </a:fld>
            <a:endParaRPr lang="en-US" altLang="en-US" sz="1200" dirty="0">
              <a:latin typeface="Arial" panose="020B0604020202020204" pitchFamily="34" charset="0"/>
            </a:endParaRPr>
          </a:p>
        </p:txBody>
      </p:sp>
    </p:spTree>
    <p:extLst>
      <p:ext uri="{BB962C8B-B14F-4D97-AF65-F5344CB8AC3E}">
        <p14:creationId xmlns:p14="http://schemas.microsoft.com/office/powerpoint/2010/main" val="129719143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solidFill>
                  <a:srgbClr val="000000"/>
                </a:solidFill>
              </a:rPr>
              <a:t>Check the patient’s responses by talking and touching them (squeezing their shoulders). This is referred to as the “Talk and Touch Method”</a:t>
            </a:r>
            <a:r>
              <a:rPr lang="en-US" altLang="ja-JP" dirty="0">
                <a:solidFill>
                  <a:srgbClr val="000000"/>
                </a:solidFill>
              </a:rPr>
              <a:t>.</a:t>
            </a:r>
          </a:p>
          <a:p>
            <a:endParaRPr lang="en-US" altLang="en-US" dirty="0">
              <a:solidFill>
                <a:srgbClr val="000000"/>
              </a:solidFill>
            </a:endParaRPr>
          </a:p>
          <a:p>
            <a:r>
              <a:rPr lang="en-US" altLang="en-US" dirty="0">
                <a:solidFill>
                  <a:srgbClr val="000000"/>
                </a:solidFill>
              </a:rPr>
              <a:t>You may say:</a:t>
            </a:r>
          </a:p>
          <a:p>
            <a:pPr marL="457200" lvl="1" indent="0">
              <a:buFontTx/>
              <a:buNone/>
            </a:pPr>
            <a:endParaRPr lang="en-US" altLang="en-US" dirty="0">
              <a:solidFill>
                <a:srgbClr val="000000"/>
              </a:solidFill>
            </a:endParaRPr>
          </a:p>
          <a:p>
            <a:pPr marL="628650" lvl="1" indent="-171450">
              <a:buFontTx/>
              <a:buChar char="•"/>
            </a:pPr>
            <a:r>
              <a:rPr lang="en-US" altLang="en-US" dirty="0">
                <a:solidFill>
                  <a:srgbClr val="000000"/>
                </a:solidFill>
              </a:rPr>
              <a:t>Can you hear me?</a:t>
            </a:r>
          </a:p>
          <a:p>
            <a:pPr marL="457200" lvl="1" indent="0">
              <a:buFontTx/>
              <a:buNone/>
            </a:pPr>
            <a:endParaRPr lang="en-US" altLang="en-US" dirty="0">
              <a:solidFill>
                <a:srgbClr val="000000"/>
              </a:solidFill>
            </a:endParaRPr>
          </a:p>
          <a:p>
            <a:pPr marL="628650" lvl="1" indent="-171450">
              <a:buFontTx/>
              <a:buChar char="•"/>
            </a:pPr>
            <a:r>
              <a:rPr lang="en-US" altLang="en-US" dirty="0">
                <a:solidFill>
                  <a:srgbClr val="000000"/>
                </a:solidFill>
              </a:rPr>
              <a:t>What is your name?</a:t>
            </a:r>
          </a:p>
          <a:p>
            <a:pPr marL="457200" lvl="1" indent="0">
              <a:buFontTx/>
              <a:buNone/>
            </a:pPr>
            <a:endParaRPr lang="en-US" altLang="en-US" dirty="0">
              <a:solidFill>
                <a:srgbClr val="000000"/>
              </a:solidFill>
            </a:endParaRPr>
          </a:p>
          <a:p>
            <a:pPr marL="628650" lvl="1" indent="-171450">
              <a:buFontTx/>
              <a:buChar char="•"/>
            </a:pPr>
            <a:r>
              <a:rPr lang="en-US" altLang="en-US" dirty="0">
                <a:solidFill>
                  <a:srgbClr val="000000"/>
                </a:solidFill>
              </a:rPr>
              <a:t>Open your eyes.</a:t>
            </a:r>
          </a:p>
          <a:p>
            <a:pPr marL="457200" lvl="1" indent="0">
              <a:buFontTx/>
              <a:buNone/>
            </a:pPr>
            <a:endParaRPr lang="en-US" altLang="en-US" dirty="0">
              <a:solidFill>
                <a:srgbClr val="000000"/>
              </a:solidFill>
            </a:endParaRPr>
          </a:p>
          <a:p>
            <a:pPr marL="628650" lvl="1" indent="-171450">
              <a:buFontTx/>
              <a:buChar char="•"/>
            </a:pPr>
            <a:r>
              <a:rPr lang="en-US" altLang="en-US" dirty="0">
                <a:solidFill>
                  <a:srgbClr val="000000"/>
                </a:solidFill>
              </a:rPr>
              <a:t>Squeeze my hand – let it go.</a:t>
            </a:r>
          </a:p>
        </p:txBody>
      </p:sp>
      <p:sp>
        <p:nvSpPr>
          <p:cNvPr id="4" name="Slide Number Placeholder 3"/>
          <p:cNvSpPr>
            <a:spLocks noGrp="1"/>
          </p:cNvSpPr>
          <p:nvPr>
            <p:ph type="sldNum" sz="quarter" idx="5"/>
          </p:nvPr>
        </p:nvSpPr>
        <p:spPr/>
        <p:txBody>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fld id="{9CFF169F-D1DC-419C-9D04-AEFA1381BC88}" type="slidenum">
              <a:rPr lang="en-US" altLang="en-US" sz="1200">
                <a:latin typeface="Arial" panose="020B0604020202020204" pitchFamily="34" charset="0"/>
              </a:rPr>
              <a:pPr eaLnBrk="1" hangingPunct="1"/>
              <a:t>39</a:t>
            </a:fld>
            <a:endParaRPr lang="en-US" altLang="en-US" sz="1200" dirty="0">
              <a:latin typeface="Arial" panose="020B0604020202020204" pitchFamily="34" charset="0"/>
            </a:endParaRPr>
          </a:p>
        </p:txBody>
      </p:sp>
    </p:spTree>
    <p:extLst>
      <p:ext uri="{BB962C8B-B14F-4D97-AF65-F5344CB8AC3E}">
        <p14:creationId xmlns:p14="http://schemas.microsoft.com/office/powerpoint/2010/main" val="31444980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An emergency is a situation where there is an immediate risk to health, life, property or environment and urgent action is needed to try to stop the situation from getting worse.</a:t>
            </a:r>
            <a:endParaRPr lang="en-AU" altLang="en-US" dirty="0"/>
          </a:p>
          <a:p>
            <a:r>
              <a:rPr lang="en-US" altLang="en-US" dirty="0"/>
              <a:t> </a:t>
            </a:r>
            <a:endParaRPr lang="en-AU" altLang="en-US" dirty="0"/>
          </a:p>
          <a:p>
            <a:r>
              <a:rPr lang="en-US" altLang="en-US" dirty="0"/>
              <a:t>A situation can only be defined as an emergency if one or more of the following are present: </a:t>
            </a:r>
            <a:endParaRPr lang="en-AU" altLang="en-US" dirty="0"/>
          </a:p>
          <a:p>
            <a:pPr marL="628650" lvl="1" indent="-171450">
              <a:buFontTx/>
              <a:buChar char="•"/>
            </a:pPr>
            <a:endParaRPr lang="en-US" altLang="en-US" dirty="0"/>
          </a:p>
          <a:p>
            <a:pPr marL="628650" lvl="1" indent="-171450">
              <a:buFontTx/>
              <a:buChar char="•"/>
            </a:pPr>
            <a:r>
              <a:rPr lang="en-US" altLang="en-US" dirty="0"/>
              <a:t>Immediate threat to life, health, property or environment.</a:t>
            </a:r>
            <a:endParaRPr lang="en-AU" altLang="en-US" dirty="0"/>
          </a:p>
          <a:p>
            <a:pPr marL="628650" lvl="1" indent="-171450">
              <a:buFontTx/>
              <a:buChar char="•"/>
            </a:pPr>
            <a:endParaRPr lang="en-US" altLang="en-US" dirty="0"/>
          </a:p>
          <a:p>
            <a:pPr marL="628650" lvl="1" indent="-171450">
              <a:buFontTx/>
              <a:buChar char="•"/>
            </a:pPr>
            <a:r>
              <a:rPr lang="en-US" altLang="en-US" dirty="0"/>
              <a:t>Loss of life, health detriments, property damage or environmental damage.</a:t>
            </a:r>
            <a:endParaRPr lang="en-AU" altLang="en-US" dirty="0"/>
          </a:p>
          <a:p>
            <a:pPr marL="628650" lvl="1" indent="-171450">
              <a:buFontTx/>
              <a:buChar char="•"/>
            </a:pPr>
            <a:endParaRPr lang="en-US" altLang="en-US" dirty="0"/>
          </a:p>
          <a:p>
            <a:pPr marL="628650" lvl="1" indent="-171450">
              <a:buFontTx/>
              <a:buChar char="•"/>
            </a:pPr>
            <a:r>
              <a:rPr lang="en-US" altLang="en-US" dirty="0"/>
              <a:t>A high probability of escalation to cause immediate danger to life, health, property or environment.</a:t>
            </a:r>
            <a:r>
              <a:rPr lang="en-AU" altLang="en-US" dirty="0"/>
              <a:t> </a:t>
            </a:r>
            <a:endParaRPr lang="en-US" altLang="en-US" dirty="0"/>
          </a:p>
        </p:txBody>
      </p:sp>
      <p:sp>
        <p:nvSpPr>
          <p:cNvPr id="4" name="Slide Number Placeholder 3"/>
          <p:cNvSpPr>
            <a:spLocks noGrp="1"/>
          </p:cNvSpPr>
          <p:nvPr>
            <p:ph type="sldNum" sz="quarter" idx="5"/>
          </p:nvPr>
        </p:nvSpPr>
        <p:spPr/>
        <p:txBody>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fld id="{2EB47ABD-D07F-4A84-9700-B9F03625652F}" type="slidenum">
              <a:rPr lang="en-US" altLang="en-US" sz="1200">
                <a:latin typeface="Arial" panose="020B0604020202020204" pitchFamily="34" charset="0"/>
              </a:rPr>
              <a:pPr eaLnBrk="1" hangingPunct="1"/>
              <a:t>4</a:t>
            </a:fld>
            <a:endParaRPr lang="en-US" altLang="en-US" sz="1200" dirty="0">
              <a:latin typeface="Arial" panose="020B0604020202020204" pitchFamily="34" charset="0"/>
            </a:endParaRPr>
          </a:p>
        </p:txBody>
      </p:sp>
    </p:spTree>
    <p:extLst>
      <p:ext uri="{BB962C8B-B14F-4D97-AF65-F5344CB8AC3E}">
        <p14:creationId xmlns:p14="http://schemas.microsoft.com/office/powerpoint/2010/main" val="351537277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solidFill>
                  <a:srgbClr val="000000"/>
                </a:solidFill>
              </a:rPr>
              <a:t>If the patient responds they are conscious, breathing and have a pulse. Make them comfortable and check them for any injuries using the secondary survey technique.</a:t>
            </a:r>
          </a:p>
          <a:p>
            <a:r>
              <a:rPr lang="en-US" altLang="en-US" dirty="0">
                <a:solidFill>
                  <a:srgbClr val="000000"/>
                </a:solidFill>
              </a:rPr>
              <a:t> </a:t>
            </a:r>
          </a:p>
          <a:p>
            <a:r>
              <a:rPr lang="en-US" altLang="en-US" dirty="0">
                <a:solidFill>
                  <a:srgbClr val="000000"/>
                </a:solidFill>
              </a:rPr>
              <a:t>Call for help if required and keep monitoring them for at least 10-15 minutes before letting them move.</a:t>
            </a:r>
          </a:p>
          <a:p>
            <a:r>
              <a:rPr lang="en-US" altLang="en-US" dirty="0">
                <a:solidFill>
                  <a:srgbClr val="000000"/>
                </a:solidFill>
              </a:rPr>
              <a:t> </a:t>
            </a:r>
          </a:p>
          <a:p>
            <a:r>
              <a:rPr lang="en-US" altLang="en-US" b="1" dirty="0">
                <a:solidFill>
                  <a:srgbClr val="000000"/>
                </a:solidFill>
              </a:rPr>
              <a:t>If you don’t get a response call 000 immediately.</a:t>
            </a:r>
            <a:endParaRPr lang="en-US" altLang="en-US" dirty="0">
              <a:solidFill>
                <a:srgbClr val="000000"/>
              </a:solidFill>
            </a:endParaRPr>
          </a:p>
          <a:p>
            <a:r>
              <a:rPr lang="en-US" altLang="en-US" dirty="0">
                <a:solidFill>
                  <a:srgbClr val="000000"/>
                </a:solidFill>
              </a:rPr>
              <a:t> </a:t>
            </a:r>
          </a:p>
          <a:p>
            <a:r>
              <a:rPr lang="en-US" altLang="en-US" dirty="0">
                <a:solidFill>
                  <a:srgbClr val="000000"/>
                </a:solidFill>
              </a:rPr>
              <a:t>A person who doesn’t respond is unconscious. This is potentially life-threatening as they could choke, their breathing might stop or they could bleed to death.</a:t>
            </a:r>
          </a:p>
        </p:txBody>
      </p:sp>
      <p:sp>
        <p:nvSpPr>
          <p:cNvPr id="4" name="Slide Number Placeholder 3"/>
          <p:cNvSpPr>
            <a:spLocks noGrp="1"/>
          </p:cNvSpPr>
          <p:nvPr>
            <p:ph type="sldNum" sz="quarter" idx="5"/>
          </p:nvPr>
        </p:nvSpPr>
        <p:spPr/>
        <p:txBody>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fld id="{665647F3-A2DC-4A4A-891F-3184D5C0CBAF}" type="slidenum">
              <a:rPr lang="en-US" altLang="en-US" sz="1200">
                <a:latin typeface="Arial" panose="020B0604020202020204" pitchFamily="34" charset="0"/>
              </a:rPr>
              <a:pPr eaLnBrk="1" hangingPunct="1"/>
              <a:t>40</a:t>
            </a:fld>
            <a:endParaRPr lang="en-US" altLang="en-US" sz="1200" dirty="0">
              <a:latin typeface="Arial" panose="020B0604020202020204" pitchFamily="34" charset="0"/>
            </a:endParaRPr>
          </a:p>
        </p:txBody>
      </p:sp>
    </p:spTree>
    <p:extLst>
      <p:ext uri="{BB962C8B-B14F-4D97-AF65-F5344CB8AC3E}">
        <p14:creationId xmlns:p14="http://schemas.microsoft.com/office/powerpoint/2010/main" val="393711498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solidFill>
                  <a:srgbClr val="000000"/>
                </a:solidFill>
              </a:rPr>
              <a:t>Dial for an ambulance or medical assistance as soon as possible.</a:t>
            </a:r>
          </a:p>
          <a:p>
            <a:pPr marL="457200" lvl="1" indent="0">
              <a:buNone/>
            </a:pPr>
            <a:endParaRPr lang="en-US" altLang="en-US" dirty="0">
              <a:solidFill>
                <a:srgbClr val="000000"/>
              </a:solidFill>
            </a:endParaRPr>
          </a:p>
          <a:p>
            <a:pPr lvl="1"/>
            <a:r>
              <a:rPr lang="en-US" altLang="en-US" dirty="0">
                <a:solidFill>
                  <a:srgbClr val="000000"/>
                </a:solidFill>
              </a:rPr>
              <a:t>000 – Can be dialed from any fixed land line, mobile phone or pay phone.</a:t>
            </a:r>
          </a:p>
          <a:p>
            <a:pPr marL="457200" lvl="1" indent="0">
              <a:buNone/>
            </a:pPr>
            <a:endParaRPr lang="en-US" altLang="en-US" dirty="0">
              <a:solidFill>
                <a:srgbClr val="000000"/>
              </a:solidFill>
            </a:endParaRPr>
          </a:p>
          <a:p>
            <a:pPr lvl="1"/>
            <a:r>
              <a:rPr lang="en-US" altLang="en-US" dirty="0">
                <a:solidFill>
                  <a:srgbClr val="000000"/>
                </a:solidFill>
              </a:rPr>
              <a:t>112 – Can be used from mobile phones.</a:t>
            </a:r>
          </a:p>
          <a:p>
            <a:pPr marL="457200" lvl="1" indent="0">
              <a:buNone/>
            </a:pPr>
            <a:endParaRPr lang="en-US" altLang="en-US" dirty="0">
              <a:solidFill>
                <a:srgbClr val="000000"/>
              </a:solidFill>
            </a:endParaRPr>
          </a:p>
          <a:p>
            <a:pPr lvl="1"/>
            <a:r>
              <a:rPr lang="en-US" altLang="en-US" dirty="0">
                <a:solidFill>
                  <a:srgbClr val="000000"/>
                </a:solidFill>
              </a:rPr>
              <a:t>106 – Connects to the text-based relay service for people who have a hearing or speech impediment.</a:t>
            </a:r>
          </a:p>
        </p:txBody>
      </p:sp>
      <p:sp>
        <p:nvSpPr>
          <p:cNvPr id="4" name="Slide Number Placeholder 3"/>
          <p:cNvSpPr>
            <a:spLocks noGrp="1"/>
          </p:cNvSpPr>
          <p:nvPr>
            <p:ph type="sldNum" sz="quarter" idx="5"/>
          </p:nvPr>
        </p:nvSpPr>
        <p:spPr/>
        <p:txBody>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fld id="{A048901B-6FA1-4940-8007-B1FCCA23D72F}" type="slidenum">
              <a:rPr lang="en-US" altLang="en-US" sz="1200">
                <a:latin typeface="Arial" panose="020B0604020202020204" pitchFamily="34" charset="0"/>
              </a:rPr>
              <a:pPr eaLnBrk="1" hangingPunct="1"/>
              <a:t>41</a:t>
            </a:fld>
            <a:endParaRPr lang="en-US" altLang="en-US" sz="1200" dirty="0">
              <a:latin typeface="Arial" panose="020B0604020202020204" pitchFamily="34" charset="0"/>
            </a:endParaRPr>
          </a:p>
        </p:txBody>
      </p:sp>
    </p:spTree>
    <p:extLst>
      <p:ext uri="{BB962C8B-B14F-4D97-AF65-F5344CB8AC3E}">
        <p14:creationId xmlns:p14="http://schemas.microsoft.com/office/powerpoint/2010/main" val="82377700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8" name="Notes Placeholder 2"/>
          <p:cNvSpPr>
            <a:spLocks noGrp="1"/>
          </p:cNvSpPr>
          <p:nvPr>
            <p:ph type="body" idx="1"/>
          </p:nvPr>
        </p:nvSpPr>
        <p:spPr bwMode="auto">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solidFill>
                  <a:srgbClr val="000000"/>
                </a:solidFill>
              </a:rPr>
              <a:t>When calling emergency services (by </a:t>
            </a:r>
            <a:r>
              <a:rPr lang="en-US" altLang="en-US" dirty="0" err="1">
                <a:solidFill>
                  <a:srgbClr val="000000"/>
                </a:solidFill>
              </a:rPr>
              <a:t>dialling</a:t>
            </a:r>
            <a:r>
              <a:rPr lang="en-US" altLang="en-US" dirty="0">
                <a:solidFill>
                  <a:srgbClr val="000000"/>
                </a:solidFill>
              </a:rPr>
              <a:t> 000) let the operator know the following details:</a:t>
            </a:r>
          </a:p>
          <a:p>
            <a:pPr marL="628650" lvl="1" indent="-171450">
              <a:buFontTx/>
              <a:buChar char="•"/>
            </a:pPr>
            <a:endParaRPr lang="en-US" altLang="en-US" dirty="0">
              <a:solidFill>
                <a:srgbClr val="000000"/>
              </a:solidFill>
            </a:endParaRPr>
          </a:p>
          <a:p>
            <a:pPr marL="628650" lvl="1" indent="-171450">
              <a:buFontTx/>
              <a:buChar char="•"/>
            </a:pPr>
            <a:r>
              <a:rPr lang="en-US" altLang="en-US" dirty="0">
                <a:solidFill>
                  <a:srgbClr val="000000"/>
                </a:solidFill>
              </a:rPr>
              <a:t>Where and when the emergency happened – the exact address/location, including city/town, nearby crossroads/main roads, landmarks, building name, floor, room number as applicable. The more details the caller can provide the easier it will be for emergency response services personnel to find you.</a:t>
            </a:r>
          </a:p>
          <a:p>
            <a:pPr marL="628650" lvl="1" indent="-171450">
              <a:buFontTx/>
              <a:buChar char="•"/>
            </a:pPr>
            <a:endParaRPr lang="en-US" altLang="en-US" dirty="0">
              <a:solidFill>
                <a:srgbClr val="000000"/>
              </a:solidFill>
            </a:endParaRPr>
          </a:p>
          <a:p>
            <a:pPr marL="628650" lvl="1" indent="-171450">
              <a:buFontTx/>
              <a:buChar char="•"/>
            </a:pPr>
            <a:r>
              <a:rPr lang="en-US" altLang="en-US" dirty="0">
                <a:solidFill>
                  <a:srgbClr val="000000"/>
                </a:solidFill>
              </a:rPr>
              <a:t>What happened – car accident, fall, drowning etc., how many people are involved and the condition of the casualty/s (bleeding, unconscious, chest pain etc.). </a:t>
            </a:r>
          </a:p>
          <a:p>
            <a:pPr marL="628650" lvl="1" indent="-171450">
              <a:buFontTx/>
              <a:buChar char="•"/>
            </a:pPr>
            <a:endParaRPr lang="en-US" altLang="en-US" dirty="0">
              <a:solidFill>
                <a:srgbClr val="000000"/>
              </a:solidFill>
            </a:endParaRPr>
          </a:p>
          <a:p>
            <a:pPr marL="628650" lvl="1" indent="-171450">
              <a:buFontTx/>
              <a:buChar char="•"/>
            </a:pPr>
            <a:r>
              <a:rPr lang="en-US" altLang="en-US" dirty="0">
                <a:solidFill>
                  <a:srgbClr val="000000"/>
                </a:solidFill>
              </a:rPr>
              <a:t>What is being done – details of the first aid that is being/has been provided so far. </a:t>
            </a:r>
          </a:p>
          <a:p>
            <a:pPr marL="628650" lvl="1" indent="-171450">
              <a:buFontTx/>
              <a:buChar char="•"/>
            </a:pPr>
            <a:endParaRPr lang="en-US" altLang="en-US" dirty="0">
              <a:solidFill>
                <a:srgbClr val="000000"/>
              </a:solidFill>
            </a:endParaRPr>
          </a:p>
          <a:p>
            <a:pPr marL="628650" lvl="1" indent="-171450">
              <a:buFontTx/>
              <a:buChar char="•"/>
            </a:pPr>
            <a:r>
              <a:rPr lang="en-US" altLang="en-US" dirty="0">
                <a:solidFill>
                  <a:srgbClr val="000000"/>
                </a:solidFill>
              </a:rPr>
              <a:t>Who you are and the number you are calling from – in case the call is dropped. </a:t>
            </a:r>
          </a:p>
          <a:p>
            <a:pPr marL="628650" lvl="1" indent="-171450">
              <a:buFontTx/>
              <a:buChar char="•"/>
            </a:pPr>
            <a:endParaRPr lang="en-US" altLang="en-US" dirty="0">
              <a:solidFill>
                <a:srgbClr val="000000"/>
              </a:solidFill>
            </a:endParaRPr>
          </a:p>
          <a:p>
            <a:pPr marL="628650" lvl="1" indent="-171450">
              <a:buFontTx/>
              <a:buChar char="•"/>
            </a:pPr>
            <a:r>
              <a:rPr lang="en-US" altLang="en-US" dirty="0">
                <a:solidFill>
                  <a:srgbClr val="000000"/>
                </a:solidFill>
              </a:rPr>
              <a:t>Who the casualty is, if known.</a:t>
            </a:r>
          </a:p>
          <a:p>
            <a:endParaRPr lang="en-US" altLang="en-US" b="1" dirty="0">
              <a:solidFill>
                <a:srgbClr val="000000"/>
              </a:solidFill>
            </a:endParaRPr>
          </a:p>
          <a:p>
            <a:endParaRPr lang="en-US" altLang="en-US" b="1" dirty="0">
              <a:solidFill>
                <a:srgbClr val="000000"/>
              </a:solidFill>
            </a:endParaRPr>
          </a:p>
          <a:p>
            <a:r>
              <a:rPr lang="en-US" altLang="en-US" b="1" dirty="0">
                <a:solidFill>
                  <a:srgbClr val="000000"/>
                </a:solidFill>
              </a:rPr>
              <a:t>DO NOT</a:t>
            </a:r>
            <a:r>
              <a:rPr lang="en-US" altLang="en-US" dirty="0">
                <a:solidFill>
                  <a:srgbClr val="000000"/>
                </a:solidFill>
              </a:rPr>
              <a:t> hang up the phone until you have been given instructions on how to proceed. </a:t>
            </a:r>
          </a:p>
        </p:txBody>
      </p:sp>
      <p:sp>
        <p:nvSpPr>
          <p:cNvPr id="4" name="Slide Number Placeholder 3"/>
          <p:cNvSpPr>
            <a:spLocks noGrp="1"/>
          </p:cNvSpPr>
          <p:nvPr>
            <p:ph type="sldNum" sz="quarter" idx="5"/>
          </p:nvPr>
        </p:nvSpPr>
        <p:spPr/>
        <p:txBody>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fld id="{DF1EB391-126A-4D9F-AFC6-C3C999D4645D}" type="slidenum">
              <a:rPr lang="en-US" altLang="en-US" sz="1200">
                <a:latin typeface="Arial" panose="020B0604020202020204" pitchFamily="34" charset="0"/>
              </a:rPr>
              <a:pPr eaLnBrk="1" hangingPunct="1"/>
              <a:t>42</a:t>
            </a:fld>
            <a:endParaRPr lang="en-US" altLang="en-US" sz="1200" dirty="0">
              <a:latin typeface="Arial" panose="020B0604020202020204" pitchFamily="34" charset="0"/>
            </a:endParaRPr>
          </a:p>
        </p:txBody>
      </p:sp>
    </p:spTree>
    <p:extLst>
      <p:ext uri="{BB962C8B-B14F-4D97-AF65-F5344CB8AC3E}">
        <p14:creationId xmlns:p14="http://schemas.microsoft.com/office/powerpoint/2010/main" val="212451768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solidFill>
                  <a:srgbClr val="000000"/>
                </a:solidFill>
              </a:rPr>
              <a:t>The next step is to check that the casualty’s airway is clear so that their breathing is not obstructed (blocked).</a:t>
            </a:r>
          </a:p>
          <a:p>
            <a:r>
              <a:rPr lang="en-US" altLang="en-US" dirty="0">
                <a:solidFill>
                  <a:srgbClr val="000000"/>
                </a:solidFill>
              </a:rPr>
              <a:t> </a:t>
            </a:r>
          </a:p>
          <a:p>
            <a:r>
              <a:rPr lang="en-US" altLang="en-US" dirty="0">
                <a:solidFill>
                  <a:srgbClr val="000000"/>
                </a:solidFill>
              </a:rPr>
              <a:t>To check their airway, use the head tilt/chin lift technique as this helps lift the tongue from the back of the throat.</a:t>
            </a:r>
          </a:p>
          <a:p>
            <a:r>
              <a:rPr lang="en-US" altLang="en-US" dirty="0">
                <a:solidFill>
                  <a:srgbClr val="000000"/>
                </a:solidFill>
              </a:rPr>
              <a:t> </a:t>
            </a:r>
          </a:p>
          <a:p>
            <a:r>
              <a:rPr lang="en-US" altLang="en-US" dirty="0">
                <a:solidFill>
                  <a:srgbClr val="000000"/>
                </a:solidFill>
              </a:rPr>
              <a:t>One hand is placed on the casualty’s forehead to tilt the head back while the fingers of the other hand are placed on the bony part of the chin to lift it up and outward.</a:t>
            </a:r>
          </a:p>
          <a:p>
            <a:r>
              <a:rPr lang="en-US" altLang="en-US" dirty="0">
                <a:solidFill>
                  <a:srgbClr val="000000"/>
                </a:solidFill>
              </a:rPr>
              <a:t> </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a:solidFill>
                  <a:srgbClr val="000000"/>
                </a:solidFill>
              </a:rPr>
              <a:t>The mouth should then be gently opened by pulling down on the jaw to check for any obstruction. If there is any foreign material present you should move the casualty into the recovery position and allow the material to drain from the mouth. </a:t>
            </a:r>
            <a:r>
              <a:rPr lang="en-US" sz="1200" kern="1200" dirty="0">
                <a:solidFill>
                  <a:schemeClr val="tx1"/>
                </a:solidFill>
                <a:effectLst/>
              </a:rPr>
              <a:t>This should also be the action taken if the casualty vomits/regurgitates.</a:t>
            </a:r>
            <a:endParaRPr lang="en-US" altLang="en-US" dirty="0">
              <a:solidFill>
                <a:srgbClr val="000000"/>
              </a:solidFill>
            </a:endParaRPr>
          </a:p>
          <a:p>
            <a:r>
              <a:rPr lang="en-US" altLang="en-US" dirty="0">
                <a:solidFill>
                  <a:srgbClr val="000000"/>
                </a:solidFill>
              </a:rPr>
              <a:t> </a:t>
            </a:r>
          </a:p>
          <a:p>
            <a:r>
              <a:rPr lang="en-US" altLang="en-US" dirty="0">
                <a:solidFill>
                  <a:srgbClr val="000000"/>
                </a:solidFill>
              </a:rPr>
              <a:t>An open airway is the most important thing, even if you think the casualty has a spinal injury.</a:t>
            </a:r>
          </a:p>
        </p:txBody>
      </p:sp>
      <p:sp>
        <p:nvSpPr>
          <p:cNvPr id="4" name="Slide Number Placeholder 3"/>
          <p:cNvSpPr>
            <a:spLocks noGrp="1"/>
          </p:cNvSpPr>
          <p:nvPr>
            <p:ph type="sldNum" sz="quarter" idx="5"/>
          </p:nvPr>
        </p:nvSpPr>
        <p:spPr/>
        <p:txBody>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fld id="{BBE28C82-9284-40E8-A2DC-0CC40F3BDEFF}" type="slidenum">
              <a:rPr lang="en-US" altLang="en-US" sz="1200">
                <a:latin typeface="Arial" panose="020B0604020202020204" pitchFamily="34" charset="0"/>
              </a:rPr>
              <a:pPr eaLnBrk="1" hangingPunct="1"/>
              <a:t>43</a:t>
            </a:fld>
            <a:endParaRPr lang="en-US" altLang="en-US" sz="1200" dirty="0">
              <a:latin typeface="Arial" panose="020B0604020202020204" pitchFamily="34" charset="0"/>
            </a:endParaRPr>
          </a:p>
        </p:txBody>
      </p:sp>
    </p:spTree>
    <p:extLst>
      <p:ext uri="{BB962C8B-B14F-4D97-AF65-F5344CB8AC3E}">
        <p14:creationId xmlns:p14="http://schemas.microsoft.com/office/powerpoint/2010/main" val="288937423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05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solidFill>
                  <a:srgbClr val="000000"/>
                </a:solidFill>
              </a:rPr>
              <a:t>While keeping the airways open, look, listen and feel for normal breathing signs. This is often easier to do when the injured person is on their back but can also be done while they are in the recovery position</a:t>
            </a:r>
          </a:p>
          <a:p>
            <a:r>
              <a:rPr lang="en-US" altLang="en-US" dirty="0">
                <a:solidFill>
                  <a:srgbClr val="000000"/>
                </a:solidFill>
              </a:rPr>
              <a:t> </a:t>
            </a:r>
          </a:p>
          <a:p>
            <a:r>
              <a:rPr lang="en-US" altLang="en-US" dirty="0">
                <a:solidFill>
                  <a:srgbClr val="000000"/>
                </a:solidFill>
              </a:rPr>
              <a:t>For a full 3-5 seconds you should position yourself so that you can hear and feel if air is escaping from the nose and mouth. Also watch the chest and abdomen to see if they rise and fall with air movement.</a:t>
            </a:r>
          </a:p>
        </p:txBody>
      </p:sp>
      <p:sp>
        <p:nvSpPr>
          <p:cNvPr id="4" name="Slide Number Placeholder 3"/>
          <p:cNvSpPr>
            <a:spLocks noGrp="1"/>
          </p:cNvSpPr>
          <p:nvPr>
            <p:ph type="sldNum" sz="quarter" idx="5"/>
          </p:nvPr>
        </p:nvSpPr>
        <p:spPr/>
        <p:txBody>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fld id="{AFD9C04F-DC09-4DA4-83BF-E3C8C47A93FE}" type="slidenum">
              <a:rPr lang="en-US" altLang="en-US" sz="1200">
                <a:latin typeface="Arial" panose="020B0604020202020204" pitchFamily="34" charset="0"/>
              </a:rPr>
              <a:pPr eaLnBrk="1" hangingPunct="1"/>
              <a:t>44</a:t>
            </a:fld>
            <a:endParaRPr lang="en-US" altLang="en-US" sz="1200" dirty="0">
              <a:latin typeface="Arial" panose="020B0604020202020204" pitchFamily="34" charset="0"/>
            </a:endParaRPr>
          </a:p>
        </p:txBody>
      </p:sp>
    </p:spTree>
    <p:extLst>
      <p:ext uri="{BB962C8B-B14F-4D97-AF65-F5344CB8AC3E}">
        <p14:creationId xmlns:p14="http://schemas.microsoft.com/office/powerpoint/2010/main" val="223905521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10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solidFill>
                  <a:srgbClr val="000000"/>
                </a:solidFill>
              </a:rPr>
              <a:t>If the casualty is breathing normally, position them in the recovery position and again check their airway and head position. </a:t>
            </a:r>
          </a:p>
          <a:p>
            <a:r>
              <a:rPr lang="en-US" altLang="en-US" dirty="0">
                <a:solidFill>
                  <a:srgbClr val="000000"/>
                </a:solidFill>
              </a:rPr>
              <a:t> </a:t>
            </a:r>
          </a:p>
          <a:p>
            <a:r>
              <a:rPr lang="en-US" altLang="en-US" dirty="0">
                <a:solidFill>
                  <a:srgbClr val="000000"/>
                </a:solidFill>
              </a:rPr>
              <a:t>Check their airway after one minute and then every two minutes.</a:t>
            </a:r>
          </a:p>
          <a:p>
            <a:r>
              <a:rPr lang="en-US" altLang="en-US" dirty="0">
                <a:solidFill>
                  <a:srgbClr val="000000"/>
                </a:solidFill>
              </a:rPr>
              <a:t> </a:t>
            </a:r>
          </a:p>
          <a:p>
            <a:r>
              <a:rPr lang="en-US" altLang="en-US" dirty="0">
                <a:solidFill>
                  <a:srgbClr val="000000"/>
                </a:solidFill>
              </a:rPr>
              <a:t>If you or someone else has not called for emergency services do so now, while continuing to check the airway and vital signs until they arrive.</a:t>
            </a:r>
          </a:p>
          <a:p>
            <a:r>
              <a:rPr lang="en-US" altLang="en-US" dirty="0">
                <a:solidFill>
                  <a:srgbClr val="000000"/>
                </a:solidFill>
              </a:rPr>
              <a:t> </a:t>
            </a:r>
          </a:p>
          <a:p>
            <a:r>
              <a:rPr lang="en-US" altLang="en-US" dirty="0">
                <a:solidFill>
                  <a:srgbClr val="000000"/>
                </a:solidFill>
              </a:rPr>
              <a:t>If the casualty is NOT breathing normally and there are no signs of life then you will need to begin CPR.</a:t>
            </a:r>
          </a:p>
        </p:txBody>
      </p:sp>
      <p:sp>
        <p:nvSpPr>
          <p:cNvPr id="4" name="Slide Number Placeholder 3"/>
          <p:cNvSpPr>
            <a:spLocks noGrp="1"/>
          </p:cNvSpPr>
          <p:nvPr>
            <p:ph type="sldNum" sz="quarter" idx="5"/>
          </p:nvPr>
        </p:nvSpPr>
        <p:spPr/>
        <p:txBody>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fld id="{082C3C3B-D5C6-4C5D-AEE3-F65EF23B532E}" type="slidenum">
              <a:rPr lang="en-US" altLang="en-US" sz="1200">
                <a:latin typeface="Arial" panose="020B0604020202020204" pitchFamily="34" charset="0"/>
              </a:rPr>
              <a:pPr eaLnBrk="1" hangingPunct="1"/>
              <a:t>45</a:t>
            </a:fld>
            <a:endParaRPr lang="en-US" altLang="en-US" sz="1200" dirty="0">
              <a:latin typeface="Arial" panose="020B0604020202020204" pitchFamily="34" charset="0"/>
            </a:endParaRPr>
          </a:p>
        </p:txBody>
      </p:sp>
    </p:spTree>
    <p:extLst>
      <p:ext uri="{BB962C8B-B14F-4D97-AF65-F5344CB8AC3E}">
        <p14:creationId xmlns:p14="http://schemas.microsoft.com/office/powerpoint/2010/main" val="296341638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solidFill>
                  <a:srgbClr val="000000"/>
                </a:solidFill>
              </a:rPr>
              <a:t>This is the best position for a casualty who is unconscious and breathing. It keeps their airway open and allows any vomit to drain onto the floor so they don't choke on it. It is important that the casualty is put into the recovery position, as it will prevent asphyxiation due to body position.</a:t>
            </a:r>
          </a:p>
          <a:p>
            <a:endParaRPr lang="en-US" altLang="en-US" dirty="0">
              <a:solidFill>
                <a:srgbClr val="000000"/>
              </a:solidFill>
            </a:endParaRPr>
          </a:p>
          <a:p>
            <a:pPr marL="457200" lvl="1" indent="0">
              <a:buNone/>
            </a:pPr>
            <a:r>
              <a:rPr lang="en-US" altLang="en-US" b="1" dirty="0">
                <a:solidFill>
                  <a:srgbClr val="000000"/>
                </a:solidFill>
              </a:rPr>
              <a:t>1.  </a:t>
            </a:r>
            <a:r>
              <a:rPr lang="en-US" altLang="en-US" dirty="0">
                <a:solidFill>
                  <a:srgbClr val="000000"/>
                </a:solidFill>
              </a:rPr>
              <a:t>Kneel beside the person – they should still be on their back.</a:t>
            </a:r>
          </a:p>
          <a:p>
            <a:pPr marL="457200" lvl="1" indent="0">
              <a:buNone/>
            </a:pPr>
            <a:endParaRPr lang="en-US" altLang="en-US" dirty="0">
              <a:solidFill>
                <a:srgbClr val="000000"/>
              </a:solidFill>
            </a:endParaRPr>
          </a:p>
          <a:p>
            <a:pPr marL="457200" lvl="1" indent="0">
              <a:buNone/>
            </a:pPr>
            <a:r>
              <a:rPr lang="en-US" altLang="en-US" b="1" dirty="0">
                <a:solidFill>
                  <a:srgbClr val="000000"/>
                </a:solidFill>
              </a:rPr>
              <a:t>2.  </a:t>
            </a:r>
            <a:r>
              <a:rPr lang="en-AU" altLang="en-US" sz="1200" dirty="0">
                <a:ea typeface="MS Mincho" pitchFamily="49" charset="-128"/>
              </a:rPr>
              <a:t>Place the casualty’s arm furthest from you across their chest, with the back of their hand against their cheek or on the opposite shoulder</a:t>
            </a:r>
            <a:r>
              <a:rPr lang="en-US" altLang="en-US" dirty="0">
                <a:solidFill>
                  <a:srgbClr val="000000"/>
                </a:solidFill>
              </a:rPr>
              <a:t>.</a:t>
            </a:r>
          </a:p>
          <a:p>
            <a:pPr marL="457200" lvl="1" indent="0">
              <a:buNone/>
            </a:pPr>
            <a:endParaRPr lang="en-US" altLang="en-US" dirty="0">
              <a:solidFill>
                <a:srgbClr val="000000"/>
              </a:solidFill>
            </a:endParaRPr>
          </a:p>
          <a:p>
            <a:pPr marL="457200" lvl="1" indent="0">
              <a:buNone/>
            </a:pPr>
            <a:r>
              <a:rPr lang="en-US" altLang="en-US" b="1" dirty="0">
                <a:solidFill>
                  <a:srgbClr val="000000"/>
                </a:solidFill>
              </a:rPr>
              <a:t>3.  </a:t>
            </a:r>
            <a:r>
              <a:rPr lang="en-US" altLang="en-US" dirty="0">
                <a:solidFill>
                  <a:srgbClr val="000000"/>
                </a:solidFill>
              </a:rPr>
              <a:t>Position the arm that is closest to you at a right angle to their body along the ground.</a:t>
            </a:r>
          </a:p>
          <a:p>
            <a:endParaRPr lang="en-US" altLang="en-US" dirty="0">
              <a:solidFill>
                <a:srgbClr val="000000"/>
              </a:solidFill>
            </a:endParaRPr>
          </a:p>
          <a:p>
            <a:r>
              <a:rPr lang="en-US" altLang="en-US" i="1" dirty="0">
                <a:solidFill>
                  <a:schemeClr val="bg1"/>
                </a:solidFill>
              </a:rPr>
              <a:t>Continued…</a:t>
            </a:r>
          </a:p>
        </p:txBody>
      </p:sp>
      <p:sp>
        <p:nvSpPr>
          <p:cNvPr id="4" name="Slide Number Placeholder 3"/>
          <p:cNvSpPr>
            <a:spLocks noGrp="1"/>
          </p:cNvSpPr>
          <p:nvPr>
            <p:ph type="sldNum" sz="quarter" idx="5"/>
          </p:nvPr>
        </p:nvSpPr>
        <p:spPr/>
        <p:txBody>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fld id="{43C04C40-168B-4439-91A8-04427A4345A3}" type="slidenum">
              <a:rPr lang="en-US" altLang="en-US" sz="1200">
                <a:latin typeface="Arial" panose="020B0604020202020204" pitchFamily="34" charset="0"/>
              </a:rPr>
              <a:pPr eaLnBrk="1" hangingPunct="1"/>
              <a:t>46</a:t>
            </a:fld>
            <a:endParaRPr lang="en-US" altLang="en-US" sz="1200" dirty="0">
              <a:latin typeface="Arial" panose="020B0604020202020204" pitchFamily="34" charset="0"/>
            </a:endParaRPr>
          </a:p>
        </p:txBody>
      </p:sp>
    </p:spTree>
    <p:extLst>
      <p:ext uri="{BB962C8B-B14F-4D97-AF65-F5344CB8AC3E}">
        <p14:creationId xmlns:p14="http://schemas.microsoft.com/office/powerpoint/2010/main" val="355252381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solidFill>
                  <a:srgbClr val="000000"/>
                </a:solidFill>
              </a:rPr>
              <a:t>This is the best position for a casualty who is unconscious and breathing. It keeps their airway open and allows any vomit to drain onto the floor so they don't choke on it. It is important that the casualty is put into the recovery position, as it will prevent asphyxiation due to body position.</a:t>
            </a:r>
          </a:p>
          <a:p>
            <a:endParaRPr lang="en-US" altLang="en-US" dirty="0">
              <a:solidFill>
                <a:srgbClr val="000000"/>
              </a:solidFill>
            </a:endParaRPr>
          </a:p>
          <a:p>
            <a:pPr marL="457200" lvl="1" indent="0">
              <a:buNone/>
            </a:pPr>
            <a:r>
              <a:rPr lang="en-US" altLang="en-US" b="1" dirty="0">
                <a:solidFill>
                  <a:srgbClr val="000000"/>
                </a:solidFill>
              </a:rPr>
              <a:t>1.  </a:t>
            </a:r>
            <a:r>
              <a:rPr lang="en-US" altLang="en-US" dirty="0">
                <a:solidFill>
                  <a:srgbClr val="000000"/>
                </a:solidFill>
              </a:rPr>
              <a:t>Kneel beside the person – they should still be on their back.</a:t>
            </a:r>
          </a:p>
          <a:p>
            <a:pPr marL="457200" lvl="1" indent="0">
              <a:buNone/>
            </a:pPr>
            <a:endParaRPr lang="en-US" altLang="en-US" dirty="0">
              <a:solidFill>
                <a:srgbClr val="000000"/>
              </a:solidFill>
            </a:endParaRPr>
          </a:p>
          <a:p>
            <a:pPr marL="457200" lvl="1" indent="0">
              <a:buNone/>
            </a:pPr>
            <a:r>
              <a:rPr lang="en-US" altLang="en-US" b="1" dirty="0">
                <a:solidFill>
                  <a:srgbClr val="000000"/>
                </a:solidFill>
              </a:rPr>
              <a:t>2.  </a:t>
            </a:r>
            <a:r>
              <a:rPr lang="en-AU" altLang="en-US" sz="1200" dirty="0">
                <a:ea typeface="MS Mincho" pitchFamily="49" charset="-128"/>
              </a:rPr>
              <a:t>Place the casualty’s arm furthest from you across their chest, with the back of their hand against their cheek or on the opposite shoulder</a:t>
            </a:r>
            <a:r>
              <a:rPr lang="en-US" altLang="en-US" dirty="0">
                <a:solidFill>
                  <a:srgbClr val="000000"/>
                </a:solidFill>
              </a:rPr>
              <a:t>.</a:t>
            </a:r>
          </a:p>
          <a:p>
            <a:pPr marL="457200" lvl="1" indent="0">
              <a:buNone/>
            </a:pPr>
            <a:endParaRPr lang="en-US" altLang="en-US" dirty="0">
              <a:solidFill>
                <a:srgbClr val="000000"/>
              </a:solidFill>
            </a:endParaRPr>
          </a:p>
          <a:p>
            <a:pPr marL="457200" lvl="1" indent="0">
              <a:buNone/>
            </a:pPr>
            <a:r>
              <a:rPr lang="en-US" altLang="en-US" b="1" dirty="0">
                <a:solidFill>
                  <a:srgbClr val="000000"/>
                </a:solidFill>
              </a:rPr>
              <a:t>3.  </a:t>
            </a:r>
            <a:r>
              <a:rPr lang="en-US" altLang="en-US" dirty="0">
                <a:solidFill>
                  <a:srgbClr val="000000"/>
                </a:solidFill>
              </a:rPr>
              <a:t>Position the arm that is closest to you at a right angle to their body along the ground.</a:t>
            </a:r>
          </a:p>
          <a:p>
            <a:endParaRPr lang="en-US" altLang="en-US" dirty="0">
              <a:solidFill>
                <a:srgbClr val="000000"/>
              </a:solidFill>
            </a:endParaRPr>
          </a:p>
          <a:p>
            <a:r>
              <a:rPr lang="en-US" altLang="en-US" i="1" dirty="0">
                <a:solidFill>
                  <a:schemeClr val="bg1"/>
                </a:solidFill>
              </a:rPr>
              <a:t>Continued…</a:t>
            </a:r>
          </a:p>
        </p:txBody>
      </p:sp>
      <p:sp>
        <p:nvSpPr>
          <p:cNvPr id="4" name="Slide Number Placeholder 3"/>
          <p:cNvSpPr>
            <a:spLocks noGrp="1"/>
          </p:cNvSpPr>
          <p:nvPr>
            <p:ph type="sldNum" sz="quarter" idx="5"/>
          </p:nvPr>
        </p:nvSpPr>
        <p:spPr/>
        <p:txBody>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fld id="{43C04C40-168B-4439-91A8-04427A4345A3}" type="slidenum">
              <a:rPr lang="en-US" altLang="en-US" sz="1200">
                <a:latin typeface="Arial" panose="020B0604020202020204" pitchFamily="34" charset="0"/>
              </a:rPr>
              <a:pPr eaLnBrk="1" hangingPunct="1"/>
              <a:t>47</a:t>
            </a:fld>
            <a:endParaRPr lang="en-US" altLang="en-US" sz="1200" dirty="0">
              <a:latin typeface="Arial" panose="020B0604020202020204" pitchFamily="34" charset="0"/>
            </a:endParaRPr>
          </a:p>
        </p:txBody>
      </p:sp>
    </p:spTree>
    <p:extLst>
      <p:ext uri="{BB962C8B-B14F-4D97-AF65-F5344CB8AC3E}">
        <p14:creationId xmlns:p14="http://schemas.microsoft.com/office/powerpoint/2010/main" val="32474103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solidFill>
                  <a:srgbClr val="000000"/>
                </a:solidFill>
              </a:rPr>
              <a:t>Cardiopulmonary Resuscitation (CPR) is the name given to the technique of combining rescue breaths with external cardiac compressions.</a:t>
            </a:r>
          </a:p>
          <a:p>
            <a:r>
              <a:rPr lang="en-US" altLang="en-US" dirty="0">
                <a:solidFill>
                  <a:srgbClr val="000000"/>
                </a:solidFill>
              </a:rPr>
              <a:t> </a:t>
            </a:r>
          </a:p>
          <a:p>
            <a:r>
              <a:rPr lang="en-US" altLang="en-US" dirty="0">
                <a:solidFill>
                  <a:srgbClr val="000000"/>
                </a:solidFill>
              </a:rPr>
              <a:t>When CPR is applied to the casualty, body systems such as the brain and the heart are affected as oxygen is being pumped into the blood through the circulatory system.</a:t>
            </a:r>
          </a:p>
          <a:p>
            <a:r>
              <a:rPr lang="en-US" altLang="en-US" b="1" dirty="0">
                <a:solidFill>
                  <a:srgbClr val="000000"/>
                </a:solidFill>
              </a:rPr>
              <a:t> </a:t>
            </a:r>
            <a:endParaRPr lang="en-US" altLang="en-US" dirty="0">
              <a:solidFill>
                <a:srgbClr val="000000"/>
              </a:solidFill>
            </a:endParaRPr>
          </a:p>
          <a:p>
            <a:r>
              <a:rPr lang="en-US" altLang="en-US" dirty="0">
                <a:solidFill>
                  <a:srgbClr val="000000"/>
                </a:solidFill>
              </a:rPr>
              <a:t>CPR can save lives or increase the chance of survival for the casualty until qualified medical help takes over. </a:t>
            </a:r>
          </a:p>
        </p:txBody>
      </p:sp>
      <p:sp>
        <p:nvSpPr>
          <p:cNvPr id="4" name="Slide Number Placeholder 3"/>
          <p:cNvSpPr>
            <a:spLocks noGrp="1"/>
          </p:cNvSpPr>
          <p:nvPr>
            <p:ph type="sldNum" sz="quarter" idx="5"/>
          </p:nvPr>
        </p:nvSpPr>
        <p:spPr/>
        <p:txBody>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fld id="{5D07E48A-E710-468C-89D0-F9F6174AE9EB}" type="slidenum">
              <a:rPr lang="en-US" altLang="en-US" sz="1200">
                <a:latin typeface="Arial" panose="020B0604020202020204" pitchFamily="34" charset="0"/>
              </a:rPr>
              <a:pPr eaLnBrk="1" hangingPunct="1"/>
              <a:t>48</a:t>
            </a:fld>
            <a:endParaRPr lang="en-US" altLang="en-US" sz="1200" dirty="0">
              <a:latin typeface="Arial" panose="020B0604020202020204" pitchFamily="34" charset="0"/>
            </a:endParaRPr>
          </a:p>
        </p:txBody>
      </p:sp>
    </p:spTree>
    <p:extLst>
      <p:ext uri="{BB962C8B-B14F-4D97-AF65-F5344CB8AC3E}">
        <p14:creationId xmlns:p14="http://schemas.microsoft.com/office/powerpoint/2010/main" val="219640407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34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b="1" dirty="0">
                <a:solidFill>
                  <a:srgbClr val="000000"/>
                </a:solidFill>
                <a:ea typeface="MS Mincho" panose="02020609040205080304" pitchFamily="49" charset="-128"/>
              </a:rPr>
              <a:t>CPR consists of 30 chest compressions and 2 rescue breaths.</a:t>
            </a:r>
            <a:endParaRPr lang="en-US" altLang="en-US" dirty="0">
              <a:solidFill>
                <a:srgbClr val="000000"/>
              </a:solidFill>
              <a:ea typeface="MS Mincho" panose="02020609040205080304" pitchFamily="49" charset="-128"/>
            </a:endParaRPr>
          </a:p>
          <a:p>
            <a:r>
              <a:rPr lang="en-US" altLang="en-US" b="1" dirty="0">
                <a:solidFill>
                  <a:srgbClr val="000000"/>
                </a:solidFill>
                <a:ea typeface="MS Mincho" panose="02020609040205080304" pitchFamily="49" charset="-128"/>
              </a:rPr>
              <a:t> </a:t>
            </a:r>
            <a:endParaRPr lang="en-US" altLang="en-US" dirty="0">
              <a:solidFill>
                <a:srgbClr val="000000"/>
              </a:solidFill>
              <a:ea typeface="MS Mincho" panose="02020609040205080304" pitchFamily="49" charset="-128"/>
            </a:endParaRPr>
          </a:p>
          <a:p>
            <a:r>
              <a:rPr lang="en-US" altLang="en-US" dirty="0">
                <a:solidFill>
                  <a:srgbClr val="000000"/>
                </a:solidFill>
                <a:ea typeface="MS Mincho" panose="02020609040205080304" pitchFamily="49" charset="-128"/>
              </a:rPr>
              <a:t>Follow these directions when administering CPR:</a:t>
            </a:r>
          </a:p>
          <a:p>
            <a:pPr marL="457200" lvl="1" indent="0">
              <a:buNone/>
            </a:pPr>
            <a:endParaRPr lang="en-US" altLang="en-US" dirty="0">
              <a:solidFill>
                <a:srgbClr val="000000"/>
              </a:solidFill>
              <a:ea typeface="MS Mincho" panose="02020609040205080304" pitchFamily="49" charset="-128"/>
            </a:endParaRPr>
          </a:p>
          <a:p>
            <a:pPr marL="457200" lvl="1" indent="0">
              <a:buNone/>
            </a:pPr>
            <a:r>
              <a:rPr lang="en-US" altLang="en-US" b="1" dirty="0">
                <a:solidFill>
                  <a:srgbClr val="000000"/>
                </a:solidFill>
                <a:ea typeface="MS Mincho" pitchFamily="49" charset="-128"/>
              </a:rPr>
              <a:t>1.  </a:t>
            </a:r>
            <a:r>
              <a:rPr lang="en-US" altLang="en-US" dirty="0">
                <a:solidFill>
                  <a:srgbClr val="000000"/>
                </a:solidFill>
                <a:ea typeface="MS Mincho" panose="02020609040205080304" pitchFamily="49" charset="-128"/>
              </a:rPr>
              <a:t>Ensure the person is lying on their back, if possible on a flat, hard surface, and with their head at the same level as their heart.</a:t>
            </a:r>
          </a:p>
          <a:p>
            <a:pPr marL="457200" lvl="1" indent="0">
              <a:buNone/>
            </a:pPr>
            <a:endParaRPr lang="en-US" altLang="en-US" dirty="0">
              <a:solidFill>
                <a:srgbClr val="000000"/>
              </a:solidFill>
              <a:ea typeface="MS Mincho" panose="02020609040205080304" pitchFamily="49" charset="-128"/>
            </a:endParaRPr>
          </a:p>
          <a:p>
            <a:pPr marL="457200" lvl="1" indent="0">
              <a:buNone/>
            </a:pPr>
            <a:r>
              <a:rPr lang="en-US" altLang="en-US" b="1" dirty="0">
                <a:solidFill>
                  <a:srgbClr val="000000"/>
                </a:solidFill>
                <a:ea typeface="MS Mincho" pitchFamily="49" charset="-128"/>
              </a:rPr>
              <a:t>2.  </a:t>
            </a:r>
            <a:r>
              <a:rPr lang="en-US" altLang="en-US" dirty="0">
                <a:solidFill>
                  <a:srgbClr val="000000"/>
                </a:solidFill>
                <a:ea typeface="MS Mincho" panose="02020609040205080304" pitchFamily="49" charset="-128"/>
              </a:rPr>
              <a:t>Kneel Beside the person, midway between the head and chest for ease of movement between giving breaths and compressions.</a:t>
            </a:r>
          </a:p>
          <a:p>
            <a:pPr marL="457200" lvl="1" indent="0">
              <a:buNone/>
            </a:pPr>
            <a:endParaRPr lang="en-US" altLang="en-US" dirty="0">
              <a:solidFill>
                <a:srgbClr val="000000"/>
              </a:solidFill>
              <a:ea typeface="MS Mincho" panose="02020609040205080304" pitchFamily="49" charset="-128"/>
            </a:endParaRPr>
          </a:p>
          <a:p>
            <a:pPr marL="457200" lvl="1" indent="0">
              <a:buNone/>
            </a:pPr>
            <a:r>
              <a:rPr lang="en-US" altLang="en-US" b="1" dirty="0">
                <a:solidFill>
                  <a:srgbClr val="000000"/>
                </a:solidFill>
                <a:ea typeface="MS Mincho" pitchFamily="49" charset="-128"/>
              </a:rPr>
              <a:t>3.  </a:t>
            </a:r>
            <a:r>
              <a:rPr lang="en-US" altLang="en-US" dirty="0">
                <a:solidFill>
                  <a:srgbClr val="000000"/>
                </a:solidFill>
                <a:ea typeface="MS Mincho" panose="02020609040205080304" pitchFamily="49" charset="-128"/>
              </a:rPr>
              <a:t>Find the correct hand position – this is in the </a:t>
            </a:r>
            <a:r>
              <a:rPr lang="en-US" altLang="en-US" dirty="0" err="1">
                <a:solidFill>
                  <a:srgbClr val="000000"/>
                </a:solidFill>
                <a:ea typeface="MS Mincho" panose="02020609040205080304" pitchFamily="49" charset="-128"/>
              </a:rPr>
              <a:t>centre</a:t>
            </a:r>
            <a:r>
              <a:rPr lang="en-US" altLang="en-US" dirty="0">
                <a:solidFill>
                  <a:srgbClr val="000000"/>
                </a:solidFill>
                <a:ea typeface="MS Mincho" panose="02020609040205080304" pitchFamily="49" charset="-128"/>
              </a:rPr>
              <a:t> of the chest.</a:t>
            </a:r>
          </a:p>
          <a:p>
            <a:pPr marL="457200" lvl="1" indent="0">
              <a:buNone/>
            </a:pPr>
            <a:endParaRPr lang="en-US" altLang="en-US" dirty="0">
              <a:solidFill>
                <a:srgbClr val="000000"/>
              </a:solidFill>
              <a:ea typeface="MS Mincho" panose="02020609040205080304" pitchFamily="49" charset="-128"/>
            </a:endParaRPr>
          </a:p>
          <a:p>
            <a:pPr marL="457200" lvl="1" indent="0">
              <a:buNone/>
            </a:pPr>
            <a:r>
              <a:rPr lang="en-US" altLang="en-US" b="1" dirty="0">
                <a:solidFill>
                  <a:srgbClr val="000000"/>
                </a:solidFill>
                <a:ea typeface="MS Mincho" pitchFamily="49" charset="-128"/>
              </a:rPr>
              <a:t>4.  </a:t>
            </a:r>
            <a:r>
              <a:rPr lang="en-US" altLang="en-US" dirty="0">
                <a:solidFill>
                  <a:srgbClr val="000000"/>
                </a:solidFill>
                <a:ea typeface="MS Mincho" panose="02020609040205080304" pitchFamily="49" charset="-128"/>
              </a:rPr>
              <a:t>Apply pressure to the sternum with the heel of your hand, keeping your fingers up.</a:t>
            </a:r>
          </a:p>
          <a:p>
            <a:endParaRPr lang="en-US" altLang="en-US" dirty="0">
              <a:solidFill>
                <a:srgbClr val="000000"/>
              </a:solidFill>
              <a:ea typeface="MS Mincho" panose="02020609040205080304" pitchFamily="49" charset="-128"/>
            </a:endParaRPr>
          </a:p>
          <a:p>
            <a:r>
              <a:rPr lang="en-US" altLang="en-US" i="1" dirty="0">
                <a:solidFill>
                  <a:srgbClr val="000000"/>
                </a:solidFill>
                <a:ea typeface="MS Mincho" panose="02020609040205080304" pitchFamily="49" charset="-128"/>
              </a:rPr>
              <a:t>Continued…</a:t>
            </a:r>
          </a:p>
        </p:txBody>
      </p:sp>
      <p:sp>
        <p:nvSpPr>
          <p:cNvPr id="4" name="Slide Number Placeholder 3"/>
          <p:cNvSpPr>
            <a:spLocks noGrp="1"/>
          </p:cNvSpPr>
          <p:nvPr>
            <p:ph type="sldNum" sz="quarter" idx="5"/>
          </p:nvPr>
        </p:nvSpPr>
        <p:spPr/>
        <p:txBody>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fld id="{9AE0DAD7-90F9-4575-B540-301D37E437E5}" type="slidenum">
              <a:rPr lang="en-US" altLang="en-US" sz="1200">
                <a:latin typeface="Arial" panose="020B0604020202020204" pitchFamily="34" charset="0"/>
              </a:rPr>
              <a:pPr eaLnBrk="1" hangingPunct="1"/>
              <a:t>49</a:t>
            </a:fld>
            <a:endParaRPr lang="en-US" altLang="en-US" sz="1200" dirty="0">
              <a:latin typeface="Arial" panose="020B0604020202020204" pitchFamily="34" charset="0"/>
            </a:endParaRPr>
          </a:p>
        </p:txBody>
      </p:sp>
    </p:spTree>
    <p:extLst>
      <p:ext uri="{BB962C8B-B14F-4D97-AF65-F5344CB8AC3E}">
        <p14:creationId xmlns:p14="http://schemas.microsoft.com/office/powerpoint/2010/main" val="27649359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Legal, workplace and community factors you need to consider include:</a:t>
            </a:r>
            <a:endParaRPr lang="en-AU" altLang="en-US" dirty="0"/>
          </a:p>
          <a:p>
            <a:pPr marL="457200" lvl="1" indent="0">
              <a:buFontTx/>
              <a:buNone/>
            </a:pPr>
            <a:endParaRPr lang="en-US" altLang="en-US" dirty="0"/>
          </a:p>
          <a:p>
            <a:pPr marL="628650" lvl="1" indent="-171450">
              <a:buFontTx/>
              <a:buChar char="•"/>
            </a:pPr>
            <a:r>
              <a:rPr lang="en-US" altLang="en-US" dirty="0"/>
              <a:t>Duty of care requirements.</a:t>
            </a:r>
            <a:endParaRPr lang="en-AU" altLang="en-US" dirty="0"/>
          </a:p>
          <a:p>
            <a:pPr marL="457200" lvl="1" indent="0">
              <a:buFontTx/>
              <a:buNone/>
            </a:pPr>
            <a:endParaRPr lang="en-US" altLang="en-US" dirty="0"/>
          </a:p>
          <a:p>
            <a:pPr marL="628650" lvl="1" indent="-171450">
              <a:buFontTx/>
              <a:buChar char="•"/>
            </a:pPr>
            <a:r>
              <a:rPr lang="en-US" altLang="en-US" dirty="0"/>
              <a:t>Consent. </a:t>
            </a:r>
            <a:endParaRPr lang="en-AU" altLang="en-US" dirty="0"/>
          </a:p>
          <a:p>
            <a:pPr marL="457200" lvl="1" indent="0">
              <a:buFontTx/>
              <a:buNone/>
            </a:pPr>
            <a:endParaRPr lang="en-US" altLang="en-US" dirty="0"/>
          </a:p>
          <a:p>
            <a:pPr marL="628650" lvl="1" indent="-171450">
              <a:buFontTx/>
              <a:buChar char="•"/>
            </a:pPr>
            <a:r>
              <a:rPr lang="en-US" altLang="en-US" dirty="0"/>
              <a:t>Respectful behaviour towards a casualty.</a:t>
            </a:r>
            <a:endParaRPr lang="en-AU" altLang="en-US" dirty="0"/>
          </a:p>
          <a:p>
            <a:pPr marL="457200" lvl="1" indent="0">
              <a:buFontTx/>
              <a:buNone/>
            </a:pPr>
            <a:endParaRPr lang="en-US" altLang="en-US" dirty="0"/>
          </a:p>
          <a:p>
            <a:pPr marL="628650" lvl="1" indent="-171450">
              <a:buFontTx/>
              <a:buChar char="•"/>
            </a:pPr>
            <a:r>
              <a:rPr lang="en-US" altLang="en-US" dirty="0"/>
              <a:t>Privacy and confidentiality requirements.</a:t>
            </a:r>
            <a:endParaRPr lang="en-AU" altLang="en-US" dirty="0"/>
          </a:p>
          <a:p>
            <a:pPr marL="457200" lvl="1" indent="0">
              <a:buFontTx/>
              <a:buNone/>
            </a:pPr>
            <a:endParaRPr lang="en-US" altLang="en-US" dirty="0"/>
          </a:p>
          <a:p>
            <a:pPr marL="628650" lvl="1" indent="-171450">
              <a:buFontTx/>
              <a:buChar char="•"/>
            </a:pPr>
            <a:r>
              <a:rPr lang="en-US" altLang="en-US" dirty="0"/>
              <a:t>Your own skills and limitations.</a:t>
            </a:r>
            <a:endParaRPr lang="en-AU" altLang="en-US" dirty="0"/>
          </a:p>
          <a:p>
            <a:pPr marL="457200" lvl="1" indent="0">
              <a:buFontTx/>
              <a:buNone/>
            </a:pPr>
            <a:endParaRPr lang="en-US" altLang="en-US" dirty="0"/>
          </a:p>
          <a:p>
            <a:pPr marL="628650" lvl="1" indent="-171450">
              <a:buFontTx/>
              <a:buChar char="•"/>
            </a:pPr>
            <a:r>
              <a:rPr lang="en-US" altLang="en-US" dirty="0"/>
              <a:t>The need for stress-management techniques and available support following an emergency situation.</a:t>
            </a:r>
            <a:endParaRPr lang="en-AU" altLang="en-US" dirty="0"/>
          </a:p>
          <a:p>
            <a:pPr marL="457200" lvl="1" indent="0">
              <a:buFontTx/>
              <a:buNone/>
            </a:pPr>
            <a:endParaRPr lang="en-US" altLang="en-US" dirty="0"/>
          </a:p>
          <a:p>
            <a:pPr marL="628650" lvl="1" indent="-171450">
              <a:buFontTx/>
              <a:buChar char="•"/>
            </a:pPr>
            <a:r>
              <a:rPr lang="en-US" altLang="en-US" dirty="0"/>
              <a:t>The importance of debriefing.</a:t>
            </a:r>
          </a:p>
          <a:p>
            <a:pPr marL="0" lvl="0" indent="0">
              <a:buFontTx/>
              <a:buNone/>
            </a:pPr>
            <a:endParaRPr lang="en-US" altLang="en-US" dirty="0"/>
          </a:p>
          <a:p>
            <a:endParaRPr lang="en-AU" sz="1200" kern="1200" dirty="0">
              <a:solidFill>
                <a:schemeClr val="tx1"/>
              </a:solidFill>
              <a:effectLst/>
            </a:endParaRPr>
          </a:p>
          <a:p>
            <a:r>
              <a:rPr lang="en-US" sz="1200" kern="1200" dirty="0">
                <a:solidFill>
                  <a:schemeClr val="tx1"/>
                </a:solidFill>
                <a:effectLst/>
              </a:rPr>
              <a:t>The Code of Practice for first aid requires all employers to ensure that their nominated first aiders attend training on a regular basis to remain current in their skills. </a:t>
            </a:r>
            <a:endParaRPr lang="en-AU" sz="1200" kern="1200" dirty="0">
              <a:solidFill>
                <a:schemeClr val="tx1"/>
              </a:solidFill>
              <a:effectLst/>
            </a:endParaRPr>
          </a:p>
          <a:p>
            <a:r>
              <a:rPr lang="en-US" sz="1200" kern="1200" dirty="0">
                <a:solidFill>
                  <a:schemeClr val="tx1"/>
                </a:solidFill>
                <a:effectLst/>
              </a:rPr>
              <a:t> </a:t>
            </a:r>
            <a:endParaRPr lang="en-AU" sz="1200" kern="1200" dirty="0">
              <a:solidFill>
                <a:schemeClr val="tx1"/>
              </a:solidFill>
              <a:effectLst/>
            </a:endParaRPr>
          </a:p>
          <a:p>
            <a:r>
              <a:rPr lang="en-US" sz="1200" kern="1200" dirty="0">
                <a:solidFill>
                  <a:schemeClr val="tx1"/>
                </a:solidFill>
                <a:effectLst/>
              </a:rPr>
              <a:t>Refresher training in CPR should be undertaken annually. First aid qualifications should be renewed every three years to keep skills current. Any training that lapses past these periods is considered to be out of date.</a:t>
            </a:r>
            <a:endParaRPr lang="en-AU" sz="1200" kern="1200" dirty="0">
              <a:solidFill>
                <a:schemeClr val="tx1"/>
              </a:solidFill>
              <a:effectLst/>
            </a:endParaRPr>
          </a:p>
        </p:txBody>
      </p:sp>
      <p:sp>
        <p:nvSpPr>
          <p:cNvPr id="4" name="Slide Number Placeholder 3"/>
          <p:cNvSpPr>
            <a:spLocks noGrp="1"/>
          </p:cNvSpPr>
          <p:nvPr>
            <p:ph type="sldNum" sz="quarter" idx="5"/>
          </p:nvPr>
        </p:nvSpPr>
        <p:spPr/>
        <p:txBody>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fld id="{D663528C-69E5-46BF-AF3C-1222C5AC5B13}" type="slidenum">
              <a:rPr lang="en-US" altLang="en-US" sz="1200">
                <a:latin typeface="Arial" panose="020B0604020202020204" pitchFamily="34" charset="0"/>
              </a:rPr>
              <a:pPr eaLnBrk="1" hangingPunct="1"/>
              <a:t>5</a:t>
            </a:fld>
            <a:endParaRPr lang="en-US" altLang="en-US" sz="1200" dirty="0">
              <a:latin typeface="Arial" panose="020B0604020202020204" pitchFamily="34" charset="0"/>
            </a:endParaRPr>
          </a:p>
        </p:txBody>
      </p:sp>
    </p:spTree>
    <p:extLst>
      <p:ext uri="{BB962C8B-B14F-4D97-AF65-F5344CB8AC3E}">
        <p14:creationId xmlns:p14="http://schemas.microsoft.com/office/powerpoint/2010/main" val="54395723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349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b="1" dirty="0">
                <a:solidFill>
                  <a:srgbClr val="000000"/>
                </a:solidFill>
              </a:rPr>
              <a:t>After every 30 compressions you need to deliver 2 rescue breaths.</a:t>
            </a:r>
            <a:endParaRPr lang="en-US" altLang="en-US" dirty="0">
              <a:solidFill>
                <a:srgbClr val="000000"/>
              </a:solidFill>
            </a:endParaRPr>
          </a:p>
          <a:p>
            <a:endParaRPr lang="en-US" altLang="en-US" dirty="0">
              <a:solidFill>
                <a:srgbClr val="000000"/>
              </a:solidFill>
            </a:endParaRPr>
          </a:p>
          <a:p>
            <a:r>
              <a:rPr lang="en-US" altLang="en-US" dirty="0">
                <a:solidFill>
                  <a:srgbClr val="000000"/>
                </a:solidFill>
              </a:rPr>
              <a:t>To do this:</a:t>
            </a:r>
          </a:p>
          <a:p>
            <a:pPr marL="457200" lvl="1" indent="0">
              <a:buNone/>
            </a:pPr>
            <a:endParaRPr lang="en-US" altLang="en-US" dirty="0"/>
          </a:p>
          <a:p>
            <a:pPr marL="457200" lvl="1" indent="0">
              <a:buNone/>
            </a:pPr>
            <a:r>
              <a:rPr lang="en-US" altLang="en-US" b="1" dirty="0"/>
              <a:t>1.  </a:t>
            </a:r>
            <a:r>
              <a:rPr lang="en-US" altLang="en-US" dirty="0"/>
              <a:t>Position the head using the head tilt/chin lift method. The ‘pistol grip’ is often the best and easiest way to hold and position the jaw.</a:t>
            </a:r>
          </a:p>
          <a:p>
            <a:pPr marL="457200" lvl="1" indent="0">
              <a:buNone/>
            </a:pPr>
            <a:endParaRPr lang="en-US" altLang="en-US" dirty="0"/>
          </a:p>
          <a:p>
            <a:pPr marL="457200" lvl="1" indent="0">
              <a:buNone/>
            </a:pPr>
            <a:r>
              <a:rPr lang="en-US" altLang="en-US" b="1" dirty="0"/>
              <a:t>2.  </a:t>
            </a:r>
            <a:r>
              <a:rPr lang="en-US" altLang="en-US" dirty="0"/>
              <a:t>Take a breath and place your mouth over the person’s mouth.</a:t>
            </a:r>
          </a:p>
          <a:p>
            <a:pPr marL="457200" lvl="1" indent="0">
              <a:buNone/>
            </a:pPr>
            <a:endParaRPr lang="en-US" altLang="en-US" dirty="0"/>
          </a:p>
          <a:p>
            <a:pPr marL="457200" lvl="1" indent="0">
              <a:buNone/>
            </a:pPr>
            <a:r>
              <a:rPr lang="en-US" altLang="en-US" b="1" dirty="0"/>
              <a:t>3.  </a:t>
            </a:r>
            <a:r>
              <a:rPr lang="en-US" altLang="en-US" dirty="0"/>
              <a:t>Pinch their nose or seal it with your cheek.</a:t>
            </a:r>
          </a:p>
          <a:p>
            <a:pPr marL="457200" lvl="1" indent="0">
              <a:buNone/>
            </a:pPr>
            <a:endParaRPr lang="en-US" altLang="en-US" dirty="0"/>
          </a:p>
          <a:p>
            <a:pPr marL="457200" lvl="1" indent="0">
              <a:buNone/>
            </a:pPr>
            <a:r>
              <a:rPr lang="en-US" altLang="en-US" b="1" dirty="0"/>
              <a:t>4.  </a:t>
            </a:r>
            <a:r>
              <a:rPr lang="en-US" altLang="en-US" dirty="0"/>
              <a:t>Blow into their mouth and then turn your head to see if their chest rises and falls with the breath. This will show whether your breath has reached their lungs. It also stops you from inhaling their exhaled breath and lets you hear air escaping from their mouth.</a:t>
            </a:r>
          </a:p>
          <a:p>
            <a:pPr lvl="1"/>
            <a:endParaRPr lang="en-US" altLang="en-US" dirty="0"/>
          </a:p>
          <a:p>
            <a:pPr marL="457200" lvl="1" indent="0">
              <a:buNone/>
            </a:pPr>
            <a:r>
              <a:rPr lang="en-US" altLang="en-US" b="1" dirty="0"/>
              <a:t>5.  </a:t>
            </a:r>
            <a:r>
              <a:rPr lang="en-US" altLang="en-US" dirty="0"/>
              <a:t>If the chest does not rise and fall, adjust the position of the person’s head, being careful not to lift, twist or turn their neck.</a:t>
            </a:r>
          </a:p>
          <a:p>
            <a:pPr marL="457200" lvl="1" indent="0">
              <a:buNone/>
            </a:pPr>
            <a:endParaRPr lang="en-US" altLang="en-US" dirty="0">
              <a:solidFill>
                <a:srgbClr val="000000"/>
              </a:solidFill>
            </a:endParaRPr>
          </a:p>
          <a:p>
            <a:pPr marL="457200" lvl="1" indent="0">
              <a:buNone/>
            </a:pPr>
            <a:r>
              <a:rPr lang="en-US" altLang="en-US" b="1" dirty="0">
                <a:solidFill>
                  <a:srgbClr val="000000"/>
                </a:solidFill>
              </a:rPr>
              <a:t>6.  </a:t>
            </a:r>
            <a:r>
              <a:rPr lang="en-US" altLang="en-US" dirty="0">
                <a:solidFill>
                  <a:srgbClr val="000000"/>
                </a:solidFill>
              </a:rPr>
              <a:t>Repeat with a second breath.</a:t>
            </a:r>
            <a:endParaRPr lang="en-AU" altLang="en-US" dirty="0">
              <a:solidFill>
                <a:srgbClr val="000000"/>
              </a:solidFill>
            </a:endParaRPr>
          </a:p>
        </p:txBody>
      </p:sp>
      <p:sp>
        <p:nvSpPr>
          <p:cNvPr id="4" name="Slide Number Placeholder 3"/>
          <p:cNvSpPr>
            <a:spLocks noGrp="1"/>
          </p:cNvSpPr>
          <p:nvPr>
            <p:ph type="sldNum" sz="quarter" idx="5"/>
          </p:nvPr>
        </p:nvSpPr>
        <p:spPr/>
        <p:txBody>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fld id="{68443D57-4727-4156-BBC4-DB4CEC606F7E}" type="slidenum">
              <a:rPr lang="en-US" altLang="en-US" sz="1200">
                <a:latin typeface="Arial" panose="020B0604020202020204" pitchFamily="34" charset="0"/>
              </a:rPr>
              <a:pPr eaLnBrk="1" hangingPunct="1"/>
              <a:t>50</a:t>
            </a:fld>
            <a:endParaRPr lang="en-US" altLang="en-US" sz="1200" dirty="0">
              <a:latin typeface="Arial" panose="020B0604020202020204" pitchFamily="34" charset="0"/>
            </a:endParaRPr>
          </a:p>
        </p:txBody>
      </p:sp>
    </p:spTree>
    <p:extLst>
      <p:ext uri="{BB962C8B-B14F-4D97-AF65-F5344CB8AC3E}">
        <p14:creationId xmlns:p14="http://schemas.microsoft.com/office/powerpoint/2010/main" val="359856421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758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solidFill>
                  <a:srgbClr val="000000"/>
                </a:solidFill>
              </a:rPr>
              <a:t>If signs of life return – consciousness, normal breathing, moving – place the person in the recovery position. </a:t>
            </a:r>
          </a:p>
          <a:p>
            <a:r>
              <a:rPr lang="en-US" altLang="en-US" dirty="0">
                <a:solidFill>
                  <a:srgbClr val="000000"/>
                </a:solidFill>
              </a:rPr>
              <a:t> </a:t>
            </a:r>
          </a:p>
          <a:p>
            <a:r>
              <a:rPr lang="en-US" altLang="en-US" dirty="0">
                <a:solidFill>
                  <a:srgbClr val="000000"/>
                </a:solidFill>
              </a:rPr>
              <a:t>It is more important that CPR is not interrupted too often to check for signs of life as regular checking has been shown to reduce survival rates.</a:t>
            </a:r>
          </a:p>
          <a:p>
            <a:r>
              <a:rPr lang="en-US" altLang="en-US" dirty="0">
                <a:solidFill>
                  <a:srgbClr val="000000"/>
                </a:solidFill>
              </a:rPr>
              <a:t> </a:t>
            </a:r>
          </a:p>
          <a:p>
            <a:r>
              <a:rPr lang="en-US" altLang="en-US" dirty="0">
                <a:solidFill>
                  <a:srgbClr val="000000"/>
                </a:solidFill>
              </a:rPr>
              <a:t>If you are unwilling to give mouth-to-mouth you should at least continue to administer chest compressions – </a:t>
            </a:r>
            <a:r>
              <a:rPr lang="en-US" altLang="en-US" b="1" dirty="0">
                <a:solidFill>
                  <a:srgbClr val="000000"/>
                </a:solidFill>
              </a:rPr>
              <a:t>any resuscitation is better than none.</a:t>
            </a:r>
            <a:endParaRPr lang="en-US" altLang="en-US" dirty="0">
              <a:solidFill>
                <a:srgbClr val="000000"/>
              </a:solidFill>
            </a:endParaRPr>
          </a:p>
          <a:p>
            <a:r>
              <a:rPr lang="en-US" altLang="en-US" dirty="0">
                <a:solidFill>
                  <a:srgbClr val="000000"/>
                </a:solidFill>
              </a:rPr>
              <a:t> </a:t>
            </a:r>
          </a:p>
          <a:p>
            <a:r>
              <a:rPr lang="en-US" altLang="en-US" b="1" dirty="0">
                <a:solidFill>
                  <a:srgbClr val="000000"/>
                </a:solidFill>
              </a:rPr>
              <a:t>DO NOT STOP</a:t>
            </a:r>
            <a:r>
              <a:rPr lang="en-US" altLang="en-US" dirty="0">
                <a:solidFill>
                  <a:srgbClr val="000000"/>
                </a:solidFill>
              </a:rPr>
              <a:t> until emergency help arrives.</a:t>
            </a:r>
          </a:p>
        </p:txBody>
      </p:sp>
      <p:sp>
        <p:nvSpPr>
          <p:cNvPr id="4" name="Slide Number Placeholder 3"/>
          <p:cNvSpPr>
            <a:spLocks noGrp="1"/>
          </p:cNvSpPr>
          <p:nvPr>
            <p:ph type="sldNum" sz="quarter" idx="5"/>
          </p:nvPr>
        </p:nvSpPr>
        <p:spPr/>
        <p:txBody>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fld id="{6872D803-066E-48D6-90A1-6BB1BFA289CF}" type="slidenum">
              <a:rPr lang="en-US" altLang="en-US" sz="1200">
                <a:latin typeface="Arial" panose="020B0604020202020204" pitchFamily="34" charset="0"/>
              </a:rPr>
              <a:pPr eaLnBrk="1" hangingPunct="1"/>
              <a:t>51</a:t>
            </a:fld>
            <a:endParaRPr lang="en-US" altLang="en-US" sz="1200" dirty="0">
              <a:latin typeface="Arial" panose="020B0604020202020204" pitchFamily="34" charset="0"/>
            </a:endParaRPr>
          </a:p>
        </p:txBody>
      </p:sp>
    </p:spTree>
    <p:extLst>
      <p:ext uri="{BB962C8B-B14F-4D97-AF65-F5344CB8AC3E}">
        <p14:creationId xmlns:p14="http://schemas.microsoft.com/office/powerpoint/2010/main" val="98387957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373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AU" sz="1200" kern="1200" dirty="0">
                <a:solidFill>
                  <a:schemeClr val="tx1"/>
                </a:solidFill>
                <a:effectLst/>
              </a:rPr>
              <a:t> </a:t>
            </a:r>
          </a:p>
          <a:p>
            <a:r>
              <a:rPr lang="en-AU" sz="1200" kern="1200" dirty="0">
                <a:solidFill>
                  <a:schemeClr val="tx1"/>
                </a:solidFill>
                <a:effectLst/>
              </a:rPr>
              <a:t>When giving CPR to infants (under 1 year old) and children the same process as for adult CPR should be followed.</a:t>
            </a:r>
          </a:p>
          <a:p>
            <a:r>
              <a:rPr lang="en-AU" sz="1200" kern="1200" dirty="0">
                <a:solidFill>
                  <a:schemeClr val="tx1"/>
                </a:solidFill>
                <a:effectLst/>
              </a:rPr>
              <a:t> </a:t>
            </a:r>
          </a:p>
          <a:p>
            <a:r>
              <a:rPr lang="en-AU" sz="1200" kern="1200" dirty="0">
                <a:solidFill>
                  <a:schemeClr val="tx1"/>
                </a:solidFill>
                <a:effectLst/>
              </a:rPr>
              <a:t>You can use the same techniques on children, however administering CPR on infant requires some adaptions:</a:t>
            </a:r>
          </a:p>
          <a:p>
            <a:r>
              <a:rPr lang="en-AU" sz="1200" kern="1200" dirty="0">
                <a:solidFill>
                  <a:schemeClr val="tx1"/>
                </a:solidFill>
                <a:effectLst/>
              </a:rPr>
              <a:t> </a:t>
            </a:r>
          </a:p>
          <a:p>
            <a:pPr lvl="1"/>
            <a:r>
              <a:rPr lang="en-AU" sz="1200" b="1" kern="1200" dirty="0">
                <a:solidFill>
                  <a:schemeClr val="tx1"/>
                </a:solidFill>
                <a:effectLst/>
              </a:rPr>
              <a:t>Opening the airway using the head tilt – chin lift manoeuvre.</a:t>
            </a:r>
            <a:r>
              <a:rPr lang="en-AU" sz="1200" kern="1200" dirty="0">
                <a:solidFill>
                  <a:schemeClr val="tx1"/>
                </a:solidFill>
                <a:effectLst/>
              </a:rPr>
              <a:t> Be careful when using this on infants. Their airway can be easily obstructed due to the smaller diameter and their soft windpipe. If the head is tilted back too far the airway can become compressed and narrowed. The ARC suggest the head position should be kept neutral, using the chin lift first, with only a slight backwards head tilt if needed. DO NOT use maximum head tilt.</a:t>
            </a:r>
          </a:p>
          <a:p>
            <a:pPr marL="457200" lvl="1" indent="0">
              <a:buNone/>
            </a:pPr>
            <a:endParaRPr lang="en-AU" sz="1200" kern="1200" dirty="0">
              <a:solidFill>
                <a:schemeClr val="tx1"/>
              </a:solidFill>
              <a:effectLst/>
            </a:endParaRPr>
          </a:p>
          <a:p>
            <a:pPr lvl="1"/>
            <a:r>
              <a:rPr lang="en-AU" sz="1200" b="1" kern="1200" dirty="0">
                <a:solidFill>
                  <a:schemeClr val="tx1"/>
                </a:solidFill>
                <a:effectLst/>
              </a:rPr>
              <a:t>Compressions.</a:t>
            </a:r>
            <a:r>
              <a:rPr lang="en-AU" sz="1200" kern="1200" dirty="0">
                <a:solidFill>
                  <a:schemeClr val="tx1"/>
                </a:solidFill>
                <a:effectLst/>
              </a:rPr>
              <a:t> For infant compressions the ARC guidelines suggest only using 2 fingers, while still aiming to have the depth of compressions reach about 1/3 of the chest depth.</a:t>
            </a:r>
          </a:p>
          <a:p>
            <a:pPr marL="457200" lvl="1" indent="0">
              <a:buNone/>
            </a:pPr>
            <a:endParaRPr lang="en-AU" sz="1200" kern="1200" dirty="0">
              <a:solidFill>
                <a:schemeClr val="tx1"/>
              </a:solidFill>
              <a:effectLst/>
            </a:endParaRPr>
          </a:p>
          <a:p>
            <a:pPr lvl="1"/>
            <a:r>
              <a:rPr lang="en-AU" sz="1200" b="1" kern="1200" dirty="0">
                <a:solidFill>
                  <a:schemeClr val="tx1"/>
                </a:solidFill>
                <a:effectLst/>
              </a:rPr>
              <a:t>Rescue breaths.</a:t>
            </a:r>
            <a:r>
              <a:rPr lang="en-AU" sz="1200" kern="1200" dirty="0">
                <a:solidFill>
                  <a:schemeClr val="tx1"/>
                </a:solidFill>
                <a:effectLst/>
              </a:rPr>
              <a:t> Smaller breaths should be used. You may need to cover the infant’s mouth AND nose with your mouth when administering the breaths to ensure a tight seal.</a:t>
            </a:r>
          </a:p>
        </p:txBody>
      </p:sp>
      <p:sp>
        <p:nvSpPr>
          <p:cNvPr id="4" name="Slide Number Placeholder 3"/>
          <p:cNvSpPr>
            <a:spLocks noGrp="1"/>
          </p:cNvSpPr>
          <p:nvPr>
            <p:ph type="sldNum" sz="quarter" idx="5"/>
          </p:nvPr>
        </p:nvSpPr>
        <p:spPr/>
        <p:txBody>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fld id="{9001BC23-316E-4852-89A9-DA818B7A280E}" type="slidenum">
              <a:rPr lang="en-US" altLang="en-US" sz="1200">
                <a:latin typeface="Arial" panose="020B0604020202020204" pitchFamily="34" charset="0"/>
              </a:rPr>
              <a:pPr eaLnBrk="1" hangingPunct="1"/>
              <a:t>52</a:t>
            </a:fld>
            <a:endParaRPr lang="en-US" altLang="en-US" sz="1200" dirty="0">
              <a:latin typeface="Arial" panose="020B0604020202020204" pitchFamily="34" charset="0"/>
            </a:endParaRPr>
          </a:p>
        </p:txBody>
      </p:sp>
    </p:spTree>
    <p:extLst>
      <p:ext uri="{BB962C8B-B14F-4D97-AF65-F5344CB8AC3E}">
        <p14:creationId xmlns:p14="http://schemas.microsoft.com/office/powerpoint/2010/main" val="224993368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373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AU" sz="1200" kern="1200" dirty="0">
                <a:solidFill>
                  <a:schemeClr val="tx1"/>
                </a:solidFill>
                <a:effectLst/>
              </a:rPr>
              <a:t>You should try to make the changeover as quickly as possible. This can be achieved in a number of ways:</a:t>
            </a:r>
          </a:p>
          <a:p>
            <a:r>
              <a:rPr lang="en-AU" sz="1200" kern="1200" dirty="0">
                <a:solidFill>
                  <a:schemeClr val="tx1"/>
                </a:solidFill>
                <a:effectLst/>
              </a:rPr>
              <a:t> </a:t>
            </a:r>
          </a:p>
          <a:p>
            <a:pPr lvl="1"/>
            <a:r>
              <a:rPr lang="en-AU" sz="1200" kern="1200" dirty="0">
                <a:solidFill>
                  <a:schemeClr val="tx1"/>
                </a:solidFill>
                <a:effectLst/>
              </a:rPr>
              <a:t>Have the people rotating compressions on opposite sides of the casualty – One can be ready and waiting to swap as soon and the one doing the compressions stops.</a:t>
            </a:r>
          </a:p>
          <a:p>
            <a:pPr marL="457200" lvl="1" indent="0">
              <a:buNone/>
            </a:pPr>
            <a:endParaRPr lang="en-AU" sz="1200" kern="1200" dirty="0">
              <a:solidFill>
                <a:schemeClr val="tx1"/>
              </a:solidFill>
              <a:effectLst/>
            </a:endParaRPr>
          </a:p>
          <a:p>
            <a:pPr lvl="1"/>
            <a:r>
              <a:rPr lang="en-AU" sz="1200" kern="1200" dirty="0">
                <a:solidFill>
                  <a:schemeClr val="tx1"/>
                </a:solidFill>
                <a:effectLst/>
              </a:rPr>
              <a:t>Make the swap during other interruptions – for example, when the AED is being administered.</a:t>
            </a:r>
          </a:p>
          <a:p>
            <a:pPr marL="457200" lvl="1" indent="0">
              <a:buNone/>
            </a:pPr>
            <a:endParaRPr lang="en-AU" sz="1200" kern="1200" dirty="0">
              <a:solidFill>
                <a:schemeClr val="tx1"/>
              </a:solidFill>
              <a:effectLst/>
            </a:endParaRPr>
          </a:p>
          <a:p>
            <a:pPr lvl="1"/>
            <a:r>
              <a:rPr lang="en-AU" sz="1200" kern="1200" dirty="0">
                <a:solidFill>
                  <a:schemeClr val="tx1"/>
                </a:solidFill>
                <a:effectLst/>
              </a:rPr>
              <a:t>Have someone counting out loud or counting down to when the changeover should occur – everyone will know when it is to happen and be in position at the right time.</a:t>
            </a:r>
            <a:endParaRPr lang="en-US" altLang="en-US" dirty="0">
              <a:solidFill>
                <a:srgbClr val="000000"/>
              </a:solidFill>
            </a:endParaRPr>
          </a:p>
        </p:txBody>
      </p:sp>
      <p:sp>
        <p:nvSpPr>
          <p:cNvPr id="4" name="Slide Number Placeholder 3"/>
          <p:cNvSpPr>
            <a:spLocks noGrp="1"/>
          </p:cNvSpPr>
          <p:nvPr>
            <p:ph type="sldNum" sz="quarter" idx="5"/>
          </p:nvPr>
        </p:nvSpPr>
        <p:spPr/>
        <p:txBody>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fld id="{9001BC23-316E-4852-89A9-DA818B7A280E}" type="slidenum">
              <a:rPr lang="en-US" altLang="en-US" sz="1200">
                <a:latin typeface="Arial" panose="020B0604020202020204" pitchFamily="34" charset="0"/>
              </a:rPr>
              <a:pPr eaLnBrk="1" hangingPunct="1"/>
              <a:t>53</a:t>
            </a:fld>
            <a:endParaRPr lang="en-US" altLang="en-US" sz="1200" dirty="0">
              <a:latin typeface="Arial" panose="020B0604020202020204" pitchFamily="34" charset="0"/>
            </a:endParaRPr>
          </a:p>
        </p:txBody>
      </p:sp>
    </p:spTree>
    <p:extLst>
      <p:ext uri="{BB962C8B-B14F-4D97-AF65-F5344CB8AC3E}">
        <p14:creationId xmlns:p14="http://schemas.microsoft.com/office/powerpoint/2010/main" val="417421695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373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AU" sz="1200" kern="1200" dirty="0">
                <a:solidFill>
                  <a:schemeClr val="tx1"/>
                </a:solidFill>
                <a:effectLst/>
              </a:rPr>
              <a:t>You should try to make the changeover as quickly as possible. This can be achieved in a number of ways:</a:t>
            </a:r>
          </a:p>
          <a:p>
            <a:r>
              <a:rPr lang="en-AU" sz="1200" kern="1200" dirty="0">
                <a:solidFill>
                  <a:schemeClr val="tx1"/>
                </a:solidFill>
                <a:effectLst/>
              </a:rPr>
              <a:t> </a:t>
            </a:r>
          </a:p>
          <a:p>
            <a:pPr lvl="1"/>
            <a:r>
              <a:rPr lang="en-AU" sz="1200" kern="1200" dirty="0">
                <a:solidFill>
                  <a:schemeClr val="tx1"/>
                </a:solidFill>
                <a:effectLst/>
              </a:rPr>
              <a:t>Have the people rotating compressions on opposite sides of the casualty – One can be ready and waiting to swap as soon and the one doing the compressions stops.</a:t>
            </a:r>
          </a:p>
          <a:p>
            <a:pPr marL="457200" lvl="1" indent="0">
              <a:buNone/>
            </a:pPr>
            <a:endParaRPr lang="en-AU" sz="1200" kern="1200" dirty="0">
              <a:solidFill>
                <a:schemeClr val="tx1"/>
              </a:solidFill>
              <a:effectLst/>
            </a:endParaRPr>
          </a:p>
          <a:p>
            <a:pPr lvl="1"/>
            <a:r>
              <a:rPr lang="en-AU" sz="1200" kern="1200" dirty="0">
                <a:solidFill>
                  <a:schemeClr val="tx1"/>
                </a:solidFill>
                <a:effectLst/>
              </a:rPr>
              <a:t>Make the swap during other interruptions – for example, when the AED is being administered.</a:t>
            </a:r>
          </a:p>
          <a:p>
            <a:pPr marL="457200" lvl="1" indent="0">
              <a:buNone/>
            </a:pPr>
            <a:endParaRPr lang="en-AU" sz="1200" kern="1200" dirty="0">
              <a:solidFill>
                <a:schemeClr val="tx1"/>
              </a:solidFill>
              <a:effectLst/>
            </a:endParaRPr>
          </a:p>
          <a:p>
            <a:pPr lvl="1"/>
            <a:r>
              <a:rPr lang="en-AU" sz="1200" kern="1200" dirty="0">
                <a:solidFill>
                  <a:schemeClr val="tx1"/>
                </a:solidFill>
                <a:effectLst/>
              </a:rPr>
              <a:t>Have someone counting out loud or counting down to when the changeover should occur – everyone will know when it is to happen and be in position at the right time.</a:t>
            </a:r>
            <a:endParaRPr lang="en-US" altLang="en-US" dirty="0">
              <a:solidFill>
                <a:srgbClr val="000000"/>
              </a:solidFill>
            </a:endParaRPr>
          </a:p>
        </p:txBody>
      </p:sp>
      <p:sp>
        <p:nvSpPr>
          <p:cNvPr id="4" name="Slide Number Placeholder 3"/>
          <p:cNvSpPr>
            <a:spLocks noGrp="1"/>
          </p:cNvSpPr>
          <p:nvPr>
            <p:ph type="sldNum" sz="quarter" idx="5"/>
          </p:nvPr>
        </p:nvSpPr>
        <p:spPr/>
        <p:txBody>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fld id="{9001BC23-316E-4852-89A9-DA818B7A280E}" type="slidenum">
              <a:rPr lang="en-US" altLang="en-US" sz="1200">
                <a:latin typeface="Arial" panose="020B0604020202020204" pitchFamily="34" charset="0"/>
              </a:rPr>
              <a:pPr eaLnBrk="1" hangingPunct="1"/>
              <a:t>54</a:t>
            </a:fld>
            <a:endParaRPr lang="en-US" altLang="en-US" sz="1200" dirty="0">
              <a:latin typeface="Arial" panose="020B0604020202020204" pitchFamily="34" charset="0"/>
            </a:endParaRPr>
          </a:p>
        </p:txBody>
      </p:sp>
    </p:spTree>
    <p:extLst>
      <p:ext uri="{BB962C8B-B14F-4D97-AF65-F5344CB8AC3E}">
        <p14:creationId xmlns:p14="http://schemas.microsoft.com/office/powerpoint/2010/main" val="7037793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373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solidFill>
                  <a:srgbClr val="000000"/>
                </a:solidFill>
              </a:rPr>
              <a:t>You should only stop CPR if: </a:t>
            </a:r>
          </a:p>
          <a:p>
            <a:pPr marL="628650" lvl="1" indent="-171450">
              <a:buFontTx/>
              <a:buChar char="•"/>
            </a:pPr>
            <a:endParaRPr lang="en-US" altLang="en-US" dirty="0">
              <a:solidFill>
                <a:srgbClr val="000000"/>
              </a:solidFill>
            </a:endParaRPr>
          </a:p>
          <a:p>
            <a:pPr marL="628650" lvl="1" indent="-171450">
              <a:buFontTx/>
              <a:buChar char="•"/>
            </a:pPr>
            <a:r>
              <a:rPr lang="en-US" altLang="en-US" dirty="0">
                <a:solidFill>
                  <a:srgbClr val="000000"/>
                </a:solidFill>
              </a:rPr>
              <a:t>Emergency response services personnel arrive and take over. </a:t>
            </a:r>
          </a:p>
          <a:p>
            <a:pPr marL="628650" lvl="1" indent="-171450">
              <a:buFontTx/>
              <a:buChar char="•"/>
            </a:pPr>
            <a:endParaRPr lang="en-US" altLang="en-US" dirty="0">
              <a:solidFill>
                <a:srgbClr val="000000"/>
              </a:solidFill>
            </a:endParaRPr>
          </a:p>
          <a:p>
            <a:pPr marL="628650" lvl="1" indent="-171450">
              <a:buFontTx/>
              <a:buChar char="•"/>
            </a:pPr>
            <a:r>
              <a:rPr lang="en-US" altLang="en-US" dirty="0">
                <a:solidFill>
                  <a:srgbClr val="000000"/>
                </a:solidFill>
              </a:rPr>
              <a:t>You are physically unable to continue. </a:t>
            </a:r>
          </a:p>
          <a:p>
            <a:pPr marL="628650" lvl="1" indent="-171450">
              <a:buFontTx/>
              <a:buChar char="•"/>
            </a:pPr>
            <a:endParaRPr lang="en-US" altLang="en-US" dirty="0">
              <a:solidFill>
                <a:srgbClr val="000000"/>
              </a:solidFill>
            </a:endParaRPr>
          </a:p>
          <a:p>
            <a:pPr marL="628650" lvl="1" indent="-171450">
              <a:buFontTx/>
              <a:buChar char="•"/>
            </a:pPr>
            <a:r>
              <a:rPr lang="en-US" altLang="en-US" dirty="0">
                <a:solidFill>
                  <a:srgbClr val="000000"/>
                </a:solidFill>
              </a:rPr>
              <a:t>It is unsafe to do so. </a:t>
            </a:r>
          </a:p>
          <a:p>
            <a:pPr marL="628650" lvl="1" indent="-171450">
              <a:buFontTx/>
              <a:buChar char="•"/>
            </a:pPr>
            <a:endParaRPr lang="en-US" altLang="en-US" dirty="0">
              <a:solidFill>
                <a:srgbClr val="000000"/>
              </a:solidFill>
            </a:endParaRPr>
          </a:p>
          <a:p>
            <a:pPr marL="628650" lvl="1" indent="-171450">
              <a:buFontTx/>
              <a:buChar char="•"/>
            </a:pPr>
            <a:r>
              <a:rPr lang="en-US" altLang="en-US" dirty="0">
                <a:solidFill>
                  <a:srgbClr val="000000"/>
                </a:solidFill>
              </a:rPr>
              <a:t>The person starts moving and breathing normally, indicating recovery. In this case move them into the recovery position.</a:t>
            </a:r>
          </a:p>
          <a:p>
            <a:r>
              <a:rPr lang="en-US" altLang="en-US" dirty="0">
                <a:solidFill>
                  <a:srgbClr val="000000"/>
                </a:solidFill>
              </a:rPr>
              <a:t> </a:t>
            </a:r>
          </a:p>
          <a:p>
            <a:endParaRPr lang="en-US" altLang="en-US" dirty="0">
              <a:solidFill>
                <a:srgbClr val="000000"/>
              </a:solidFill>
            </a:endParaRPr>
          </a:p>
          <a:p>
            <a:r>
              <a:rPr lang="en-US" altLang="en-US" dirty="0">
                <a:solidFill>
                  <a:srgbClr val="000000"/>
                </a:solidFill>
              </a:rPr>
              <a:t>Always keep monitoring the person and be prepared to start CPR again if needed.</a:t>
            </a:r>
          </a:p>
        </p:txBody>
      </p:sp>
      <p:sp>
        <p:nvSpPr>
          <p:cNvPr id="4" name="Slide Number Placeholder 3"/>
          <p:cNvSpPr>
            <a:spLocks noGrp="1"/>
          </p:cNvSpPr>
          <p:nvPr>
            <p:ph type="sldNum" sz="quarter" idx="5"/>
          </p:nvPr>
        </p:nvSpPr>
        <p:spPr/>
        <p:txBody>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fld id="{9001BC23-316E-4852-89A9-DA818B7A280E}" type="slidenum">
              <a:rPr lang="en-US" altLang="en-US" sz="1200">
                <a:latin typeface="Arial" panose="020B0604020202020204" pitchFamily="34" charset="0"/>
              </a:rPr>
              <a:pPr eaLnBrk="1" hangingPunct="1"/>
              <a:t>55</a:t>
            </a:fld>
            <a:endParaRPr lang="en-US" altLang="en-US" sz="1200" dirty="0">
              <a:latin typeface="Arial" panose="020B0604020202020204" pitchFamily="34" charset="0"/>
            </a:endParaRPr>
          </a:p>
        </p:txBody>
      </p:sp>
    </p:spTree>
    <p:extLst>
      <p:ext uri="{BB962C8B-B14F-4D97-AF65-F5344CB8AC3E}">
        <p14:creationId xmlns:p14="http://schemas.microsoft.com/office/powerpoint/2010/main" val="101433921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373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solidFill>
                  <a:srgbClr val="000000"/>
                </a:solidFill>
              </a:rPr>
              <a:t>You should only stop CPR if: </a:t>
            </a:r>
          </a:p>
          <a:p>
            <a:pPr marL="628650" lvl="1" indent="-171450">
              <a:buFontTx/>
              <a:buChar char="•"/>
            </a:pPr>
            <a:endParaRPr lang="en-US" altLang="en-US" dirty="0">
              <a:solidFill>
                <a:srgbClr val="000000"/>
              </a:solidFill>
            </a:endParaRPr>
          </a:p>
          <a:p>
            <a:pPr marL="628650" lvl="1" indent="-171450">
              <a:buFontTx/>
              <a:buChar char="•"/>
            </a:pPr>
            <a:r>
              <a:rPr lang="en-US" altLang="en-US" dirty="0">
                <a:solidFill>
                  <a:srgbClr val="000000"/>
                </a:solidFill>
              </a:rPr>
              <a:t>Emergency response services personnel arrive and take over. </a:t>
            </a:r>
          </a:p>
          <a:p>
            <a:pPr marL="628650" lvl="1" indent="-171450">
              <a:buFontTx/>
              <a:buChar char="•"/>
            </a:pPr>
            <a:endParaRPr lang="en-US" altLang="en-US" dirty="0">
              <a:solidFill>
                <a:srgbClr val="000000"/>
              </a:solidFill>
            </a:endParaRPr>
          </a:p>
          <a:p>
            <a:pPr marL="628650" lvl="1" indent="-171450">
              <a:buFontTx/>
              <a:buChar char="•"/>
            </a:pPr>
            <a:r>
              <a:rPr lang="en-US" altLang="en-US" dirty="0">
                <a:solidFill>
                  <a:srgbClr val="000000"/>
                </a:solidFill>
              </a:rPr>
              <a:t>You are physically unable to continue. </a:t>
            </a:r>
          </a:p>
          <a:p>
            <a:pPr marL="628650" lvl="1" indent="-171450">
              <a:buFontTx/>
              <a:buChar char="•"/>
            </a:pPr>
            <a:endParaRPr lang="en-US" altLang="en-US" dirty="0">
              <a:solidFill>
                <a:srgbClr val="000000"/>
              </a:solidFill>
            </a:endParaRPr>
          </a:p>
          <a:p>
            <a:pPr marL="628650" lvl="1" indent="-171450">
              <a:buFontTx/>
              <a:buChar char="•"/>
            </a:pPr>
            <a:r>
              <a:rPr lang="en-US" altLang="en-US" dirty="0">
                <a:solidFill>
                  <a:srgbClr val="000000"/>
                </a:solidFill>
              </a:rPr>
              <a:t>It is unsafe to do so. </a:t>
            </a:r>
          </a:p>
          <a:p>
            <a:pPr marL="628650" lvl="1" indent="-171450">
              <a:buFontTx/>
              <a:buChar char="•"/>
            </a:pPr>
            <a:endParaRPr lang="en-US" altLang="en-US" dirty="0">
              <a:solidFill>
                <a:srgbClr val="000000"/>
              </a:solidFill>
            </a:endParaRPr>
          </a:p>
          <a:p>
            <a:pPr marL="628650" lvl="1" indent="-171450">
              <a:buFontTx/>
              <a:buChar char="•"/>
            </a:pPr>
            <a:r>
              <a:rPr lang="en-US" altLang="en-US" dirty="0">
                <a:solidFill>
                  <a:srgbClr val="000000"/>
                </a:solidFill>
              </a:rPr>
              <a:t>The person starts moving and breathing normally, indicating recovery. In this case move them into the recovery position.</a:t>
            </a:r>
          </a:p>
          <a:p>
            <a:r>
              <a:rPr lang="en-US" altLang="en-US" dirty="0">
                <a:solidFill>
                  <a:srgbClr val="000000"/>
                </a:solidFill>
              </a:rPr>
              <a:t> </a:t>
            </a:r>
          </a:p>
          <a:p>
            <a:endParaRPr lang="en-US" altLang="en-US" dirty="0">
              <a:solidFill>
                <a:srgbClr val="000000"/>
              </a:solidFill>
            </a:endParaRPr>
          </a:p>
          <a:p>
            <a:r>
              <a:rPr lang="en-US" altLang="en-US" dirty="0">
                <a:solidFill>
                  <a:srgbClr val="000000"/>
                </a:solidFill>
              </a:rPr>
              <a:t>Always keep monitoring the person and be prepared to start CPR again if needed.</a:t>
            </a:r>
          </a:p>
        </p:txBody>
      </p:sp>
      <p:sp>
        <p:nvSpPr>
          <p:cNvPr id="4" name="Slide Number Placeholder 3"/>
          <p:cNvSpPr>
            <a:spLocks noGrp="1"/>
          </p:cNvSpPr>
          <p:nvPr>
            <p:ph type="sldNum" sz="quarter" idx="5"/>
          </p:nvPr>
        </p:nvSpPr>
        <p:spPr/>
        <p:txBody>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fld id="{9001BC23-316E-4852-89A9-DA818B7A280E}" type="slidenum">
              <a:rPr lang="en-US" altLang="en-US" sz="1200">
                <a:latin typeface="Arial" panose="020B0604020202020204" pitchFamily="34" charset="0"/>
              </a:rPr>
              <a:pPr eaLnBrk="1" hangingPunct="1"/>
              <a:t>56</a:t>
            </a:fld>
            <a:endParaRPr lang="en-US" altLang="en-US" sz="1200" dirty="0">
              <a:latin typeface="Arial" panose="020B0604020202020204" pitchFamily="34" charset="0"/>
            </a:endParaRPr>
          </a:p>
        </p:txBody>
      </p:sp>
    </p:spTree>
    <p:extLst>
      <p:ext uri="{BB962C8B-B14F-4D97-AF65-F5344CB8AC3E}">
        <p14:creationId xmlns:p14="http://schemas.microsoft.com/office/powerpoint/2010/main" val="169418534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577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solidFill>
                  <a:srgbClr val="000000"/>
                </a:solidFill>
              </a:rPr>
              <a:t>CPR should not be stopped until ambulance personnel or an AED (Automated External Defibrillator) arrives.</a:t>
            </a:r>
          </a:p>
          <a:p>
            <a:r>
              <a:rPr lang="en-US" altLang="en-US" dirty="0">
                <a:solidFill>
                  <a:srgbClr val="000000"/>
                </a:solidFill>
              </a:rPr>
              <a:t> </a:t>
            </a:r>
          </a:p>
          <a:p>
            <a:r>
              <a:rPr lang="en-US" altLang="en-US" dirty="0">
                <a:solidFill>
                  <a:srgbClr val="000000"/>
                </a:solidFill>
              </a:rPr>
              <a:t>An AED is an electronic device that is portable, easy to operate, and used when the casualty is having a Sudden Cardiac Arrest (SCA). When the machine detects an abnormal heart rhythm, an electrical shock is sent to the heart, which can restore normal heart rhythm. People who need CPR have abnormal heart rhythms.</a:t>
            </a:r>
          </a:p>
          <a:p>
            <a:r>
              <a:rPr lang="en-US" altLang="en-US" dirty="0">
                <a:solidFill>
                  <a:srgbClr val="000000"/>
                </a:solidFill>
              </a:rPr>
              <a:t> </a:t>
            </a:r>
          </a:p>
          <a:p>
            <a:r>
              <a:rPr lang="en-US" altLang="en-US" dirty="0">
                <a:solidFill>
                  <a:srgbClr val="000000"/>
                </a:solidFill>
              </a:rPr>
              <a:t>Attach an AED if available and follow the </a:t>
            </a:r>
            <a:r>
              <a:rPr lang="en-US" sz="1200" kern="1200" dirty="0">
                <a:solidFill>
                  <a:schemeClr val="tx1"/>
                </a:solidFill>
                <a:effectLst/>
              </a:rPr>
              <a:t>instructions. You will find the instructions either in the booklet that comes with the AED or on the screen of the unit.</a:t>
            </a:r>
          </a:p>
          <a:p>
            <a:r>
              <a:rPr lang="en-US" altLang="en-US" dirty="0">
                <a:solidFill>
                  <a:srgbClr val="000000"/>
                </a:solidFill>
              </a:rPr>
              <a:t> </a:t>
            </a:r>
          </a:p>
          <a:p>
            <a:r>
              <a:rPr lang="en-US" altLang="en-US" dirty="0">
                <a:solidFill>
                  <a:srgbClr val="000000"/>
                </a:solidFill>
              </a:rPr>
              <a:t>AEDs are easy to use so you don’t need formal training.</a:t>
            </a:r>
          </a:p>
          <a:p>
            <a:r>
              <a:rPr lang="en-US" altLang="en-US" dirty="0">
                <a:solidFill>
                  <a:srgbClr val="000000"/>
                </a:solidFill>
              </a:rPr>
              <a:t> </a:t>
            </a:r>
          </a:p>
          <a:p>
            <a:r>
              <a:rPr lang="en-US" altLang="en-US" dirty="0">
                <a:solidFill>
                  <a:srgbClr val="000000"/>
                </a:solidFill>
              </a:rPr>
              <a:t>Most have visual and/or verbal instructions that you should follow as different machines may vary slightly.</a:t>
            </a:r>
          </a:p>
        </p:txBody>
      </p:sp>
      <p:sp>
        <p:nvSpPr>
          <p:cNvPr id="4" name="Slide Number Placeholder 3"/>
          <p:cNvSpPr>
            <a:spLocks noGrp="1"/>
          </p:cNvSpPr>
          <p:nvPr>
            <p:ph type="sldNum" sz="quarter" idx="5"/>
          </p:nvPr>
        </p:nvSpPr>
        <p:spPr/>
        <p:txBody>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fld id="{76B9817C-7A46-4226-85D9-61ED42E51A6C}" type="slidenum">
              <a:rPr lang="en-US" altLang="en-US" sz="1200">
                <a:latin typeface="Arial" panose="020B0604020202020204" pitchFamily="34" charset="0"/>
              </a:rPr>
              <a:pPr eaLnBrk="1" hangingPunct="1"/>
              <a:t>57</a:t>
            </a:fld>
            <a:endParaRPr lang="en-US" altLang="en-US" sz="1200" dirty="0">
              <a:latin typeface="Arial" panose="020B0604020202020204" pitchFamily="34" charset="0"/>
            </a:endParaRPr>
          </a:p>
        </p:txBody>
      </p:sp>
    </p:spTree>
    <p:extLst>
      <p:ext uri="{BB962C8B-B14F-4D97-AF65-F5344CB8AC3E}">
        <p14:creationId xmlns:p14="http://schemas.microsoft.com/office/powerpoint/2010/main" val="65209106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577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solidFill>
                  <a:srgbClr val="000000"/>
                </a:solidFill>
              </a:rPr>
              <a:t>CPR should not be stopped until ambulance personnel or an AED (Automated External Defibrillator) arrives.</a:t>
            </a:r>
          </a:p>
          <a:p>
            <a:r>
              <a:rPr lang="en-US" altLang="en-US" dirty="0">
                <a:solidFill>
                  <a:srgbClr val="000000"/>
                </a:solidFill>
              </a:rPr>
              <a:t> </a:t>
            </a:r>
          </a:p>
          <a:p>
            <a:r>
              <a:rPr lang="en-US" altLang="en-US" dirty="0">
                <a:solidFill>
                  <a:srgbClr val="000000"/>
                </a:solidFill>
              </a:rPr>
              <a:t>An AED is an electronic device that is portable, easy to operate, and used when the casualty is having a Sudden Cardiac Arrest (SCA). When the machine detects an abnormal heart rhythm, an electrical shock is sent to the heart, which can restore normal heart rhythm. People who need CPR have abnormal heart rhythms.</a:t>
            </a:r>
          </a:p>
          <a:p>
            <a:r>
              <a:rPr lang="en-US" altLang="en-US" dirty="0">
                <a:solidFill>
                  <a:srgbClr val="000000"/>
                </a:solidFill>
              </a:rPr>
              <a:t> </a:t>
            </a:r>
          </a:p>
          <a:p>
            <a:r>
              <a:rPr lang="en-US" altLang="en-US" dirty="0">
                <a:solidFill>
                  <a:srgbClr val="000000"/>
                </a:solidFill>
              </a:rPr>
              <a:t>Attach an AED if available and follow the </a:t>
            </a:r>
            <a:r>
              <a:rPr lang="en-US" sz="1200" kern="1200" dirty="0">
                <a:solidFill>
                  <a:schemeClr val="tx1"/>
                </a:solidFill>
                <a:effectLst/>
              </a:rPr>
              <a:t>instructions. You will find the instructions either in the booklet that comes with the AED or on the screen of the unit.</a:t>
            </a:r>
          </a:p>
          <a:p>
            <a:r>
              <a:rPr lang="en-US" altLang="en-US" dirty="0">
                <a:solidFill>
                  <a:srgbClr val="000000"/>
                </a:solidFill>
              </a:rPr>
              <a:t> </a:t>
            </a:r>
          </a:p>
          <a:p>
            <a:r>
              <a:rPr lang="en-US" altLang="en-US" dirty="0">
                <a:solidFill>
                  <a:srgbClr val="000000"/>
                </a:solidFill>
              </a:rPr>
              <a:t>AEDs are easy to use so you don’t need formal training.</a:t>
            </a:r>
          </a:p>
          <a:p>
            <a:r>
              <a:rPr lang="en-US" altLang="en-US" dirty="0">
                <a:solidFill>
                  <a:srgbClr val="000000"/>
                </a:solidFill>
              </a:rPr>
              <a:t> </a:t>
            </a:r>
          </a:p>
          <a:p>
            <a:r>
              <a:rPr lang="en-US" altLang="en-US" dirty="0">
                <a:solidFill>
                  <a:srgbClr val="000000"/>
                </a:solidFill>
              </a:rPr>
              <a:t>Most have visual and/or verbal instructions that you should follow as different machines may vary slightly.</a:t>
            </a:r>
          </a:p>
        </p:txBody>
      </p:sp>
      <p:sp>
        <p:nvSpPr>
          <p:cNvPr id="4" name="Slide Number Placeholder 3"/>
          <p:cNvSpPr>
            <a:spLocks noGrp="1"/>
          </p:cNvSpPr>
          <p:nvPr>
            <p:ph type="sldNum" sz="quarter" idx="5"/>
          </p:nvPr>
        </p:nvSpPr>
        <p:spPr/>
        <p:txBody>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fld id="{76B9817C-7A46-4226-85D9-61ED42E51A6C}" type="slidenum">
              <a:rPr lang="en-US" altLang="en-US" sz="1200">
                <a:latin typeface="Arial" panose="020B0604020202020204" pitchFamily="34" charset="0"/>
              </a:rPr>
              <a:pPr eaLnBrk="1" hangingPunct="1"/>
              <a:t>58</a:t>
            </a:fld>
            <a:endParaRPr lang="en-US" altLang="en-US" sz="1200" dirty="0">
              <a:latin typeface="Arial" panose="020B0604020202020204" pitchFamily="34" charset="0"/>
            </a:endParaRPr>
          </a:p>
        </p:txBody>
      </p:sp>
    </p:spTree>
    <p:extLst>
      <p:ext uri="{BB962C8B-B14F-4D97-AF65-F5344CB8AC3E}">
        <p14:creationId xmlns:p14="http://schemas.microsoft.com/office/powerpoint/2010/main" val="360680713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4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A secondary survey is done if the initial assessment found no life-threatening conditions.</a:t>
            </a:r>
            <a:endParaRPr lang="en-AU" altLang="en-US" dirty="0"/>
          </a:p>
          <a:p>
            <a:r>
              <a:rPr lang="en-US" altLang="en-US" dirty="0"/>
              <a:t> </a:t>
            </a:r>
            <a:endParaRPr lang="en-AU" altLang="en-US" dirty="0"/>
          </a:p>
          <a:p>
            <a:r>
              <a:rPr lang="en-US" altLang="en-US" dirty="0"/>
              <a:t>It assesses the casualty more closely for signs such as cuts, burns, bruising, swelling, puncture wounds and anything out of place (misuse of drugs).</a:t>
            </a:r>
            <a:endParaRPr lang="en-AU" altLang="en-US" dirty="0"/>
          </a:p>
          <a:p>
            <a:r>
              <a:rPr lang="en-US" altLang="en-US" dirty="0"/>
              <a:t> </a:t>
            </a:r>
            <a:endParaRPr lang="en-AU" altLang="en-US" dirty="0"/>
          </a:p>
          <a:p>
            <a:r>
              <a:rPr lang="en-US" altLang="en-US" dirty="0"/>
              <a:t>It involves carefully checking the casualty from head to toe.</a:t>
            </a:r>
            <a:endParaRPr lang="en-AU" altLang="en-US" dirty="0"/>
          </a:p>
        </p:txBody>
      </p:sp>
      <p:sp>
        <p:nvSpPr>
          <p:cNvPr id="4" name="Slide Number Placeholder 3"/>
          <p:cNvSpPr>
            <a:spLocks noGrp="1"/>
          </p:cNvSpPr>
          <p:nvPr>
            <p:ph type="sldNum" sz="quarter" idx="5"/>
          </p:nvPr>
        </p:nvSpPr>
        <p:spPr/>
        <p:txBody>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fld id="{D52DB698-9F5C-4217-87BA-AD1EA7CE9485}" type="slidenum">
              <a:rPr lang="en-US" altLang="en-US" sz="1200">
                <a:latin typeface="Arial" panose="020B0604020202020204" pitchFamily="34" charset="0"/>
              </a:rPr>
              <a:pPr eaLnBrk="1" hangingPunct="1"/>
              <a:t>59</a:t>
            </a:fld>
            <a:endParaRPr lang="en-US" altLang="en-US" sz="1200" dirty="0">
              <a:latin typeface="Arial" panose="020B0604020202020204" pitchFamily="34" charset="0"/>
            </a:endParaRPr>
          </a:p>
        </p:txBody>
      </p:sp>
    </p:spTree>
    <p:extLst>
      <p:ext uri="{BB962C8B-B14F-4D97-AF65-F5344CB8AC3E}">
        <p14:creationId xmlns:p14="http://schemas.microsoft.com/office/powerpoint/2010/main" val="25054480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Legal, workplace and community factors you need to consider include:</a:t>
            </a:r>
            <a:endParaRPr lang="en-AU" altLang="en-US" dirty="0"/>
          </a:p>
          <a:p>
            <a:pPr marL="457200" lvl="1" indent="0">
              <a:buFontTx/>
              <a:buNone/>
            </a:pPr>
            <a:endParaRPr lang="en-US" altLang="en-US" dirty="0"/>
          </a:p>
          <a:p>
            <a:pPr marL="628650" lvl="1" indent="-171450">
              <a:buFontTx/>
              <a:buChar char="•"/>
            </a:pPr>
            <a:r>
              <a:rPr lang="en-US" altLang="en-US" dirty="0"/>
              <a:t>Duty of care requirements.</a:t>
            </a:r>
            <a:endParaRPr lang="en-AU" altLang="en-US" dirty="0"/>
          </a:p>
          <a:p>
            <a:pPr marL="457200" lvl="1" indent="0">
              <a:buFontTx/>
              <a:buNone/>
            </a:pPr>
            <a:endParaRPr lang="en-US" altLang="en-US" dirty="0"/>
          </a:p>
          <a:p>
            <a:pPr marL="628650" lvl="1" indent="-171450">
              <a:buFontTx/>
              <a:buChar char="•"/>
            </a:pPr>
            <a:r>
              <a:rPr lang="en-US" altLang="en-US" dirty="0"/>
              <a:t>Consent. </a:t>
            </a:r>
            <a:endParaRPr lang="en-AU" altLang="en-US" dirty="0"/>
          </a:p>
          <a:p>
            <a:pPr marL="457200" lvl="1" indent="0">
              <a:buFontTx/>
              <a:buNone/>
            </a:pPr>
            <a:endParaRPr lang="en-US" altLang="en-US" dirty="0"/>
          </a:p>
          <a:p>
            <a:pPr marL="628650" lvl="1" indent="-171450">
              <a:buFontTx/>
              <a:buChar char="•"/>
            </a:pPr>
            <a:r>
              <a:rPr lang="en-US" altLang="en-US" dirty="0"/>
              <a:t>Respectful behaviour towards a casualty.</a:t>
            </a:r>
            <a:endParaRPr lang="en-AU" altLang="en-US" dirty="0"/>
          </a:p>
          <a:p>
            <a:pPr marL="457200" lvl="1" indent="0">
              <a:buFontTx/>
              <a:buNone/>
            </a:pPr>
            <a:endParaRPr lang="en-US" altLang="en-US" dirty="0"/>
          </a:p>
          <a:p>
            <a:pPr marL="628650" lvl="1" indent="-171450">
              <a:buFontTx/>
              <a:buChar char="•"/>
            </a:pPr>
            <a:r>
              <a:rPr lang="en-US" altLang="en-US" dirty="0"/>
              <a:t>Privacy and confidentiality requirements.</a:t>
            </a:r>
            <a:endParaRPr lang="en-AU" altLang="en-US" dirty="0"/>
          </a:p>
          <a:p>
            <a:pPr marL="457200" lvl="1" indent="0">
              <a:buFontTx/>
              <a:buNone/>
            </a:pPr>
            <a:endParaRPr lang="en-US" altLang="en-US" dirty="0"/>
          </a:p>
          <a:p>
            <a:pPr marL="628650" lvl="1" indent="-171450">
              <a:buFontTx/>
              <a:buChar char="•"/>
            </a:pPr>
            <a:r>
              <a:rPr lang="en-US" altLang="en-US" dirty="0"/>
              <a:t>Your own skills and limitations.</a:t>
            </a:r>
            <a:endParaRPr lang="en-AU" altLang="en-US" dirty="0"/>
          </a:p>
          <a:p>
            <a:pPr marL="457200" lvl="1" indent="0">
              <a:buFontTx/>
              <a:buNone/>
            </a:pPr>
            <a:endParaRPr lang="en-US" altLang="en-US" dirty="0"/>
          </a:p>
          <a:p>
            <a:pPr marL="628650" lvl="1" indent="-171450">
              <a:buFontTx/>
              <a:buChar char="•"/>
            </a:pPr>
            <a:r>
              <a:rPr lang="en-US" altLang="en-US" dirty="0"/>
              <a:t>The need for stress-management techniques and available support following an emergency situation.</a:t>
            </a:r>
            <a:endParaRPr lang="en-AU" altLang="en-US" dirty="0"/>
          </a:p>
          <a:p>
            <a:pPr marL="457200" lvl="1" indent="0">
              <a:buFontTx/>
              <a:buNone/>
            </a:pPr>
            <a:endParaRPr lang="en-US" altLang="en-US" dirty="0"/>
          </a:p>
          <a:p>
            <a:pPr marL="628650" lvl="1" indent="-171450">
              <a:buFontTx/>
              <a:buChar char="•"/>
            </a:pPr>
            <a:r>
              <a:rPr lang="en-US" altLang="en-US" dirty="0"/>
              <a:t>The importance of debriefing.</a:t>
            </a:r>
          </a:p>
          <a:p>
            <a:pPr marL="0" lvl="0" indent="0">
              <a:buFontTx/>
              <a:buNone/>
            </a:pPr>
            <a:endParaRPr lang="en-US" altLang="en-US" dirty="0"/>
          </a:p>
          <a:p>
            <a:endParaRPr lang="en-AU" sz="1200" kern="1200" dirty="0">
              <a:solidFill>
                <a:schemeClr val="tx1"/>
              </a:solidFill>
              <a:effectLst/>
            </a:endParaRPr>
          </a:p>
          <a:p>
            <a:r>
              <a:rPr lang="en-US" sz="1200" kern="1200" dirty="0">
                <a:solidFill>
                  <a:schemeClr val="tx1"/>
                </a:solidFill>
                <a:effectLst/>
              </a:rPr>
              <a:t>The Code of Practice for first aid requires all employers to ensure that their nominated first aiders attend training on a regular basis to remain current in their skills. </a:t>
            </a:r>
            <a:endParaRPr lang="en-AU" sz="1200" kern="1200" dirty="0">
              <a:solidFill>
                <a:schemeClr val="tx1"/>
              </a:solidFill>
              <a:effectLst/>
            </a:endParaRPr>
          </a:p>
          <a:p>
            <a:r>
              <a:rPr lang="en-US" sz="1200" kern="1200" dirty="0">
                <a:solidFill>
                  <a:schemeClr val="tx1"/>
                </a:solidFill>
                <a:effectLst/>
              </a:rPr>
              <a:t> </a:t>
            </a:r>
            <a:endParaRPr lang="en-AU" sz="1200" kern="1200" dirty="0">
              <a:solidFill>
                <a:schemeClr val="tx1"/>
              </a:solidFill>
              <a:effectLst/>
            </a:endParaRPr>
          </a:p>
          <a:p>
            <a:r>
              <a:rPr lang="en-US" sz="1200" kern="1200" dirty="0">
                <a:solidFill>
                  <a:schemeClr val="tx1"/>
                </a:solidFill>
                <a:effectLst/>
              </a:rPr>
              <a:t>Refresher training in CPR should be undertaken annually. First aid qualifications should be renewed every three years to keep skills current. Any training that lapses past these periods is considered to be out of date.</a:t>
            </a:r>
            <a:endParaRPr lang="en-AU" sz="1200" kern="1200" dirty="0">
              <a:solidFill>
                <a:schemeClr val="tx1"/>
              </a:solidFill>
              <a:effectLst/>
            </a:endParaRPr>
          </a:p>
        </p:txBody>
      </p:sp>
      <p:sp>
        <p:nvSpPr>
          <p:cNvPr id="4" name="Slide Number Placeholder 3"/>
          <p:cNvSpPr>
            <a:spLocks noGrp="1"/>
          </p:cNvSpPr>
          <p:nvPr>
            <p:ph type="sldNum" sz="quarter" idx="5"/>
          </p:nvPr>
        </p:nvSpPr>
        <p:spPr/>
        <p:txBody>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fld id="{D663528C-69E5-46BF-AF3C-1222C5AC5B13}" type="slidenum">
              <a:rPr lang="en-US" altLang="en-US" sz="1200">
                <a:latin typeface="Arial" panose="020B0604020202020204" pitchFamily="34" charset="0"/>
              </a:rPr>
              <a:pPr eaLnBrk="1" hangingPunct="1"/>
              <a:t>6</a:t>
            </a:fld>
            <a:endParaRPr lang="en-US" altLang="en-US" sz="1200" dirty="0">
              <a:latin typeface="Arial" panose="020B0604020202020204" pitchFamily="34" charset="0"/>
            </a:endParaRPr>
          </a:p>
        </p:txBody>
      </p:sp>
    </p:spTree>
    <p:extLst>
      <p:ext uri="{BB962C8B-B14F-4D97-AF65-F5344CB8AC3E}">
        <p14:creationId xmlns:p14="http://schemas.microsoft.com/office/powerpoint/2010/main" val="67889477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493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The casualty could be anxious, agitated and in a lot of pain so you need to be calm, respectful and comforting. </a:t>
            </a:r>
          </a:p>
          <a:p>
            <a:endParaRPr lang="en-US" altLang="en-US" dirty="0"/>
          </a:p>
          <a:p>
            <a:r>
              <a:rPr lang="en-US" altLang="en-US" dirty="0"/>
              <a:t>To reassure the casualty you should:</a:t>
            </a:r>
            <a:endParaRPr lang="en-AU" altLang="en-US" dirty="0"/>
          </a:p>
          <a:p>
            <a:pPr marL="628650" lvl="1" indent="-171450">
              <a:buFontTx/>
              <a:buChar char="•"/>
            </a:pPr>
            <a:endParaRPr lang="en-US" altLang="en-US" dirty="0"/>
          </a:p>
          <a:p>
            <a:pPr marL="628650" lvl="1" indent="-171450">
              <a:buFontTx/>
              <a:buChar char="•"/>
            </a:pPr>
            <a:r>
              <a:rPr lang="en-US" altLang="en-US" dirty="0"/>
              <a:t>Make a personal introduction.</a:t>
            </a:r>
            <a:endParaRPr lang="en-AU" altLang="en-US" dirty="0"/>
          </a:p>
          <a:p>
            <a:pPr marL="628650" lvl="1" indent="-171450">
              <a:buFontTx/>
              <a:buChar char="•"/>
            </a:pPr>
            <a:endParaRPr lang="en-US" altLang="en-US" dirty="0"/>
          </a:p>
          <a:p>
            <a:pPr marL="628650" lvl="1" indent="-171450">
              <a:buFontTx/>
              <a:buChar char="•"/>
            </a:pPr>
            <a:r>
              <a:rPr lang="en-US" altLang="en-US" dirty="0"/>
              <a:t>Show empathy.</a:t>
            </a:r>
            <a:endParaRPr lang="en-AU" altLang="en-US" dirty="0"/>
          </a:p>
          <a:p>
            <a:pPr marL="628650" lvl="1" indent="-171450">
              <a:buFontTx/>
              <a:buChar char="•"/>
            </a:pPr>
            <a:endParaRPr lang="en-US" altLang="en-US" dirty="0"/>
          </a:p>
          <a:p>
            <a:pPr marL="628650" lvl="1" indent="-171450">
              <a:buFontTx/>
              <a:buChar char="•"/>
            </a:pPr>
            <a:r>
              <a:rPr lang="en-US" altLang="en-US" dirty="0"/>
              <a:t>Maintain constant communication with the casualty.</a:t>
            </a:r>
            <a:endParaRPr lang="en-AU" altLang="en-US" dirty="0"/>
          </a:p>
          <a:p>
            <a:pPr marL="628650" lvl="1" indent="-171450">
              <a:buFontTx/>
              <a:buChar char="•"/>
            </a:pPr>
            <a:endParaRPr lang="en-US" altLang="en-US" dirty="0"/>
          </a:p>
          <a:p>
            <a:pPr marL="628650" lvl="1" indent="-171450">
              <a:buFontTx/>
              <a:buChar char="•"/>
            </a:pPr>
            <a:r>
              <a:rPr lang="en-US" altLang="en-US" dirty="0"/>
              <a:t>Adopt a caring voice tone and volume.</a:t>
            </a:r>
            <a:endParaRPr lang="en-AU" altLang="en-US" dirty="0"/>
          </a:p>
          <a:p>
            <a:pPr marL="628650" lvl="1" indent="-171450">
              <a:buFontTx/>
              <a:buChar char="•"/>
            </a:pPr>
            <a:endParaRPr lang="en-US" altLang="en-US" dirty="0"/>
          </a:p>
          <a:p>
            <a:pPr marL="628650" lvl="1" indent="-171450">
              <a:buFontTx/>
              <a:buChar char="•"/>
            </a:pPr>
            <a:r>
              <a:rPr lang="en-US" altLang="en-US" dirty="0"/>
              <a:t>Offer reassurance and gentle treatment in a culturally appropriate manner.</a:t>
            </a:r>
            <a:endParaRPr lang="en-AU" altLang="en-US" dirty="0"/>
          </a:p>
        </p:txBody>
      </p:sp>
      <p:sp>
        <p:nvSpPr>
          <p:cNvPr id="4" name="Slide Number Placeholder 3"/>
          <p:cNvSpPr>
            <a:spLocks noGrp="1"/>
          </p:cNvSpPr>
          <p:nvPr>
            <p:ph type="sldNum" sz="quarter" idx="5"/>
          </p:nvPr>
        </p:nvSpPr>
        <p:spPr/>
        <p:txBody>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fld id="{0A3CA22E-FC30-4730-9A80-7FDB0127F4ED}" type="slidenum">
              <a:rPr lang="en-US" altLang="en-US" sz="1200">
                <a:latin typeface="Arial" panose="020B0604020202020204" pitchFamily="34" charset="0"/>
              </a:rPr>
              <a:pPr eaLnBrk="1" hangingPunct="1"/>
              <a:t>60</a:t>
            </a:fld>
            <a:endParaRPr lang="en-US" altLang="en-US" sz="1200" dirty="0">
              <a:latin typeface="Arial" panose="020B0604020202020204" pitchFamily="34" charset="0"/>
            </a:endParaRPr>
          </a:p>
        </p:txBody>
      </p:sp>
    </p:spTree>
    <p:extLst>
      <p:ext uri="{BB962C8B-B14F-4D97-AF65-F5344CB8AC3E}">
        <p14:creationId xmlns:p14="http://schemas.microsoft.com/office/powerpoint/2010/main" val="80575539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107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You need to make the casualty as comfortable as you can until emergency services arrive.</a:t>
            </a:r>
            <a:endParaRPr lang="en-AU" altLang="en-US" dirty="0"/>
          </a:p>
          <a:p>
            <a:r>
              <a:rPr lang="en-US" altLang="en-US" dirty="0"/>
              <a:t> </a:t>
            </a:r>
            <a:endParaRPr lang="en-AU" altLang="en-US" dirty="0"/>
          </a:p>
          <a:p>
            <a:r>
              <a:rPr lang="en-US" altLang="en-US" dirty="0"/>
              <a:t>This could mean moving them to a sheltered place out of the sun, rain, wind or cold.</a:t>
            </a:r>
            <a:endParaRPr lang="en-AU" altLang="en-US" dirty="0"/>
          </a:p>
          <a:p>
            <a:r>
              <a:rPr lang="en-US" altLang="en-US" dirty="0"/>
              <a:t> </a:t>
            </a:r>
            <a:endParaRPr lang="en-AU" altLang="en-US" dirty="0"/>
          </a:p>
          <a:p>
            <a:r>
              <a:rPr lang="en-US" altLang="en-US" dirty="0"/>
              <a:t>You could use coats, blankets or other things to keep them warm or shaded.</a:t>
            </a:r>
            <a:endParaRPr lang="en-AU" altLang="en-US" dirty="0"/>
          </a:p>
          <a:p>
            <a:r>
              <a:rPr lang="en-US" altLang="en-US" dirty="0"/>
              <a:t> </a:t>
            </a:r>
            <a:endParaRPr lang="en-AU" altLang="en-US" dirty="0"/>
          </a:p>
          <a:p>
            <a:r>
              <a:rPr lang="en-US" altLang="en-US" dirty="0"/>
              <a:t>If there is a head injury you could support their head and neck with a pillow or some other sort of padding.</a:t>
            </a:r>
            <a:endParaRPr lang="en-AU" altLang="en-US" dirty="0"/>
          </a:p>
        </p:txBody>
      </p:sp>
      <p:sp>
        <p:nvSpPr>
          <p:cNvPr id="4" name="Slide Number Placeholder 3"/>
          <p:cNvSpPr>
            <a:spLocks noGrp="1"/>
          </p:cNvSpPr>
          <p:nvPr>
            <p:ph type="sldNum" sz="quarter" idx="5"/>
          </p:nvPr>
        </p:nvSpPr>
        <p:spPr/>
        <p:txBody>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fld id="{42E070C6-B3F3-4C1E-B19E-367CF5CACD1C}" type="slidenum">
              <a:rPr lang="en-US" altLang="en-US" sz="1200">
                <a:latin typeface="Arial" panose="020B0604020202020204" pitchFamily="34" charset="0"/>
              </a:rPr>
              <a:pPr eaLnBrk="1" hangingPunct="1"/>
              <a:t>61</a:t>
            </a:fld>
            <a:endParaRPr lang="en-US" altLang="en-US" sz="1200" dirty="0">
              <a:latin typeface="Arial" panose="020B0604020202020204" pitchFamily="34" charset="0"/>
            </a:endParaRPr>
          </a:p>
        </p:txBody>
      </p:sp>
    </p:spTree>
    <p:extLst>
      <p:ext uri="{BB962C8B-B14F-4D97-AF65-F5344CB8AC3E}">
        <p14:creationId xmlns:p14="http://schemas.microsoft.com/office/powerpoint/2010/main" val="414424716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878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If it is a major incident and there are a lot of casualties to treat, you need to </a:t>
            </a:r>
            <a:r>
              <a:rPr lang="en-US" altLang="en-US" dirty="0" err="1"/>
              <a:t>prioritise</a:t>
            </a:r>
            <a:r>
              <a:rPr lang="en-US" altLang="en-US" dirty="0"/>
              <a:t> treatment. Start with the casualties with the worst injuries. </a:t>
            </a:r>
          </a:p>
          <a:p>
            <a:endParaRPr lang="en-US" altLang="en-US" dirty="0"/>
          </a:p>
          <a:p>
            <a:r>
              <a:rPr lang="en-US" altLang="en-US" dirty="0"/>
              <a:t>This process is called ‘triage’.</a:t>
            </a:r>
            <a:endParaRPr lang="en-AU" altLang="en-US" dirty="0"/>
          </a:p>
          <a:p>
            <a:endParaRPr lang="en-US" altLang="en-US" dirty="0"/>
          </a:p>
          <a:p>
            <a:r>
              <a:rPr lang="en-US" altLang="en-US" dirty="0"/>
              <a:t>Triage means deciding who to help first. This will give the most people the best chance of surviving the incident. </a:t>
            </a:r>
            <a:endParaRPr lang="en-AU" altLang="en-US" dirty="0"/>
          </a:p>
        </p:txBody>
      </p:sp>
      <p:sp>
        <p:nvSpPr>
          <p:cNvPr id="4" name="Slide Number Placeholder 3"/>
          <p:cNvSpPr>
            <a:spLocks noGrp="1"/>
          </p:cNvSpPr>
          <p:nvPr>
            <p:ph type="sldNum" sz="quarter" idx="5"/>
          </p:nvPr>
        </p:nvSpPr>
        <p:spPr/>
        <p:txBody>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fld id="{C0DC3E6B-E4FC-4C63-A3F6-D389B4455043}" type="slidenum">
              <a:rPr lang="en-US" altLang="en-US" sz="1200">
                <a:latin typeface="Arial" panose="020B0604020202020204" pitchFamily="34" charset="0"/>
              </a:rPr>
              <a:pPr eaLnBrk="1" hangingPunct="1"/>
              <a:t>62</a:t>
            </a:fld>
            <a:endParaRPr lang="en-US" altLang="en-US" sz="1200" dirty="0">
              <a:latin typeface="Arial" panose="020B0604020202020204" pitchFamily="34" charset="0"/>
            </a:endParaRPr>
          </a:p>
        </p:txBody>
      </p:sp>
    </p:spTree>
    <p:extLst>
      <p:ext uri="{BB962C8B-B14F-4D97-AF65-F5344CB8AC3E}">
        <p14:creationId xmlns:p14="http://schemas.microsoft.com/office/powerpoint/2010/main" val="366126861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878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If it is a major incident and there are a lot of casualties to treat, you need to </a:t>
            </a:r>
            <a:r>
              <a:rPr lang="en-US" altLang="en-US" dirty="0" err="1"/>
              <a:t>prioritise</a:t>
            </a:r>
            <a:r>
              <a:rPr lang="en-US" altLang="en-US" dirty="0"/>
              <a:t> treatment. Start with the casualties with the worst injuries. </a:t>
            </a:r>
          </a:p>
          <a:p>
            <a:endParaRPr lang="en-US" altLang="en-US" dirty="0"/>
          </a:p>
          <a:p>
            <a:r>
              <a:rPr lang="en-US" altLang="en-US" dirty="0"/>
              <a:t>This process is called ‘triage’.</a:t>
            </a:r>
            <a:endParaRPr lang="en-AU" altLang="en-US" dirty="0"/>
          </a:p>
          <a:p>
            <a:endParaRPr lang="en-US" altLang="en-US" dirty="0"/>
          </a:p>
          <a:p>
            <a:r>
              <a:rPr lang="en-US" altLang="en-US" dirty="0"/>
              <a:t>Triage means deciding who to help first. This will give the most people the best chance of surviving the incident. </a:t>
            </a:r>
            <a:endParaRPr lang="en-AU" altLang="en-US" dirty="0"/>
          </a:p>
        </p:txBody>
      </p:sp>
      <p:sp>
        <p:nvSpPr>
          <p:cNvPr id="4" name="Slide Number Placeholder 3"/>
          <p:cNvSpPr>
            <a:spLocks noGrp="1"/>
          </p:cNvSpPr>
          <p:nvPr>
            <p:ph type="sldNum" sz="quarter" idx="5"/>
          </p:nvPr>
        </p:nvSpPr>
        <p:spPr/>
        <p:txBody>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fld id="{C0DC3E6B-E4FC-4C63-A3F6-D389B4455043}" type="slidenum">
              <a:rPr lang="en-US" altLang="en-US" sz="1200">
                <a:latin typeface="Arial" panose="020B0604020202020204" pitchFamily="34" charset="0"/>
              </a:rPr>
              <a:pPr eaLnBrk="1" hangingPunct="1"/>
              <a:t>63</a:t>
            </a:fld>
            <a:endParaRPr lang="en-US" altLang="en-US" sz="1200" dirty="0">
              <a:latin typeface="Arial" panose="020B0604020202020204" pitchFamily="34" charset="0"/>
            </a:endParaRPr>
          </a:p>
        </p:txBody>
      </p:sp>
    </p:spTree>
    <p:extLst>
      <p:ext uri="{BB962C8B-B14F-4D97-AF65-F5344CB8AC3E}">
        <p14:creationId xmlns:p14="http://schemas.microsoft.com/office/powerpoint/2010/main" val="324692830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745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You may need to move a casualty away from hazards in the area or to make it easier to get to them for treatment.</a:t>
            </a:r>
          </a:p>
          <a:p>
            <a:r>
              <a:rPr lang="en-US" altLang="en-US" dirty="0"/>
              <a:t> </a:t>
            </a:r>
          </a:p>
          <a:p>
            <a:r>
              <a:rPr lang="en-US" altLang="en-US" dirty="0"/>
              <a:t>First, check with the casualty to make sure they are comfortable about being moved and explain what you are going to do. </a:t>
            </a:r>
          </a:p>
          <a:p>
            <a:r>
              <a:rPr lang="en-US" altLang="en-US" dirty="0"/>
              <a:t> </a:t>
            </a:r>
          </a:p>
          <a:p>
            <a:r>
              <a:rPr lang="en-US" altLang="en-US" dirty="0"/>
              <a:t>To make sure you don’t hurt yourself or the patient you should use techniques for safe manual handling.</a:t>
            </a:r>
          </a:p>
          <a:p>
            <a:r>
              <a:rPr lang="en-US" altLang="en-US" dirty="0"/>
              <a:t> </a:t>
            </a:r>
          </a:p>
          <a:p>
            <a:r>
              <a:rPr lang="en-US" altLang="en-US" dirty="0"/>
              <a:t>You should always bend your knees and not your back when lifting. This will help to avoid straining your back.</a:t>
            </a:r>
          </a:p>
        </p:txBody>
      </p:sp>
      <p:sp>
        <p:nvSpPr>
          <p:cNvPr id="4" name="Slide Number Placeholder 3"/>
          <p:cNvSpPr>
            <a:spLocks noGrp="1"/>
          </p:cNvSpPr>
          <p:nvPr>
            <p:ph type="sldNum" sz="quarter" idx="5"/>
          </p:nvPr>
        </p:nvSpPr>
        <p:spPr/>
        <p:txBody>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fld id="{ED60B647-95A2-44AC-8FEE-2D8CCE81E196}" type="slidenum">
              <a:rPr lang="en-US" altLang="en-US" sz="1200">
                <a:latin typeface="Arial" panose="020B0604020202020204" pitchFamily="34" charset="0"/>
              </a:rPr>
              <a:pPr eaLnBrk="1" hangingPunct="1"/>
              <a:t>64</a:t>
            </a:fld>
            <a:endParaRPr lang="en-US" altLang="en-US" sz="1200" dirty="0">
              <a:latin typeface="Arial" panose="020B0604020202020204" pitchFamily="34" charset="0"/>
            </a:endParaRPr>
          </a:p>
        </p:txBody>
      </p:sp>
    </p:spTree>
    <p:extLst>
      <p:ext uri="{BB962C8B-B14F-4D97-AF65-F5344CB8AC3E}">
        <p14:creationId xmlns:p14="http://schemas.microsoft.com/office/powerpoint/2010/main" val="412283934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397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solidFill>
                  <a:srgbClr val="000000"/>
                </a:solidFill>
              </a:rPr>
              <a:t>Shock can be life-threatening and occurs when the body is unable to cope with serious injuries, illnesses or stressful situations e.g. bleeding, burns, severe allergic reactions, witnessing an accident.</a:t>
            </a:r>
          </a:p>
          <a:p>
            <a:r>
              <a:rPr lang="en-US" altLang="en-US" dirty="0">
                <a:solidFill>
                  <a:srgbClr val="000000"/>
                </a:solidFill>
              </a:rPr>
              <a:t> </a:t>
            </a:r>
          </a:p>
          <a:p>
            <a:r>
              <a:rPr lang="en-US" altLang="en-US" dirty="0">
                <a:solidFill>
                  <a:srgbClr val="000000"/>
                </a:solidFill>
              </a:rPr>
              <a:t>When a person goes into shock the body sends oxygen/blood to the vital organs first. This slows the blood flow to the limbs and digestive system, causing pale, cold, sweaty skin and nausea. </a:t>
            </a:r>
          </a:p>
          <a:p>
            <a:r>
              <a:rPr lang="en-US" altLang="en-US" dirty="0">
                <a:solidFill>
                  <a:srgbClr val="000000"/>
                </a:solidFill>
              </a:rPr>
              <a:t> </a:t>
            </a:r>
          </a:p>
          <a:p>
            <a:r>
              <a:rPr lang="en-US" altLang="en-US" dirty="0">
                <a:solidFill>
                  <a:srgbClr val="000000"/>
                </a:solidFill>
              </a:rPr>
              <a:t>After a time the tissues of the arms and legs will begin to die. At this stage the brain will return blood flow to these parts, causing vital organs to lose blood flow. If this continues the person will become drowsy, and the heart and lungs will begin to shut down, resulting in death.</a:t>
            </a:r>
          </a:p>
        </p:txBody>
      </p:sp>
      <p:sp>
        <p:nvSpPr>
          <p:cNvPr id="4" name="Slide Number Placeholder 3"/>
          <p:cNvSpPr>
            <a:spLocks noGrp="1"/>
          </p:cNvSpPr>
          <p:nvPr>
            <p:ph type="sldNum" sz="quarter" idx="5"/>
          </p:nvPr>
        </p:nvSpPr>
        <p:spPr/>
        <p:txBody>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fld id="{C95D6A85-FE18-48A4-8CDD-929B78F017BB}" type="slidenum">
              <a:rPr lang="en-US" altLang="en-US" sz="1200">
                <a:latin typeface="Arial" panose="020B0604020202020204" pitchFamily="34" charset="0"/>
              </a:rPr>
              <a:pPr eaLnBrk="1" hangingPunct="1"/>
              <a:t>65</a:t>
            </a:fld>
            <a:endParaRPr lang="en-US" altLang="en-US" sz="1200" dirty="0">
              <a:latin typeface="Arial" panose="020B0604020202020204" pitchFamily="34" charset="0"/>
            </a:endParaRPr>
          </a:p>
        </p:txBody>
      </p:sp>
    </p:spTree>
    <p:extLst>
      <p:ext uri="{BB962C8B-B14F-4D97-AF65-F5344CB8AC3E}">
        <p14:creationId xmlns:p14="http://schemas.microsoft.com/office/powerpoint/2010/main" val="68885368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601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solidFill>
                  <a:srgbClr val="000000"/>
                </a:solidFill>
              </a:rPr>
              <a:t>Recognising shock: </a:t>
            </a:r>
          </a:p>
          <a:p>
            <a:pPr marL="628650" lvl="1" indent="-171450">
              <a:buFontTx/>
              <a:buChar char="•"/>
            </a:pPr>
            <a:endParaRPr lang="en-US" altLang="en-US" dirty="0">
              <a:solidFill>
                <a:srgbClr val="000000"/>
              </a:solidFill>
            </a:endParaRPr>
          </a:p>
          <a:p>
            <a:pPr marL="628650" lvl="1" indent="-171450">
              <a:buFontTx/>
              <a:buChar char="•"/>
            </a:pPr>
            <a:r>
              <a:rPr lang="en-US" altLang="en-US" dirty="0">
                <a:solidFill>
                  <a:srgbClr val="000000"/>
                </a:solidFill>
              </a:rPr>
              <a:t>Cold, pale, sweaty skin. </a:t>
            </a:r>
          </a:p>
          <a:p>
            <a:pPr marL="628650" lvl="1" indent="-171450">
              <a:buFontTx/>
              <a:buChar char="•"/>
            </a:pPr>
            <a:endParaRPr lang="en-US" altLang="en-US" dirty="0">
              <a:solidFill>
                <a:srgbClr val="000000"/>
              </a:solidFill>
            </a:endParaRPr>
          </a:p>
          <a:p>
            <a:pPr marL="628650" lvl="1" indent="-171450">
              <a:buFontTx/>
              <a:buChar char="•"/>
            </a:pPr>
            <a:r>
              <a:rPr lang="en-US" altLang="en-US" dirty="0">
                <a:solidFill>
                  <a:srgbClr val="000000"/>
                </a:solidFill>
              </a:rPr>
              <a:t>Rapid, weak pulse. </a:t>
            </a:r>
          </a:p>
          <a:p>
            <a:pPr marL="628650" lvl="1" indent="-171450">
              <a:buFontTx/>
              <a:buChar char="•"/>
            </a:pPr>
            <a:endParaRPr lang="en-US" altLang="en-US" dirty="0">
              <a:solidFill>
                <a:srgbClr val="000000"/>
              </a:solidFill>
            </a:endParaRPr>
          </a:p>
          <a:p>
            <a:pPr marL="628650" lvl="1" indent="-171450">
              <a:buFontTx/>
              <a:buChar char="•"/>
            </a:pPr>
            <a:r>
              <a:rPr lang="en-US" altLang="en-US" dirty="0">
                <a:solidFill>
                  <a:srgbClr val="000000"/>
                </a:solidFill>
              </a:rPr>
              <a:t>Rapid breathing. </a:t>
            </a:r>
          </a:p>
          <a:p>
            <a:pPr marL="628650" lvl="1" indent="-171450">
              <a:buFontTx/>
              <a:buChar char="•"/>
            </a:pPr>
            <a:endParaRPr lang="en-US" altLang="en-US" dirty="0">
              <a:solidFill>
                <a:srgbClr val="000000"/>
              </a:solidFill>
            </a:endParaRPr>
          </a:p>
          <a:p>
            <a:pPr marL="628650" lvl="1" indent="-171450">
              <a:buFontTx/>
              <a:buChar char="•"/>
            </a:pPr>
            <a:r>
              <a:rPr lang="en-US" altLang="en-US" dirty="0">
                <a:solidFill>
                  <a:srgbClr val="000000"/>
                </a:solidFill>
              </a:rPr>
              <a:t>Casualty may feel anxious, restless and very thirsty. </a:t>
            </a:r>
          </a:p>
          <a:p>
            <a:pPr marL="628650" lvl="1" indent="-171450">
              <a:buFontTx/>
              <a:buChar char="•"/>
            </a:pPr>
            <a:endParaRPr lang="en-US" altLang="en-US" dirty="0">
              <a:solidFill>
                <a:srgbClr val="000000"/>
              </a:solidFill>
            </a:endParaRPr>
          </a:p>
          <a:p>
            <a:pPr marL="628650" lvl="1" indent="-171450">
              <a:buFontTx/>
              <a:buChar char="•"/>
            </a:pPr>
            <a:r>
              <a:rPr lang="en-US" altLang="en-US" dirty="0">
                <a:solidFill>
                  <a:srgbClr val="000000"/>
                </a:solidFill>
              </a:rPr>
              <a:t>Casualty may develop nausea/vomiting. </a:t>
            </a:r>
          </a:p>
          <a:p>
            <a:pPr marL="628650" lvl="1" indent="-171450">
              <a:buFontTx/>
              <a:buChar char="•"/>
            </a:pPr>
            <a:endParaRPr lang="en-US" altLang="en-US" dirty="0">
              <a:solidFill>
                <a:srgbClr val="000000"/>
              </a:solidFill>
            </a:endParaRPr>
          </a:p>
          <a:p>
            <a:pPr marL="628650" lvl="1" indent="-171450">
              <a:buFontTx/>
              <a:buChar char="•"/>
            </a:pPr>
            <a:r>
              <a:rPr lang="en-US" altLang="en-US" dirty="0">
                <a:solidFill>
                  <a:srgbClr val="000000"/>
                </a:solidFill>
              </a:rPr>
              <a:t>Altered conscious state.</a:t>
            </a:r>
          </a:p>
        </p:txBody>
      </p:sp>
      <p:sp>
        <p:nvSpPr>
          <p:cNvPr id="4" name="Slide Number Placeholder 3"/>
          <p:cNvSpPr>
            <a:spLocks noGrp="1"/>
          </p:cNvSpPr>
          <p:nvPr>
            <p:ph type="sldNum" sz="quarter" idx="5"/>
          </p:nvPr>
        </p:nvSpPr>
        <p:spPr/>
        <p:txBody>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fld id="{741C4EDD-D4EE-43DC-9A80-A3EB72E2F6CF}" type="slidenum">
              <a:rPr lang="en-US" altLang="en-US" sz="1200">
                <a:latin typeface="Arial" panose="020B0604020202020204" pitchFamily="34" charset="0"/>
              </a:rPr>
              <a:pPr eaLnBrk="1" hangingPunct="1"/>
              <a:t>66</a:t>
            </a:fld>
            <a:endParaRPr lang="en-US" altLang="en-US" sz="1200" dirty="0">
              <a:latin typeface="Arial" panose="020B0604020202020204" pitchFamily="34" charset="0"/>
            </a:endParaRPr>
          </a:p>
        </p:txBody>
      </p:sp>
    </p:spTree>
    <p:extLst>
      <p:ext uri="{BB962C8B-B14F-4D97-AF65-F5344CB8AC3E}">
        <p14:creationId xmlns:p14="http://schemas.microsoft.com/office/powerpoint/2010/main" val="1220882516"/>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806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b="1" dirty="0">
                <a:solidFill>
                  <a:srgbClr val="000000"/>
                </a:solidFill>
              </a:rPr>
              <a:t>If the Patient is Conscious:</a:t>
            </a:r>
            <a:r>
              <a:rPr lang="en-US" altLang="en-US" dirty="0">
                <a:solidFill>
                  <a:srgbClr val="000000"/>
                </a:solidFill>
              </a:rPr>
              <a:t> </a:t>
            </a:r>
          </a:p>
          <a:p>
            <a:pPr lvl="1">
              <a:spcBef>
                <a:spcPts val="300"/>
              </a:spcBef>
              <a:spcAft>
                <a:spcPts val="300"/>
              </a:spcAft>
              <a:buFont typeface="+mj-lt" charset="0"/>
              <a:buNone/>
            </a:pPr>
            <a:endParaRPr lang="en-US" altLang="en-US" b="1" dirty="0">
              <a:solidFill>
                <a:srgbClr val="000000"/>
              </a:solidFill>
              <a:ea typeface="MS Mincho" panose="02020609040205080304" pitchFamily="49" charset="-128"/>
            </a:endParaRPr>
          </a:p>
          <a:p>
            <a:pPr lvl="1">
              <a:spcBef>
                <a:spcPts val="300"/>
              </a:spcBef>
              <a:spcAft>
                <a:spcPts val="300"/>
              </a:spcAft>
              <a:buFont typeface="+mj-lt" charset="0"/>
              <a:buNone/>
            </a:pPr>
            <a:r>
              <a:rPr lang="en-US" altLang="en-US" b="1" dirty="0">
                <a:solidFill>
                  <a:srgbClr val="000000"/>
                </a:solidFill>
                <a:ea typeface="MS Mincho" panose="02020609040205080304" pitchFamily="49" charset="-128"/>
              </a:rPr>
              <a:t>1.  </a:t>
            </a:r>
            <a:r>
              <a:rPr lang="en-US" altLang="en-US" dirty="0">
                <a:solidFill>
                  <a:srgbClr val="000000"/>
                </a:solidFill>
                <a:ea typeface="MS Mincho" panose="02020609040205080304" pitchFamily="49" charset="-128"/>
              </a:rPr>
              <a:t>Prevent further injury.</a:t>
            </a:r>
          </a:p>
          <a:p>
            <a:pPr lvl="1">
              <a:spcBef>
                <a:spcPts val="300"/>
              </a:spcBef>
              <a:spcAft>
                <a:spcPts val="300"/>
              </a:spcAft>
              <a:buFont typeface="+mj-lt" charset="0"/>
              <a:buNone/>
            </a:pPr>
            <a:endParaRPr lang="en-US" altLang="en-US" b="1" dirty="0">
              <a:solidFill>
                <a:srgbClr val="000000"/>
              </a:solidFill>
              <a:ea typeface="MS Mincho" panose="02020609040205080304" pitchFamily="49" charset="-128"/>
            </a:endParaRPr>
          </a:p>
          <a:p>
            <a:pPr lvl="1">
              <a:spcBef>
                <a:spcPts val="300"/>
              </a:spcBef>
              <a:spcAft>
                <a:spcPts val="300"/>
              </a:spcAft>
              <a:buFont typeface="+mj-lt" charset="0"/>
              <a:buNone/>
            </a:pPr>
            <a:r>
              <a:rPr lang="en-US" altLang="en-US" b="1" dirty="0">
                <a:solidFill>
                  <a:srgbClr val="000000"/>
                </a:solidFill>
                <a:ea typeface="MS Mincho" panose="02020609040205080304" pitchFamily="49" charset="-128"/>
              </a:rPr>
              <a:t>2.  </a:t>
            </a:r>
            <a:r>
              <a:rPr lang="en-US" altLang="en-US" dirty="0">
                <a:solidFill>
                  <a:srgbClr val="000000"/>
                </a:solidFill>
                <a:ea typeface="MS Mincho" panose="02020609040205080304" pitchFamily="49" charset="-128"/>
              </a:rPr>
              <a:t>Assess the patient and provide first aid for major injury/illness.</a:t>
            </a:r>
          </a:p>
          <a:p>
            <a:pPr lvl="1">
              <a:spcBef>
                <a:spcPts val="300"/>
              </a:spcBef>
              <a:spcAft>
                <a:spcPts val="300"/>
              </a:spcAft>
              <a:buFont typeface="+mj-lt" charset="0"/>
              <a:buNone/>
            </a:pPr>
            <a:endParaRPr lang="en-US" altLang="en-US" b="1" dirty="0">
              <a:solidFill>
                <a:srgbClr val="000000"/>
              </a:solidFill>
              <a:ea typeface="MS Mincho" panose="02020609040205080304" pitchFamily="49" charset="-128"/>
            </a:endParaRPr>
          </a:p>
          <a:p>
            <a:pPr lvl="1">
              <a:spcBef>
                <a:spcPts val="300"/>
              </a:spcBef>
              <a:spcAft>
                <a:spcPts val="300"/>
              </a:spcAft>
              <a:buFont typeface="+mj-lt" charset="0"/>
              <a:buNone/>
            </a:pPr>
            <a:r>
              <a:rPr lang="en-US" altLang="en-US" b="1" dirty="0">
                <a:solidFill>
                  <a:srgbClr val="000000"/>
                </a:solidFill>
                <a:ea typeface="MS Mincho" panose="02020609040205080304" pitchFamily="49" charset="-128"/>
              </a:rPr>
              <a:t>3.  </a:t>
            </a:r>
            <a:r>
              <a:rPr lang="en-US" altLang="en-US" dirty="0">
                <a:solidFill>
                  <a:srgbClr val="000000"/>
                </a:solidFill>
                <a:ea typeface="MS Mincho" panose="02020609040205080304" pitchFamily="49" charset="-128"/>
              </a:rPr>
              <a:t>Manage any other injuries e.g. fractures, bleeding.</a:t>
            </a:r>
          </a:p>
          <a:p>
            <a:pPr lvl="1">
              <a:spcBef>
                <a:spcPts val="300"/>
              </a:spcBef>
              <a:spcAft>
                <a:spcPts val="300"/>
              </a:spcAft>
              <a:buFont typeface="+mj-lt" charset="0"/>
              <a:buNone/>
            </a:pPr>
            <a:endParaRPr lang="en-US" altLang="en-US" b="1" dirty="0">
              <a:solidFill>
                <a:srgbClr val="000000"/>
              </a:solidFill>
              <a:ea typeface="MS Mincho" panose="02020609040205080304" pitchFamily="49" charset="-128"/>
            </a:endParaRPr>
          </a:p>
          <a:p>
            <a:pPr lvl="1">
              <a:spcBef>
                <a:spcPts val="300"/>
              </a:spcBef>
              <a:spcAft>
                <a:spcPts val="300"/>
              </a:spcAft>
              <a:buFont typeface="+mj-lt" charset="0"/>
              <a:buNone/>
            </a:pPr>
            <a:r>
              <a:rPr lang="en-US" altLang="en-US" b="1" dirty="0">
                <a:solidFill>
                  <a:srgbClr val="000000"/>
                </a:solidFill>
                <a:ea typeface="MS Mincho" panose="02020609040205080304" pitchFamily="49" charset="-128"/>
              </a:rPr>
              <a:t>4.  </a:t>
            </a:r>
            <a:r>
              <a:rPr lang="en-US" altLang="en-US" dirty="0">
                <a:solidFill>
                  <a:srgbClr val="000000"/>
                </a:solidFill>
                <a:ea typeface="MS Mincho" panose="02020609040205080304" pitchFamily="49" charset="-128"/>
              </a:rPr>
              <a:t>Make the person comfortable and cover with a blanket to maintain body temperature.</a:t>
            </a:r>
          </a:p>
          <a:p>
            <a:pPr lvl="1">
              <a:spcBef>
                <a:spcPts val="300"/>
              </a:spcBef>
              <a:spcAft>
                <a:spcPts val="300"/>
              </a:spcAft>
              <a:buFont typeface="+mj-lt" charset="0"/>
              <a:buNone/>
            </a:pPr>
            <a:endParaRPr lang="en-US" altLang="en-US" b="1" dirty="0">
              <a:solidFill>
                <a:srgbClr val="000000"/>
              </a:solidFill>
              <a:ea typeface="MS Mincho" panose="02020609040205080304" pitchFamily="49" charset="-128"/>
            </a:endParaRPr>
          </a:p>
          <a:p>
            <a:pPr lvl="1">
              <a:spcBef>
                <a:spcPts val="300"/>
              </a:spcBef>
              <a:spcAft>
                <a:spcPts val="300"/>
              </a:spcAft>
              <a:buFont typeface="+mj-lt" charset="0"/>
              <a:buNone/>
            </a:pPr>
            <a:r>
              <a:rPr lang="en-US" altLang="en-US" b="1" dirty="0">
                <a:solidFill>
                  <a:srgbClr val="000000"/>
                </a:solidFill>
                <a:ea typeface="MS Mincho" panose="02020609040205080304" pitchFamily="49" charset="-128"/>
              </a:rPr>
              <a:t>5.  </a:t>
            </a:r>
            <a:r>
              <a:rPr lang="en-US" altLang="en-US" dirty="0">
                <a:solidFill>
                  <a:srgbClr val="000000"/>
                </a:solidFill>
                <a:ea typeface="MS Mincho" panose="02020609040205080304" pitchFamily="49" charset="-128"/>
              </a:rPr>
              <a:t>DO NOT give the patient any food or drink. If needed moisten their lips to make them more comfortable.</a:t>
            </a:r>
          </a:p>
          <a:p>
            <a:pPr lvl="1">
              <a:spcBef>
                <a:spcPts val="300"/>
              </a:spcBef>
              <a:spcAft>
                <a:spcPts val="300"/>
              </a:spcAft>
              <a:buFont typeface="+mj-lt" charset="0"/>
              <a:buNone/>
            </a:pPr>
            <a:endParaRPr lang="en-US" altLang="en-US" b="1" dirty="0">
              <a:solidFill>
                <a:srgbClr val="000000"/>
              </a:solidFill>
              <a:ea typeface="MS Mincho" panose="02020609040205080304" pitchFamily="49" charset="-128"/>
            </a:endParaRPr>
          </a:p>
          <a:p>
            <a:pPr lvl="1">
              <a:spcBef>
                <a:spcPts val="300"/>
              </a:spcBef>
              <a:spcAft>
                <a:spcPts val="300"/>
              </a:spcAft>
              <a:buFont typeface="+mj-lt" charset="0"/>
              <a:buNone/>
            </a:pPr>
            <a:r>
              <a:rPr lang="en-US" altLang="en-US" b="1" dirty="0">
                <a:solidFill>
                  <a:srgbClr val="000000"/>
                </a:solidFill>
                <a:ea typeface="MS Mincho" panose="02020609040205080304" pitchFamily="49" charset="-128"/>
              </a:rPr>
              <a:t>6.  </a:t>
            </a:r>
            <a:r>
              <a:rPr lang="en-US" altLang="en-US" dirty="0">
                <a:solidFill>
                  <a:srgbClr val="000000"/>
                </a:solidFill>
                <a:ea typeface="MS Mincho" panose="02020609040205080304" pitchFamily="49" charset="-128"/>
              </a:rPr>
              <a:t>Call for an ambulance – Dial 000 or 112 for help.</a:t>
            </a:r>
          </a:p>
          <a:p>
            <a:pPr lvl="1">
              <a:spcBef>
                <a:spcPts val="300"/>
              </a:spcBef>
              <a:spcAft>
                <a:spcPts val="300"/>
              </a:spcAft>
              <a:buFont typeface="+mj-lt" charset="0"/>
              <a:buNone/>
            </a:pPr>
            <a:endParaRPr lang="en-US" altLang="en-US" b="1" dirty="0">
              <a:solidFill>
                <a:srgbClr val="000000"/>
              </a:solidFill>
              <a:ea typeface="MS Mincho" panose="02020609040205080304" pitchFamily="49" charset="-128"/>
            </a:endParaRPr>
          </a:p>
          <a:p>
            <a:pPr lvl="1">
              <a:spcBef>
                <a:spcPts val="300"/>
              </a:spcBef>
              <a:spcAft>
                <a:spcPts val="300"/>
              </a:spcAft>
              <a:buFont typeface="+mj-lt" charset="0"/>
              <a:buNone/>
            </a:pPr>
            <a:r>
              <a:rPr lang="en-US" altLang="en-US" b="1" dirty="0">
                <a:solidFill>
                  <a:srgbClr val="000000"/>
                </a:solidFill>
                <a:ea typeface="MS Mincho" panose="02020609040205080304" pitchFamily="49" charset="-128"/>
              </a:rPr>
              <a:t>7.  </a:t>
            </a:r>
            <a:r>
              <a:rPr lang="en-US" altLang="en-US" dirty="0">
                <a:solidFill>
                  <a:srgbClr val="000000"/>
                </a:solidFill>
                <a:ea typeface="MS Mincho" panose="02020609040205080304" pitchFamily="49" charset="-128"/>
              </a:rPr>
              <a:t>Continue to monitor ABC (Airway, Breathing, Circulation) and consciousness/responses.</a:t>
            </a:r>
          </a:p>
          <a:p>
            <a:pPr lvl="1">
              <a:spcBef>
                <a:spcPts val="300"/>
              </a:spcBef>
              <a:spcAft>
                <a:spcPts val="300"/>
              </a:spcAft>
              <a:buFont typeface="+mj-lt" charset="0"/>
              <a:buNone/>
            </a:pPr>
            <a:endParaRPr lang="en-US" altLang="en-US" b="1" dirty="0">
              <a:solidFill>
                <a:srgbClr val="000000"/>
              </a:solidFill>
              <a:ea typeface="MS Mincho" panose="02020609040205080304" pitchFamily="49" charset="-128"/>
            </a:endParaRPr>
          </a:p>
          <a:p>
            <a:pPr lvl="1">
              <a:spcBef>
                <a:spcPts val="300"/>
              </a:spcBef>
              <a:spcAft>
                <a:spcPts val="300"/>
              </a:spcAft>
              <a:buFont typeface="+mj-lt" charset="0"/>
              <a:buNone/>
            </a:pPr>
            <a:r>
              <a:rPr lang="en-US" altLang="en-US" b="1" dirty="0">
                <a:solidFill>
                  <a:srgbClr val="000000"/>
                </a:solidFill>
                <a:ea typeface="MS Mincho" panose="02020609040205080304" pitchFamily="49" charset="-128"/>
              </a:rPr>
              <a:t>8.  </a:t>
            </a:r>
            <a:r>
              <a:rPr lang="en-US" altLang="en-US" dirty="0">
                <a:solidFill>
                  <a:srgbClr val="000000"/>
                </a:solidFill>
                <a:ea typeface="MS Mincho" panose="02020609040205080304" pitchFamily="49" charset="-128"/>
              </a:rPr>
              <a:t>If the person becomes unconscious move them to the recovery position and monitor ABC. </a:t>
            </a:r>
          </a:p>
        </p:txBody>
      </p:sp>
      <p:sp>
        <p:nvSpPr>
          <p:cNvPr id="4" name="Slide Number Placeholder 3"/>
          <p:cNvSpPr>
            <a:spLocks noGrp="1"/>
          </p:cNvSpPr>
          <p:nvPr>
            <p:ph type="sldNum" sz="quarter" idx="5"/>
          </p:nvPr>
        </p:nvSpPr>
        <p:spPr/>
        <p:txBody>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fld id="{7558FAEC-45A5-44F6-B5BC-418BB246A1F3}" type="slidenum">
              <a:rPr lang="en-US" altLang="en-US" sz="1200">
                <a:latin typeface="Arial" panose="020B0604020202020204" pitchFamily="34" charset="0"/>
              </a:rPr>
              <a:pPr eaLnBrk="1" hangingPunct="1"/>
              <a:t>67</a:t>
            </a:fld>
            <a:endParaRPr lang="en-US" altLang="en-US" sz="1200" dirty="0">
              <a:latin typeface="Arial" panose="020B0604020202020204" pitchFamily="34" charset="0"/>
            </a:endParaRPr>
          </a:p>
        </p:txBody>
      </p:sp>
    </p:spTree>
    <p:extLst>
      <p:ext uri="{BB962C8B-B14F-4D97-AF65-F5344CB8AC3E}">
        <p14:creationId xmlns:p14="http://schemas.microsoft.com/office/powerpoint/2010/main" val="312251431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6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solidFill>
                  <a:srgbClr val="000000"/>
                </a:solidFill>
              </a:rPr>
              <a:t>Chest pain may be a sign of a cardiac emergency. Recognising chest pain: </a:t>
            </a:r>
          </a:p>
          <a:p>
            <a:pPr marL="628650" lvl="1" indent="-171450">
              <a:buFontTx/>
              <a:buChar char="•"/>
            </a:pPr>
            <a:endParaRPr lang="en-US" altLang="en-US" dirty="0">
              <a:solidFill>
                <a:srgbClr val="000000"/>
              </a:solidFill>
            </a:endParaRPr>
          </a:p>
          <a:p>
            <a:pPr marL="628650" lvl="1" indent="-171450">
              <a:buFontTx/>
              <a:buChar char="•"/>
            </a:pPr>
            <a:r>
              <a:rPr lang="en-US" altLang="en-US" dirty="0">
                <a:solidFill>
                  <a:srgbClr val="000000"/>
                </a:solidFill>
              </a:rPr>
              <a:t>Sudden onset of tight/heavy or dull pain or ache across the chest. </a:t>
            </a:r>
          </a:p>
          <a:p>
            <a:pPr marL="628650" lvl="1" indent="-171450">
              <a:buFontTx/>
              <a:buChar char="•"/>
            </a:pPr>
            <a:endParaRPr lang="en-US" altLang="en-US" dirty="0">
              <a:solidFill>
                <a:srgbClr val="000000"/>
              </a:solidFill>
            </a:endParaRPr>
          </a:p>
          <a:p>
            <a:pPr marL="628650" lvl="1" indent="-171450">
              <a:buFontTx/>
              <a:buChar char="•"/>
            </a:pPr>
            <a:r>
              <a:rPr lang="en-US" altLang="en-US" dirty="0">
                <a:solidFill>
                  <a:srgbClr val="000000"/>
                </a:solidFill>
              </a:rPr>
              <a:t>Pain can spread to the neck, jaw, shoulders or arms (usually the left arm). </a:t>
            </a:r>
          </a:p>
          <a:p>
            <a:pPr marL="628650" lvl="1" indent="-171450">
              <a:buFontTx/>
              <a:buChar char="•"/>
            </a:pPr>
            <a:endParaRPr lang="en-US" altLang="en-US" dirty="0">
              <a:solidFill>
                <a:srgbClr val="000000"/>
              </a:solidFill>
            </a:endParaRPr>
          </a:p>
          <a:p>
            <a:pPr marL="628650" lvl="1" indent="-171450">
              <a:buFontTx/>
              <a:buChar char="•"/>
            </a:pPr>
            <a:r>
              <a:rPr lang="en-US" altLang="en-US" dirty="0">
                <a:solidFill>
                  <a:srgbClr val="000000"/>
                </a:solidFill>
              </a:rPr>
              <a:t>May develop nausea, vomiting, shortness of breath, dizziness or light-headedness.</a:t>
            </a:r>
          </a:p>
        </p:txBody>
      </p:sp>
      <p:sp>
        <p:nvSpPr>
          <p:cNvPr id="4" name="Slide Number Placeholder 3"/>
          <p:cNvSpPr>
            <a:spLocks noGrp="1"/>
          </p:cNvSpPr>
          <p:nvPr>
            <p:ph type="sldNum" sz="quarter" idx="5"/>
          </p:nvPr>
        </p:nvSpPr>
        <p:spPr/>
        <p:txBody>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fld id="{829AF9C7-F308-41A5-A5BE-A25317F0F3FC}" type="slidenum">
              <a:rPr lang="en-US" altLang="en-US" sz="1200">
                <a:latin typeface="Arial" panose="020B0604020202020204" pitchFamily="34" charset="0"/>
              </a:rPr>
              <a:pPr eaLnBrk="1" hangingPunct="1"/>
              <a:t>68</a:t>
            </a:fld>
            <a:endParaRPr lang="en-US" altLang="en-US" sz="1200" dirty="0">
              <a:latin typeface="Arial" panose="020B0604020202020204" pitchFamily="34" charset="0"/>
            </a:endParaRPr>
          </a:p>
        </p:txBody>
      </p:sp>
    </p:spTree>
    <p:extLst>
      <p:ext uri="{BB962C8B-B14F-4D97-AF65-F5344CB8AC3E}">
        <p14:creationId xmlns:p14="http://schemas.microsoft.com/office/powerpoint/2010/main" val="398417413"/>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421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solidFill>
                  <a:srgbClr val="000000"/>
                </a:solidFill>
              </a:rPr>
              <a:t>Common conditions associated with chest pain are:</a:t>
            </a:r>
          </a:p>
          <a:p>
            <a:pPr marL="628650" lvl="1" indent="-171450">
              <a:buFontTx/>
              <a:buChar char="•"/>
            </a:pPr>
            <a:endParaRPr lang="en-US" altLang="en-US" dirty="0">
              <a:solidFill>
                <a:srgbClr val="000000"/>
              </a:solidFill>
            </a:endParaRPr>
          </a:p>
          <a:p>
            <a:pPr marL="628650" lvl="1" indent="-171450">
              <a:buFontTx/>
              <a:buChar char="•"/>
            </a:pPr>
            <a:r>
              <a:rPr lang="en-US" altLang="en-US" dirty="0">
                <a:solidFill>
                  <a:srgbClr val="000000"/>
                </a:solidFill>
              </a:rPr>
              <a:t>Sudden cardiac arrest.</a:t>
            </a:r>
          </a:p>
          <a:p>
            <a:pPr marL="628650" lvl="1" indent="-171450">
              <a:buFontTx/>
              <a:buChar char="•"/>
            </a:pPr>
            <a:endParaRPr lang="en-US" altLang="en-US" dirty="0">
              <a:solidFill>
                <a:srgbClr val="000000"/>
              </a:solidFill>
            </a:endParaRPr>
          </a:p>
          <a:p>
            <a:pPr marL="628650" lvl="1" indent="-171450">
              <a:buFontTx/>
              <a:buChar char="•"/>
            </a:pPr>
            <a:r>
              <a:rPr lang="en-US" altLang="en-US" dirty="0">
                <a:solidFill>
                  <a:srgbClr val="000000"/>
                </a:solidFill>
              </a:rPr>
              <a:t>Heart attack.</a:t>
            </a:r>
          </a:p>
          <a:p>
            <a:pPr marL="628650" lvl="1" indent="-171450">
              <a:buFontTx/>
              <a:buChar char="•"/>
            </a:pPr>
            <a:endParaRPr lang="en-US" altLang="en-US" dirty="0">
              <a:solidFill>
                <a:srgbClr val="000000"/>
              </a:solidFill>
            </a:endParaRPr>
          </a:p>
          <a:p>
            <a:pPr marL="628650" lvl="1" indent="-171450">
              <a:buFontTx/>
              <a:buChar char="•"/>
            </a:pPr>
            <a:r>
              <a:rPr lang="en-US" altLang="en-US" dirty="0">
                <a:solidFill>
                  <a:srgbClr val="000000"/>
                </a:solidFill>
              </a:rPr>
              <a:t>Angina.</a:t>
            </a:r>
          </a:p>
          <a:p>
            <a:pPr marL="628650" lvl="1" indent="-171450">
              <a:buFontTx/>
              <a:buChar char="•"/>
            </a:pPr>
            <a:endParaRPr lang="en-US" altLang="en-US" dirty="0">
              <a:solidFill>
                <a:srgbClr val="000000"/>
              </a:solidFill>
            </a:endParaRPr>
          </a:p>
          <a:p>
            <a:pPr marL="628650" lvl="1" indent="-171450">
              <a:buFontTx/>
              <a:buChar char="•"/>
            </a:pPr>
            <a:r>
              <a:rPr lang="en-US" altLang="en-US" dirty="0">
                <a:solidFill>
                  <a:srgbClr val="000000"/>
                </a:solidFill>
              </a:rPr>
              <a:t>Congestive heart failure.</a:t>
            </a:r>
          </a:p>
        </p:txBody>
      </p:sp>
      <p:sp>
        <p:nvSpPr>
          <p:cNvPr id="4" name="Slide Number Placeholder 3"/>
          <p:cNvSpPr>
            <a:spLocks noGrp="1"/>
          </p:cNvSpPr>
          <p:nvPr>
            <p:ph type="sldNum" sz="quarter" idx="5"/>
          </p:nvPr>
        </p:nvSpPr>
        <p:spPr/>
        <p:txBody>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fld id="{53700855-8158-4ADA-90FF-5DFFB6FECD06}" type="slidenum">
              <a:rPr lang="en-US" altLang="en-US" sz="1200">
                <a:latin typeface="Arial" panose="020B0604020202020204" pitchFamily="34" charset="0"/>
              </a:rPr>
              <a:pPr eaLnBrk="1" hangingPunct="1"/>
              <a:t>69</a:t>
            </a:fld>
            <a:endParaRPr lang="en-US" altLang="en-US" sz="1200" dirty="0">
              <a:latin typeface="Arial" panose="020B0604020202020204" pitchFamily="34" charset="0"/>
            </a:endParaRPr>
          </a:p>
        </p:txBody>
      </p:sp>
    </p:spTree>
    <p:extLst>
      <p:ext uri="{BB962C8B-B14F-4D97-AF65-F5344CB8AC3E}">
        <p14:creationId xmlns:p14="http://schemas.microsoft.com/office/powerpoint/2010/main" val="41624885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Once you start providing first aid the law says you must continue until:</a:t>
            </a:r>
            <a:endParaRPr lang="en-AU" altLang="en-US" dirty="0"/>
          </a:p>
          <a:p>
            <a:pPr marL="628650" lvl="1" indent="-171450">
              <a:buFontTx/>
              <a:buChar char="•"/>
            </a:pPr>
            <a:endParaRPr lang="en-US" altLang="en-US" dirty="0"/>
          </a:p>
          <a:p>
            <a:pPr marL="628650" lvl="1" indent="-171450">
              <a:buFontTx/>
              <a:buChar char="•"/>
            </a:pPr>
            <a:r>
              <a:rPr lang="en-US" altLang="en-US" dirty="0"/>
              <a:t>Vital signs return.</a:t>
            </a:r>
            <a:endParaRPr lang="en-AU" altLang="en-US" dirty="0"/>
          </a:p>
          <a:p>
            <a:pPr marL="628650" lvl="1" indent="-171450">
              <a:buFontTx/>
              <a:buChar char="•"/>
            </a:pPr>
            <a:endParaRPr lang="en-US" altLang="en-US" dirty="0"/>
          </a:p>
          <a:p>
            <a:pPr marL="628650" lvl="1" indent="-171450">
              <a:buFontTx/>
              <a:buChar char="•"/>
            </a:pPr>
            <a:r>
              <a:rPr lang="en-US" altLang="en-US" dirty="0"/>
              <a:t>Paramedic assistance arrives from emergency response services.</a:t>
            </a:r>
            <a:endParaRPr lang="en-AU" altLang="en-US" dirty="0"/>
          </a:p>
          <a:p>
            <a:pPr marL="628650" lvl="1" indent="-171450">
              <a:buFontTx/>
              <a:buChar char="•"/>
            </a:pPr>
            <a:endParaRPr lang="en-US" altLang="en-US" dirty="0"/>
          </a:p>
          <a:p>
            <a:pPr marL="628650" lvl="1" indent="-171450">
              <a:buFontTx/>
              <a:buChar char="•"/>
            </a:pPr>
            <a:r>
              <a:rPr lang="en-US" altLang="en-US" dirty="0"/>
              <a:t>Exhaustion makes it impossible to continue.</a:t>
            </a:r>
            <a:endParaRPr lang="en-AU" altLang="en-US" dirty="0"/>
          </a:p>
          <a:p>
            <a:pPr marL="628650" lvl="1" indent="-171450">
              <a:buFontTx/>
              <a:buChar char="•"/>
            </a:pPr>
            <a:endParaRPr lang="en-US" altLang="en-US" dirty="0"/>
          </a:p>
          <a:p>
            <a:pPr marL="628650" lvl="1" indent="-171450">
              <a:buFontTx/>
              <a:buChar char="•"/>
            </a:pPr>
            <a:r>
              <a:rPr lang="en-US" altLang="en-US" dirty="0"/>
              <a:t>Authorised personnel declare the casualty as officially deceased.</a:t>
            </a:r>
            <a:endParaRPr lang="en-AU" altLang="en-US" dirty="0"/>
          </a:p>
          <a:p>
            <a:endParaRPr lang="en-US" altLang="en-US" dirty="0"/>
          </a:p>
          <a:p>
            <a:endParaRPr lang="en-US" altLang="en-US" dirty="0"/>
          </a:p>
          <a:p>
            <a:r>
              <a:rPr lang="en-US" altLang="en-US" dirty="0"/>
              <a:t>This legal obligation to care is known as ‘duty of care’.</a:t>
            </a:r>
            <a:endParaRPr lang="en-AU" altLang="en-US" dirty="0"/>
          </a:p>
        </p:txBody>
      </p:sp>
      <p:sp>
        <p:nvSpPr>
          <p:cNvPr id="4" name="Slide Number Placeholder 3"/>
          <p:cNvSpPr>
            <a:spLocks noGrp="1"/>
          </p:cNvSpPr>
          <p:nvPr>
            <p:ph type="sldNum" sz="quarter" idx="5"/>
          </p:nvPr>
        </p:nvSpPr>
        <p:spPr/>
        <p:txBody>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fld id="{682C1DE6-6FE0-441C-BE68-72FCF6B45943}" type="slidenum">
              <a:rPr lang="en-US" altLang="en-US" sz="1200">
                <a:latin typeface="Arial" panose="020B0604020202020204" pitchFamily="34" charset="0"/>
              </a:rPr>
              <a:pPr eaLnBrk="1" hangingPunct="1"/>
              <a:t>7</a:t>
            </a:fld>
            <a:endParaRPr lang="en-US" altLang="en-US" sz="1200" dirty="0">
              <a:latin typeface="Arial" panose="020B0604020202020204" pitchFamily="34" charset="0"/>
            </a:endParaRPr>
          </a:p>
        </p:txBody>
      </p:sp>
    </p:spTree>
    <p:extLst>
      <p:ext uri="{BB962C8B-B14F-4D97-AF65-F5344CB8AC3E}">
        <p14:creationId xmlns:p14="http://schemas.microsoft.com/office/powerpoint/2010/main" val="433033926"/>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0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solidFill>
                  <a:srgbClr val="000000"/>
                </a:solidFill>
              </a:rPr>
              <a:t>A heart attack occurs when heart tissue dies and is often linked to cardiovascular disease. </a:t>
            </a:r>
          </a:p>
          <a:p>
            <a:endParaRPr lang="en-US" altLang="en-US" dirty="0">
              <a:solidFill>
                <a:srgbClr val="000000"/>
              </a:solidFill>
            </a:endParaRPr>
          </a:p>
          <a:p>
            <a:r>
              <a:rPr lang="en-US" altLang="en-US" dirty="0">
                <a:solidFill>
                  <a:srgbClr val="000000"/>
                </a:solidFill>
              </a:rPr>
              <a:t>This is where fatty deposits have built up in the inner walls of the coronary arteries, causing a blood clot/s to form and slowing blood flow to the heart.</a:t>
            </a:r>
          </a:p>
          <a:p>
            <a:r>
              <a:rPr lang="en-US" altLang="en-US" dirty="0">
                <a:solidFill>
                  <a:srgbClr val="000000"/>
                </a:solidFill>
              </a:rPr>
              <a:t> </a:t>
            </a:r>
          </a:p>
          <a:p>
            <a:r>
              <a:rPr lang="en-US" altLang="en-US" dirty="0">
                <a:solidFill>
                  <a:srgbClr val="000000"/>
                </a:solidFill>
              </a:rPr>
              <a:t>A person who is experiencing a heart attack will still be conscious and have a pulse. However, if the heart attack is not treated it may lead to sudden cardiac arrest.</a:t>
            </a:r>
          </a:p>
        </p:txBody>
      </p:sp>
      <p:sp>
        <p:nvSpPr>
          <p:cNvPr id="4" name="Slide Number Placeholder 3"/>
          <p:cNvSpPr>
            <a:spLocks noGrp="1"/>
          </p:cNvSpPr>
          <p:nvPr>
            <p:ph type="sldNum" sz="quarter" idx="5"/>
          </p:nvPr>
        </p:nvSpPr>
        <p:spPr/>
        <p:txBody>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fld id="{ED89BEBA-BB9A-4242-A676-54394F8A40B1}" type="slidenum">
              <a:rPr lang="en-US" altLang="en-US" sz="1200">
                <a:latin typeface="Arial" panose="020B0604020202020204" pitchFamily="34" charset="0"/>
              </a:rPr>
              <a:pPr eaLnBrk="1" hangingPunct="1"/>
              <a:t>70</a:t>
            </a:fld>
            <a:endParaRPr lang="en-US" altLang="en-US" sz="1200" dirty="0">
              <a:latin typeface="Arial" panose="020B0604020202020204" pitchFamily="34" charset="0"/>
            </a:endParaRPr>
          </a:p>
        </p:txBody>
      </p:sp>
    </p:spTree>
    <p:extLst>
      <p:ext uri="{BB962C8B-B14F-4D97-AF65-F5344CB8AC3E}">
        <p14:creationId xmlns:p14="http://schemas.microsoft.com/office/powerpoint/2010/main" val="1304727259"/>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649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ts val="300"/>
              </a:spcBef>
              <a:spcAft>
                <a:spcPts val="300"/>
              </a:spcAft>
            </a:pPr>
            <a:r>
              <a:rPr lang="en-US" altLang="en-US" b="1" dirty="0">
                <a:solidFill>
                  <a:srgbClr val="000000"/>
                </a:solidFill>
                <a:ea typeface="MS Mincho" panose="02020609040205080304" pitchFamily="49" charset="-128"/>
              </a:rPr>
              <a:t>If the Patient is Conscious:</a:t>
            </a:r>
          </a:p>
          <a:p>
            <a:pPr marL="457200" lvl="1" indent="0">
              <a:spcBef>
                <a:spcPts val="300"/>
              </a:spcBef>
              <a:spcAft>
                <a:spcPts val="300"/>
              </a:spcAft>
              <a:buNone/>
            </a:pPr>
            <a:endParaRPr lang="en-US" altLang="en-US" b="1" dirty="0">
              <a:solidFill>
                <a:srgbClr val="000000"/>
              </a:solidFill>
              <a:ea typeface="MS Mincho" panose="02020609040205080304" pitchFamily="49" charset="-128"/>
            </a:endParaRPr>
          </a:p>
          <a:p>
            <a:pPr marL="457200" lvl="1" indent="0">
              <a:spcBef>
                <a:spcPts val="300"/>
              </a:spcBef>
              <a:spcAft>
                <a:spcPts val="300"/>
              </a:spcAft>
              <a:buNone/>
            </a:pPr>
            <a:r>
              <a:rPr lang="en-US" altLang="en-US" b="1" dirty="0">
                <a:solidFill>
                  <a:srgbClr val="000000"/>
                </a:solidFill>
                <a:ea typeface="MS Mincho" panose="02020609040205080304" pitchFamily="49" charset="-128"/>
              </a:rPr>
              <a:t>1.  </a:t>
            </a:r>
            <a:r>
              <a:rPr lang="en-US" altLang="en-US" dirty="0">
                <a:solidFill>
                  <a:srgbClr val="000000"/>
                </a:solidFill>
                <a:ea typeface="MS Mincho" panose="02020609040205080304" pitchFamily="49" charset="-128"/>
              </a:rPr>
              <a:t>Help the patient rest and give reassurance.</a:t>
            </a:r>
          </a:p>
          <a:p>
            <a:pPr marL="457200" lvl="1" indent="0">
              <a:spcBef>
                <a:spcPts val="300"/>
              </a:spcBef>
              <a:spcAft>
                <a:spcPts val="300"/>
              </a:spcAft>
              <a:buNone/>
            </a:pPr>
            <a:endParaRPr lang="en-US" altLang="en-US" b="1" dirty="0">
              <a:solidFill>
                <a:srgbClr val="000000"/>
              </a:solidFill>
              <a:ea typeface="MS Mincho" panose="02020609040205080304" pitchFamily="49" charset="-128"/>
            </a:endParaRPr>
          </a:p>
          <a:p>
            <a:pPr marL="457200" lvl="1" indent="0">
              <a:spcBef>
                <a:spcPts val="300"/>
              </a:spcBef>
              <a:spcAft>
                <a:spcPts val="300"/>
              </a:spcAft>
              <a:buNone/>
            </a:pPr>
            <a:r>
              <a:rPr lang="en-US" altLang="en-US" b="1" dirty="0">
                <a:solidFill>
                  <a:srgbClr val="000000"/>
                </a:solidFill>
                <a:ea typeface="MS Mincho" panose="02020609040205080304" pitchFamily="49" charset="-128"/>
              </a:rPr>
              <a:t>2.  </a:t>
            </a:r>
            <a:r>
              <a:rPr lang="en-US" altLang="en-US" dirty="0">
                <a:solidFill>
                  <a:srgbClr val="000000"/>
                </a:solidFill>
                <a:ea typeface="MS Mincho" panose="02020609040205080304" pitchFamily="49" charset="-128"/>
              </a:rPr>
              <a:t>Assist with any prescribed medication.</a:t>
            </a:r>
          </a:p>
          <a:p>
            <a:pPr marL="457200" lvl="1" indent="0">
              <a:spcBef>
                <a:spcPts val="300"/>
              </a:spcBef>
              <a:spcAft>
                <a:spcPts val="300"/>
              </a:spcAft>
              <a:buNone/>
            </a:pPr>
            <a:endParaRPr lang="en-US" altLang="en-US" b="1" dirty="0">
              <a:solidFill>
                <a:srgbClr val="000000"/>
              </a:solidFill>
              <a:ea typeface="MS Mincho" panose="02020609040205080304" pitchFamily="49" charset="-128"/>
            </a:endParaRPr>
          </a:p>
          <a:p>
            <a:pPr marL="457200" lvl="1" indent="0">
              <a:spcBef>
                <a:spcPts val="300"/>
              </a:spcBef>
              <a:spcAft>
                <a:spcPts val="300"/>
              </a:spcAft>
              <a:buNone/>
            </a:pPr>
            <a:r>
              <a:rPr lang="en-US" altLang="en-US" b="1" dirty="0">
                <a:solidFill>
                  <a:srgbClr val="000000"/>
                </a:solidFill>
                <a:ea typeface="MS Mincho" panose="02020609040205080304" pitchFamily="49" charset="-128"/>
              </a:rPr>
              <a:t>3.  </a:t>
            </a:r>
            <a:r>
              <a:rPr lang="en-US" altLang="en-US" dirty="0">
                <a:solidFill>
                  <a:srgbClr val="000000"/>
                </a:solidFill>
                <a:ea typeface="MS Mincho" panose="02020609040205080304" pitchFamily="49" charset="-128"/>
              </a:rPr>
              <a:t>Monitor vital signs.</a:t>
            </a:r>
          </a:p>
          <a:p>
            <a:pPr marL="457200" lvl="1" indent="0">
              <a:spcBef>
                <a:spcPts val="300"/>
              </a:spcBef>
              <a:spcAft>
                <a:spcPts val="300"/>
              </a:spcAft>
              <a:buNone/>
            </a:pPr>
            <a:endParaRPr lang="en-US" altLang="en-US" b="1" dirty="0">
              <a:solidFill>
                <a:srgbClr val="000000"/>
              </a:solidFill>
              <a:ea typeface="MS Mincho" panose="02020609040205080304" pitchFamily="49" charset="-128"/>
            </a:endParaRPr>
          </a:p>
          <a:p>
            <a:pPr marL="457200" lvl="1" indent="0">
              <a:spcBef>
                <a:spcPts val="300"/>
              </a:spcBef>
              <a:spcAft>
                <a:spcPts val="300"/>
              </a:spcAft>
              <a:buNone/>
            </a:pPr>
            <a:r>
              <a:rPr lang="en-US" altLang="en-US" b="1" dirty="0">
                <a:solidFill>
                  <a:srgbClr val="000000"/>
                </a:solidFill>
                <a:ea typeface="MS Mincho" panose="02020609040205080304" pitchFamily="49" charset="-128"/>
              </a:rPr>
              <a:t>4.  </a:t>
            </a:r>
            <a:r>
              <a:rPr lang="en-US" altLang="en-US" dirty="0">
                <a:solidFill>
                  <a:srgbClr val="000000"/>
                </a:solidFill>
                <a:ea typeface="MS Mincho" panose="02020609040205080304" pitchFamily="49" charset="-128"/>
              </a:rPr>
              <a:t>Call for an ambulance – Dial 000 or 112.</a:t>
            </a:r>
          </a:p>
          <a:p>
            <a:pPr marL="457200" lvl="1" indent="0">
              <a:spcBef>
                <a:spcPts val="300"/>
              </a:spcBef>
              <a:spcAft>
                <a:spcPts val="300"/>
              </a:spcAft>
              <a:buNone/>
            </a:pPr>
            <a:endParaRPr lang="en-US" altLang="en-US" b="1" dirty="0">
              <a:solidFill>
                <a:srgbClr val="000000"/>
              </a:solidFill>
              <a:ea typeface="MS Mincho" panose="02020609040205080304" pitchFamily="49" charset="-128"/>
            </a:endParaRPr>
          </a:p>
          <a:p>
            <a:pPr marL="457200" lvl="1" indent="0">
              <a:spcBef>
                <a:spcPts val="300"/>
              </a:spcBef>
              <a:spcAft>
                <a:spcPts val="300"/>
              </a:spcAft>
              <a:buNone/>
            </a:pPr>
            <a:r>
              <a:rPr lang="en-US" altLang="en-US" b="1" dirty="0">
                <a:solidFill>
                  <a:srgbClr val="000000"/>
                </a:solidFill>
                <a:ea typeface="MS Mincho" panose="02020609040205080304" pitchFamily="49" charset="-128"/>
              </a:rPr>
              <a:t>5.  </a:t>
            </a:r>
            <a:r>
              <a:rPr lang="en-US" altLang="en-US" dirty="0">
                <a:solidFill>
                  <a:srgbClr val="000000"/>
                </a:solidFill>
                <a:ea typeface="MS Mincho" panose="02020609040205080304" pitchFamily="49" charset="-128"/>
              </a:rPr>
              <a:t>Be prepared to perform CPR if the patient becomes unconscious and loses vital signs.</a:t>
            </a:r>
          </a:p>
          <a:p>
            <a:pPr>
              <a:spcBef>
                <a:spcPts val="300"/>
              </a:spcBef>
              <a:spcAft>
                <a:spcPts val="300"/>
              </a:spcAft>
              <a:buFont typeface="+mj-lt" charset="0"/>
              <a:buNone/>
            </a:pPr>
            <a:endParaRPr lang="en-US" altLang="en-US" dirty="0">
              <a:solidFill>
                <a:srgbClr val="000000"/>
              </a:solidFill>
              <a:ea typeface="MS Mincho" panose="02020609040205080304" pitchFamily="49" charset="-128"/>
            </a:endParaRPr>
          </a:p>
          <a:p>
            <a:pPr>
              <a:spcBef>
                <a:spcPts val="300"/>
              </a:spcBef>
              <a:spcAft>
                <a:spcPts val="300"/>
              </a:spcAft>
              <a:buFont typeface="+mj-lt" charset="0"/>
              <a:buNone/>
            </a:pPr>
            <a:endParaRPr lang="en-US" altLang="en-US" dirty="0">
              <a:solidFill>
                <a:srgbClr val="000000"/>
              </a:solidFill>
              <a:ea typeface="MS Mincho" panose="02020609040205080304" pitchFamily="49" charset="-128"/>
            </a:endParaRPr>
          </a:p>
          <a:p>
            <a:pPr>
              <a:spcBef>
                <a:spcPts val="300"/>
              </a:spcBef>
              <a:spcAft>
                <a:spcPts val="300"/>
              </a:spcAft>
            </a:pPr>
            <a:r>
              <a:rPr lang="en-US" altLang="en-US" b="1" dirty="0">
                <a:solidFill>
                  <a:srgbClr val="000000"/>
                </a:solidFill>
                <a:ea typeface="MS Mincho" panose="02020609040205080304" pitchFamily="49" charset="-128"/>
              </a:rPr>
              <a:t>If the Patient is Unconscious:</a:t>
            </a:r>
            <a:endParaRPr lang="en-US" altLang="en-US" dirty="0">
              <a:solidFill>
                <a:srgbClr val="000000"/>
              </a:solidFill>
              <a:ea typeface="MS Mincho" panose="02020609040205080304" pitchFamily="49" charset="-128"/>
            </a:endParaRPr>
          </a:p>
          <a:p>
            <a:pPr marL="457200" lvl="1" indent="0">
              <a:spcBef>
                <a:spcPts val="300"/>
              </a:spcBef>
              <a:spcAft>
                <a:spcPts val="300"/>
              </a:spcAft>
              <a:buNone/>
            </a:pPr>
            <a:endParaRPr lang="en-US" altLang="en-US" b="1" dirty="0">
              <a:solidFill>
                <a:srgbClr val="000000"/>
              </a:solidFill>
              <a:ea typeface="MS Mincho" panose="02020609040205080304" pitchFamily="49" charset="-128"/>
            </a:endParaRPr>
          </a:p>
          <a:p>
            <a:pPr marL="457200" lvl="1" indent="0">
              <a:spcBef>
                <a:spcPts val="300"/>
              </a:spcBef>
              <a:spcAft>
                <a:spcPts val="300"/>
              </a:spcAft>
              <a:buNone/>
            </a:pPr>
            <a:r>
              <a:rPr lang="en-US" altLang="en-US" b="1" dirty="0">
                <a:solidFill>
                  <a:srgbClr val="000000"/>
                </a:solidFill>
                <a:ea typeface="MS Mincho" panose="02020609040205080304" pitchFamily="49" charset="-128"/>
              </a:rPr>
              <a:t>1.  </a:t>
            </a:r>
            <a:r>
              <a:rPr lang="en-US" altLang="en-US" dirty="0">
                <a:solidFill>
                  <a:srgbClr val="000000"/>
                </a:solidFill>
                <a:ea typeface="MS Mincho" panose="02020609040205080304" pitchFamily="49" charset="-128"/>
              </a:rPr>
              <a:t>Commence DRS ABCD Emergency Action Plan.</a:t>
            </a:r>
          </a:p>
          <a:p>
            <a:pPr marL="457200" lvl="1" indent="0">
              <a:spcBef>
                <a:spcPts val="300"/>
              </a:spcBef>
              <a:spcAft>
                <a:spcPts val="300"/>
              </a:spcAft>
              <a:buNone/>
            </a:pPr>
            <a:endParaRPr lang="en-US" altLang="en-US" b="1" dirty="0">
              <a:solidFill>
                <a:srgbClr val="000000"/>
              </a:solidFill>
              <a:ea typeface="MS Mincho" panose="02020609040205080304" pitchFamily="49" charset="-128"/>
            </a:endParaRPr>
          </a:p>
          <a:p>
            <a:pPr marL="457200" lvl="1" indent="0">
              <a:spcBef>
                <a:spcPts val="300"/>
              </a:spcBef>
              <a:spcAft>
                <a:spcPts val="300"/>
              </a:spcAft>
              <a:buNone/>
            </a:pPr>
            <a:r>
              <a:rPr lang="en-US" altLang="en-US" b="1" dirty="0">
                <a:solidFill>
                  <a:srgbClr val="000000"/>
                </a:solidFill>
                <a:ea typeface="MS Mincho" panose="02020609040205080304" pitchFamily="49" charset="-128"/>
              </a:rPr>
              <a:t>2.  </a:t>
            </a:r>
            <a:r>
              <a:rPr lang="en-US" altLang="en-US" dirty="0">
                <a:solidFill>
                  <a:srgbClr val="000000"/>
                </a:solidFill>
                <a:ea typeface="MS Mincho" panose="02020609040205080304" pitchFamily="49" charset="-128"/>
              </a:rPr>
              <a:t>Call an ambulance on 000 or 112.</a:t>
            </a:r>
          </a:p>
        </p:txBody>
      </p:sp>
      <p:sp>
        <p:nvSpPr>
          <p:cNvPr id="4" name="Slide Number Placeholder 3"/>
          <p:cNvSpPr>
            <a:spLocks noGrp="1"/>
          </p:cNvSpPr>
          <p:nvPr>
            <p:ph type="sldNum" sz="quarter" idx="5"/>
          </p:nvPr>
        </p:nvSpPr>
        <p:spPr/>
        <p:txBody>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fld id="{50541A88-6715-4D52-A786-583BBF9D86C6}" type="slidenum">
              <a:rPr lang="en-US" altLang="en-US" sz="1200">
                <a:latin typeface="Arial" panose="020B0604020202020204" pitchFamily="34" charset="0"/>
              </a:rPr>
              <a:pPr eaLnBrk="1" hangingPunct="1"/>
              <a:t>71</a:t>
            </a:fld>
            <a:endParaRPr lang="en-US" altLang="en-US" sz="1200" dirty="0">
              <a:latin typeface="Arial" panose="020B0604020202020204" pitchFamily="34" charset="0"/>
            </a:endParaRPr>
          </a:p>
        </p:txBody>
      </p:sp>
    </p:spTree>
    <p:extLst>
      <p:ext uri="{BB962C8B-B14F-4D97-AF65-F5344CB8AC3E}">
        <p14:creationId xmlns:p14="http://schemas.microsoft.com/office/powerpoint/2010/main" val="2065399189"/>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625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solidFill>
                  <a:srgbClr val="000000"/>
                </a:solidFill>
              </a:rPr>
              <a:t>When a heart attack is not promptly controlled and treated, it can get worse and turn into a sudden cardiac arrest with</a:t>
            </a:r>
            <a:r>
              <a:rPr lang="en-US" altLang="en-US" baseline="0" dirty="0">
                <a:solidFill>
                  <a:srgbClr val="000000"/>
                </a:solidFill>
              </a:rPr>
              <a:t> a </a:t>
            </a:r>
            <a:r>
              <a:rPr lang="en-US" altLang="en-US" dirty="0">
                <a:solidFill>
                  <a:srgbClr val="000000"/>
                </a:solidFill>
              </a:rPr>
              <a:t>loss of vital signs.</a:t>
            </a:r>
          </a:p>
          <a:p>
            <a:r>
              <a:rPr lang="en-US" altLang="en-US" dirty="0">
                <a:solidFill>
                  <a:srgbClr val="000000"/>
                </a:solidFill>
              </a:rPr>
              <a:t> </a:t>
            </a:r>
          </a:p>
          <a:p>
            <a:r>
              <a:rPr lang="en-US" altLang="en-US" dirty="0">
                <a:solidFill>
                  <a:srgbClr val="000000"/>
                </a:solidFill>
              </a:rPr>
              <a:t>In cases of sudden cardiac arrest the heart stops beating or does not beat regularly enough to circulate blood properly. Unconsciousness occurs and breathing will stop. If nothing is done the person will die. It is vital that DRS ABCD and the chain of survival are started as soon as possible.</a:t>
            </a:r>
          </a:p>
        </p:txBody>
      </p:sp>
      <p:sp>
        <p:nvSpPr>
          <p:cNvPr id="4" name="Slide Number Placeholder 3"/>
          <p:cNvSpPr>
            <a:spLocks noGrp="1"/>
          </p:cNvSpPr>
          <p:nvPr>
            <p:ph type="sldNum" sz="quarter" idx="5"/>
          </p:nvPr>
        </p:nvSpPr>
        <p:spPr/>
        <p:txBody>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fld id="{48D2B075-082A-4ABA-97C9-6CCB0F272437}" type="slidenum">
              <a:rPr lang="en-US" altLang="en-US" sz="1200">
                <a:latin typeface="Arial" panose="020B0604020202020204" pitchFamily="34" charset="0"/>
              </a:rPr>
              <a:pPr eaLnBrk="1" hangingPunct="1"/>
              <a:t>72</a:t>
            </a:fld>
            <a:endParaRPr lang="en-US" altLang="en-US" sz="1200" dirty="0">
              <a:latin typeface="Arial" panose="020B0604020202020204" pitchFamily="34" charset="0"/>
            </a:endParaRPr>
          </a:p>
        </p:txBody>
      </p:sp>
    </p:spTree>
    <p:extLst>
      <p:ext uri="{BB962C8B-B14F-4D97-AF65-F5344CB8AC3E}">
        <p14:creationId xmlns:p14="http://schemas.microsoft.com/office/powerpoint/2010/main" val="3515356281"/>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830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solidFill>
                  <a:srgbClr val="000000"/>
                </a:solidFill>
              </a:rPr>
              <a:t>You can </a:t>
            </a:r>
            <a:r>
              <a:rPr lang="en-US" altLang="en-US" dirty="0" err="1">
                <a:solidFill>
                  <a:srgbClr val="000000"/>
                </a:solidFill>
              </a:rPr>
              <a:t>recognise</a:t>
            </a:r>
            <a:r>
              <a:rPr lang="en-US" altLang="en-US" dirty="0">
                <a:solidFill>
                  <a:srgbClr val="000000"/>
                </a:solidFill>
              </a:rPr>
              <a:t> signs of cardiac arrest when the casualty: </a:t>
            </a:r>
          </a:p>
          <a:p>
            <a:pPr marL="628650" lvl="1" indent="-171450">
              <a:buFontTx/>
              <a:buChar char="•"/>
            </a:pPr>
            <a:endParaRPr lang="en-US" altLang="en-US" dirty="0">
              <a:solidFill>
                <a:srgbClr val="000000"/>
              </a:solidFill>
            </a:endParaRPr>
          </a:p>
          <a:p>
            <a:pPr marL="628650" lvl="1" indent="-171450">
              <a:buFontTx/>
              <a:buChar char="•"/>
            </a:pPr>
            <a:r>
              <a:rPr lang="en-US" altLang="en-US" dirty="0">
                <a:solidFill>
                  <a:srgbClr val="000000"/>
                </a:solidFill>
              </a:rPr>
              <a:t>Is unconscious. </a:t>
            </a:r>
          </a:p>
          <a:p>
            <a:pPr marL="628650" lvl="1" indent="-171450">
              <a:buFontTx/>
              <a:buChar char="•"/>
            </a:pPr>
            <a:endParaRPr lang="en-US" altLang="en-US" dirty="0">
              <a:solidFill>
                <a:srgbClr val="000000"/>
              </a:solidFill>
            </a:endParaRPr>
          </a:p>
          <a:p>
            <a:pPr marL="628650" lvl="1" indent="-171450">
              <a:buFontTx/>
              <a:buChar char="•"/>
            </a:pPr>
            <a:r>
              <a:rPr lang="en-US" altLang="en-US" dirty="0">
                <a:solidFill>
                  <a:srgbClr val="000000"/>
                </a:solidFill>
              </a:rPr>
              <a:t>Has no signs of life. </a:t>
            </a:r>
          </a:p>
          <a:p>
            <a:pPr marL="628650" lvl="1" indent="-171450">
              <a:buFontTx/>
              <a:buChar char="•"/>
            </a:pPr>
            <a:endParaRPr lang="en-US" altLang="en-US" dirty="0">
              <a:solidFill>
                <a:srgbClr val="000000"/>
              </a:solidFill>
            </a:endParaRPr>
          </a:p>
          <a:p>
            <a:pPr marL="628650" lvl="1" indent="-171450">
              <a:buFontTx/>
              <a:buChar char="•"/>
            </a:pPr>
            <a:r>
              <a:rPr lang="en-US" altLang="en-US" dirty="0">
                <a:solidFill>
                  <a:srgbClr val="000000"/>
                </a:solidFill>
              </a:rPr>
              <a:t>Will not respond to touch. </a:t>
            </a:r>
          </a:p>
          <a:p>
            <a:pPr marL="628650" lvl="1" indent="-171450">
              <a:buFontTx/>
              <a:buChar char="•"/>
            </a:pPr>
            <a:endParaRPr lang="en-US" altLang="en-US" dirty="0">
              <a:solidFill>
                <a:srgbClr val="000000"/>
              </a:solidFill>
            </a:endParaRPr>
          </a:p>
          <a:p>
            <a:pPr marL="628650" lvl="1" indent="-171450">
              <a:buFontTx/>
              <a:buChar char="•"/>
            </a:pPr>
            <a:r>
              <a:rPr lang="en-US" altLang="en-US" dirty="0">
                <a:solidFill>
                  <a:srgbClr val="000000"/>
                </a:solidFill>
              </a:rPr>
              <a:t>Will not respond to questions. </a:t>
            </a:r>
          </a:p>
          <a:p>
            <a:pPr marL="628650" lvl="1" indent="-171450">
              <a:buFontTx/>
              <a:buChar char="•"/>
            </a:pPr>
            <a:endParaRPr lang="en-US" altLang="en-US" dirty="0">
              <a:solidFill>
                <a:srgbClr val="000000"/>
              </a:solidFill>
            </a:endParaRPr>
          </a:p>
          <a:p>
            <a:pPr marL="628650" lvl="1" indent="-171450">
              <a:buFontTx/>
              <a:buChar char="•"/>
            </a:pPr>
            <a:r>
              <a:rPr lang="en-US" altLang="en-US" dirty="0">
                <a:solidFill>
                  <a:srgbClr val="000000"/>
                </a:solidFill>
              </a:rPr>
              <a:t>Is not breathing normally. </a:t>
            </a:r>
          </a:p>
          <a:p>
            <a:pPr marL="628650" lvl="1" indent="-171450">
              <a:buFontTx/>
              <a:buChar char="•"/>
            </a:pPr>
            <a:endParaRPr lang="en-US" altLang="en-US" dirty="0">
              <a:solidFill>
                <a:srgbClr val="000000"/>
              </a:solidFill>
            </a:endParaRPr>
          </a:p>
          <a:p>
            <a:pPr marL="628650" lvl="1" indent="-171450">
              <a:buFontTx/>
              <a:buChar char="•"/>
            </a:pPr>
            <a:r>
              <a:rPr lang="en-US" altLang="en-US" dirty="0">
                <a:solidFill>
                  <a:srgbClr val="000000"/>
                </a:solidFill>
              </a:rPr>
              <a:t>Has no pulse rate. </a:t>
            </a:r>
          </a:p>
        </p:txBody>
      </p:sp>
      <p:sp>
        <p:nvSpPr>
          <p:cNvPr id="4" name="Slide Number Placeholder 3"/>
          <p:cNvSpPr>
            <a:spLocks noGrp="1"/>
          </p:cNvSpPr>
          <p:nvPr>
            <p:ph type="sldNum" sz="quarter" idx="5"/>
          </p:nvPr>
        </p:nvSpPr>
        <p:spPr/>
        <p:txBody>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fld id="{FF11F232-2C9A-47CA-994C-34957D807E05}" type="slidenum">
              <a:rPr lang="en-US" altLang="en-US" sz="1200">
                <a:latin typeface="Arial" panose="020B0604020202020204" pitchFamily="34" charset="0"/>
              </a:rPr>
              <a:pPr eaLnBrk="1" hangingPunct="1"/>
              <a:t>73</a:t>
            </a:fld>
            <a:endParaRPr lang="en-US" altLang="en-US" sz="1200" dirty="0">
              <a:latin typeface="Arial" panose="020B0604020202020204" pitchFamily="34" charset="0"/>
            </a:endParaRPr>
          </a:p>
        </p:txBody>
      </p:sp>
    </p:spTree>
    <p:extLst>
      <p:ext uri="{BB962C8B-B14F-4D97-AF65-F5344CB8AC3E}">
        <p14:creationId xmlns:p14="http://schemas.microsoft.com/office/powerpoint/2010/main" val="3322047155"/>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035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solidFill>
                  <a:srgbClr val="000000"/>
                </a:solidFill>
              </a:rPr>
              <a:t>Treatment if the patient is unconscious: </a:t>
            </a:r>
          </a:p>
          <a:p>
            <a:pPr lvl="1">
              <a:buFont typeface="+mj-lt" charset="0"/>
              <a:buNone/>
            </a:pPr>
            <a:endParaRPr lang="en-US" altLang="en-US" b="1" dirty="0">
              <a:solidFill>
                <a:srgbClr val="000000"/>
              </a:solidFill>
            </a:endParaRPr>
          </a:p>
          <a:p>
            <a:pPr lvl="1">
              <a:buFont typeface="+mj-lt" charset="0"/>
              <a:buNone/>
            </a:pPr>
            <a:r>
              <a:rPr lang="en-US" altLang="en-US" b="1" dirty="0">
                <a:solidFill>
                  <a:srgbClr val="000000"/>
                </a:solidFill>
              </a:rPr>
              <a:t>1.  </a:t>
            </a:r>
            <a:r>
              <a:rPr lang="en-US" altLang="en-US" dirty="0">
                <a:solidFill>
                  <a:srgbClr val="000000"/>
                </a:solidFill>
              </a:rPr>
              <a:t>Commence DRS ABCD Basic Life Support. </a:t>
            </a:r>
          </a:p>
          <a:p>
            <a:pPr lvl="1">
              <a:buFont typeface="+mj-lt" charset="0"/>
              <a:buNone/>
            </a:pPr>
            <a:endParaRPr lang="en-US" altLang="en-US" b="1" dirty="0">
              <a:solidFill>
                <a:srgbClr val="000000"/>
              </a:solidFill>
            </a:endParaRPr>
          </a:p>
          <a:p>
            <a:pPr lvl="1">
              <a:buFont typeface="+mj-lt" charset="0"/>
              <a:buNone/>
            </a:pPr>
            <a:r>
              <a:rPr lang="en-US" altLang="en-US" b="1" dirty="0">
                <a:solidFill>
                  <a:srgbClr val="000000"/>
                </a:solidFill>
              </a:rPr>
              <a:t>2.  </a:t>
            </a:r>
            <a:r>
              <a:rPr lang="en-US" altLang="en-US" dirty="0">
                <a:solidFill>
                  <a:srgbClr val="000000"/>
                </a:solidFill>
              </a:rPr>
              <a:t>Clear the airways and commence CPR, attach an AED if available and follow the instructions or on-screen directions of the unit. </a:t>
            </a:r>
          </a:p>
          <a:p>
            <a:pPr lvl="1">
              <a:buFont typeface="+mj-lt" charset="0"/>
              <a:buNone/>
            </a:pPr>
            <a:endParaRPr lang="en-US" altLang="en-US" b="1" dirty="0">
              <a:solidFill>
                <a:srgbClr val="000000"/>
              </a:solidFill>
            </a:endParaRPr>
          </a:p>
          <a:p>
            <a:pPr lvl="1">
              <a:buFont typeface="+mj-lt" charset="0"/>
              <a:buNone/>
            </a:pPr>
            <a:r>
              <a:rPr lang="en-US" altLang="en-US" b="1" dirty="0">
                <a:solidFill>
                  <a:srgbClr val="000000"/>
                </a:solidFill>
              </a:rPr>
              <a:t>3.  </a:t>
            </a:r>
            <a:r>
              <a:rPr lang="en-US" altLang="en-US" dirty="0">
                <a:solidFill>
                  <a:srgbClr val="000000"/>
                </a:solidFill>
              </a:rPr>
              <a:t>Call 000 or 112 for an ambulance.</a:t>
            </a:r>
          </a:p>
        </p:txBody>
      </p:sp>
      <p:sp>
        <p:nvSpPr>
          <p:cNvPr id="4" name="Slide Number Placeholder 3"/>
          <p:cNvSpPr>
            <a:spLocks noGrp="1"/>
          </p:cNvSpPr>
          <p:nvPr>
            <p:ph type="sldNum" sz="quarter" idx="5"/>
          </p:nvPr>
        </p:nvSpPr>
        <p:spPr/>
        <p:txBody>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fld id="{7835E0ED-F7C0-4B8E-B4BF-05DB0B01A569}" type="slidenum">
              <a:rPr lang="en-US" altLang="en-US" sz="1200">
                <a:latin typeface="Arial" panose="020B0604020202020204" pitchFamily="34" charset="0"/>
              </a:rPr>
              <a:pPr eaLnBrk="1" hangingPunct="1"/>
              <a:t>74</a:t>
            </a:fld>
            <a:endParaRPr lang="en-US" altLang="en-US" sz="1200" dirty="0">
              <a:latin typeface="Arial" panose="020B0604020202020204" pitchFamily="34" charset="0"/>
            </a:endParaRPr>
          </a:p>
        </p:txBody>
      </p:sp>
    </p:spTree>
    <p:extLst>
      <p:ext uri="{BB962C8B-B14F-4D97-AF65-F5344CB8AC3E}">
        <p14:creationId xmlns:p14="http://schemas.microsoft.com/office/powerpoint/2010/main" val="4292671701"/>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963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ts val="432"/>
              </a:spcBef>
            </a:pPr>
            <a:r>
              <a:rPr lang="en-AU" altLang="en-US" sz="1200" dirty="0">
                <a:ea typeface="MS Mincho" panose="02020609040205080304" pitchFamily="49" charset="-128"/>
              </a:rPr>
              <a:t>The chain of survival is the rapid administration of CPR in sudden cardiac arrest situations to maximize its life saving potential. Understanding the links in the chain of survival can improve the chances of survival from a cardiac arrest. </a:t>
            </a:r>
          </a:p>
          <a:p>
            <a:pPr>
              <a:spcBef>
                <a:spcPts val="432"/>
              </a:spcBef>
            </a:pPr>
            <a:endParaRPr lang="en-AU" altLang="en-US" sz="1200" dirty="0">
              <a:ea typeface="MS Mincho" panose="02020609040205080304" pitchFamily="49" charset="-128"/>
            </a:endParaRPr>
          </a:p>
          <a:p>
            <a:pPr>
              <a:spcBef>
                <a:spcPts val="432"/>
              </a:spcBef>
            </a:pPr>
            <a:r>
              <a:rPr lang="en-AU" altLang="en-US" sz="1200" dirty="0">
                <a:ea typeface="MS Mincho" panose="02020609040205080304" pitchFamily="49" charset="-128"/>
              </a:rPr>
              <a:t>The 6 links in the chain of survival are:</a:t>
            </a:r>
          </a:p>
          <a:p>
            <a:pPr marL="628650" lvl="1" indent="-171450">
              <a:buFontTx/>
              <a:buChar char="•"/>
            </a:pPr>
            <a:endParaRPr lang="en-US" altLang="en-US" dirty="0">
              <a:solidFill>
                <a:srgbClr val="000000"/>
              </a:solidFill>
            </a:endParaRPr>
          </a:p>
          <a:p>
            <a:pPr marL="628650" lvl="1" indent="-171450">
              <a:buFontTx/>
              <a:buChar char="•"/>
            </a:pPr>
            <a:r>
              <a:rPr lang="en-US" altLang="en-US" dirty="0">
                <a:solidFill>
                  <a:srgbClr val="000000"/>
                </a:solidFill>
              </a:rPr>
              <a:t>Early</a:t>
            </a:r>
            <a:r>
              <a:rPr lang="en-US" altLang="en-US" baseline="0" dirty="0">
                <a:solidFill>
                  <a:srgbClr val="000000"/>
                </a:solidFill>
              </a:rPr>
              <a:t> recognition.</a:t>
            </a:r>
          </a:p>
          <a:p>
            <a:pPr marL="628650" lvl="1" indent="-171450">
              <a:buFontTx/>
              <a:buChar char="•"/>
            </a:pPr>
            <a:endParaRPr lang="en-US" altLang="en-US" dirty="0">
              <a:solidFill>
                <a:srgbClr val="000000"/>
              </a:solidFill>
            </a:endParaRPr>
          </a:p>
          <a:p>
            <a:pPr marL="628650" lvl="1" indent="-171450">
              <a:buFontTx/>
              <a:buChar char="•"/>
            </a:pPr>
            <a:r>
              <a:rPr lang="en-US" altLang="en-US" dirty="0">
                <a:solidFill>
                  <a:srgbClr val="000000"/>
                </a:solidFill>
              </a:rPr>
              <a:t>Early access.</a:t>
            </a:r>
          </a:p>
          <a:p>
            <a:pPr marL="628650" lvl="1" indent="-171450">
              <a:buFontTx/>
              <a:buChar char="•"/>
            </a:pPr>
            <a:endParaRPr lang="en-US" altLang="en-US" dirty="0">
              <a:solidFill>
                <a:srgbClr val="000000"/>
              </a:solidFill>
            </a:endParaRPr>
          </a:p>
          <a:p>
            <a:pPr marL="628650" lvl="1" indent="-171450">
              <a:buFontTx/>
              <a:buChar char="•"/>
            </a:pPr>
            <a:r>
              <a:rPr lang="en-US" altLang="en-US" dirty="0">
                <a:solidFill>
                  <a:srgbClr val="000000"/>
                </a:solidFill>
              </a:rPr>
              <a:t>Early CPR.</a:t>
            </a:r>
          </a:p>
          <a:p>
            <a:pPr marL="628650" lvl="1" indent="-171450">
              <a:buFontTx/>
              <a:buChar char="•"/>
            </a:pPr>
            <a:endParaRPr lang="en-US" altLang="en-US" dirty="0">
              <a:solidFill>
                <a:srgbClr val="000000"/>
              </a:solidFill>
            </a:endParaRPr>
          </a:p>
          <a:p>
            <a:pPr marL="628650" lvl="1" indent="-171450">
              <a:buFontTx/>
              <a:buChar char="•"/>
            </a:pPr>
            <a:r>
              <a:rPr lang="en-US" altLang="en-US" dirty="0">
                <a:solidFill>
                  <a:srgbClr val="000000"/>
                </a:solidFill>
              </a:rPr>
              <a:t>Early defibrillation.</a:t>
            </a:r>
          </a:p>
          <a:p>
            <a:pPr marL="628650" lvl="1" indent="-171450">
              <a:buFontTx/>
              <a:buChar char="•"/>
            </a:pPr>
            <a:endParaRPr lang="en-US" altLang="en-US" dirty="0">
              <a:solidFill>
                <a:srgbClr val="000000"/>
              </a:solidFill>
            </a:endParaRPr>
          </a:p>
          <a:p>
            <a:pPr marL="628650" lvl="1" indent="-171450">
              <a:buFontTx/>
              <a:buChar char="•"/>
            </a:pPr>
            <a:r>
              <a:rPr lang="en-US" altLang="en-US" dirty="0">
                <a:solidFill>
                  <a:srgbClr val="000000"/>
                </a:solidFill>
              </a:rPr>
              <a:t>Early advanced life support.</a:t>
            </a:r>
          </a:p>
          <a:p>
            <a:pPr marL="628650" lvl="1" indent="-171450">
              <a:buFontTx/>
              <a:buChar char="•"/>
            </a:pPr>
            <a:endParaRPr lang="en-US" altLang="en-US" dirty="0">
              <a:solidFill>
                <a:srgbClr val="000000"/>
              </a:solidFill>
            </a:endParaRPr>
          </a:p>
          <a:p>
            <a:pPr marL="628650" lvl="1" indent="-171450">
              <a:buFontTx/>
              <a:buChar char="•"/>
            </a:pPr>
            <a:r>
              <a:rPr lang="en-US" altLang="en-US" dirty="0">
                <a:solidFill>
                  <a:srgbClr val="000000"/>
                </a:solidFill>
              </a:rPr>
              <a:t>Early definitive care.</a:t>
            </a:r>
          </a:p>
        </p:txBody>
      </p:sp>
      <p:sp>
        <p:nvSpPr>
          <p:cNvPr id="4" name="Slide Number Placeholder 3"/>
          <p:cNvSpPr>
            <a:spLocks noGrp="1"/>
          </p:cNvSpPr>
          <p:nvPr>
            <p:ph type="sldNum" sz="quarter" idx="5"/>
          </p:nvPr>
        </p:nvSpPr>
        <p:spPr/>
        <p:txBody>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fld id="{4604BF61-AF5E-4908-B57A-A04FFF87C2BA}" type="slidenum">
              <a:rPr lang="en-US" altLang="en-US" sz="1200">
                <a:latin typeface="Arial" panose="020B0604020202020204" pitchFamily="34" charset="0"/>
              </a:rPr>
              <a:pPr eaLnBrk="1" hangingPunct="1"/>
              <a:t>75</a:t>
            </a:fld>
            <a:endParaRPr lang="en-US" altLang="en-US" sz="1200" dirty="0">
              <a:latin typeface="Arial" panose="020B0604020202020204" pitchFamily="34" charset="0"/>
            </a:endParaRPr>
          </a:p>
        </p:txBody>
      </p:sp>
    </p:spTree>
    <p:extLst>
      <p:ext uri="{BB962C8B-B14F-4D97-AF65-F5344CB8AC3E}">
        <p14:creationId xmlns:p14="http://schemas.microsoft.com/office/powerpoint/2010/main" val="2630086351"/>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854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solidFill>
                  <a:srgbClr val="000000"/>
                </a:solidFill>
              </a:rPr>
              <a:t>Angina can look like a heart attack but the chest pain can come and go and last less than 10 minutes. It will often occur during physical exercise.</a:t>
            </a:r>
          </a:p>
          <a:p>
            <a:r>
              <a:rPr lang="en-US" altLang="en-US" dirty="0">
                <a:solidFill>
                  <a:srgbClr val="000000"/>
                </a:solidFill>
              </a:rPr>
              <a:t> </a:t>
            </a:r>
          </a:p>
          <a:p>
            <a:r>
              <a:rPr lang="en-US" altLang="en-US" dirty="0">
                <a:solidFill>
                  <a:srgbClr val="000000"/>
                </a:solidFill>
              </a:rPr>
              <a:t>A person with angina will still be conscious and have a pulse but it must be treated or it may lead to sudden cardiac arrest.</a:t>
            </a:r>
          </a:p>
          <a:p>
            <a:r>
              <a:rPr lang="en-US" altLang="en-US" dirty="0">
                <a:solidFill>
                  <a:srgbClr val="000000"/>
                </a:solidFill>
              </a:rPr>
              <a:t> </a:t>
            </a:r>
          </a:p>
          <a:p>
            <a:r>
              <a:rPr lang="en-US" altLang="en-US" dirty="0">
                <a:solidFill>
                  <a:srgbClr val="000000"/>
                </a:solidFill>
              </a:rPr>
              <a:t>People who have been diagnosed with angina should have prescribed medication with them to relieve the condition.</a:t>
            </a:r>
          </a:p>
          <a:p>
            <a:r>
              <a:rPr lang="en-US" altLang="en-US" dirty="0">
                <a:solidFill>
                  <a:srgbClr val="000000"/>
                </a:solidFill>
              </a:rPr>
              <a:t> </a:t>
            </a:r>
          </a:p>
          <a:p>
            <a:r>
              <a:rPr lang="en-US" altLang="en-US" dirty="0">
                <a:solidFill>
                  <a:srgbClr val="000000"/>
                </a:solidFill>
              </a:rPr>
              <a:t>Recognising angina (similar symptoms to a heart attack): </a:t>
            </a:r>
          </a:p>
          <a:p>
            <a:pPr marL="628650" lvl="1" indent="-171450">
              <a:buFontTx/>
              <a:buChar char="•"/>
            </a:pPr>
            <a:endParaRPr lang="en-US" altLang="en-US" dirty="0">
              <a:solidFill>
                <a:srgbClr val="000000"/>
              </a:solidFill>
            </a:endParaRPr>
          </a:p>
          <a:p>
            <a:pPr marL="628650" lvl="1" indent="-171450">
              <a:buFontTx/>
              <a:buChar char="•"/>
            </a:pPr>
            <a:r>
              <a:rPr lang="en-US" altLang="en-US" dirty="0">
                <a:solidFill>
                  <a:srgbClr val="000000"/>
                </a:solidFill>
              </a:rPr>
              <a:t>A tight/heavy or dull pain or ache starts across the chest and comes and goes at different times. </a:t>
            </a:r>
          </a:p>
          <a:p>
            <a:pPr marL="628650" lvl="1" indent="-171450">
              <a:buFontTx/>
              <a:buChar char="•"/>
            </a:pPr>
            <a:endParaRPr lang="en-US" altLang="en-US" dirty="0">
              <a:solidFill>
                <a:srgbClr val="000000"/>
              </a:solidFill>
            </a:endParaRPr>
          </a:p>
          <a:p>
            <a:pPr marL="628650" lvl="1" indent="-171450">
              <a:buFontTx/>
              <a:buChar char="•"/>
            </a:pPr>
            <a:r>
              <a:rPr lang="en-US" altLang="en-US" dirty="0">
                <a:solidFill>
                  <a:srgbClr val="000000"/>
                </a:solidFill>
              </a:rPr>
              <a:t>Pain can spread to the neck, jaw, shoulders or arms (usually the left arm). </a:t>
            </a:r>
          </a:p>
          <a:p>
            <a:pPr marL="628650" lvl="1" indent="-171450">
              <a:buFontTx/>
              <a:buChar char="•"/>
            </a:pPr>
            <a:endParaRPr lang="en-US" altLang="en-US" dirty="0">
              <a:solidFill>
                <a:srgbClr val="000000"/>
              </a:solidFill>
            </a:endParaRPr>
          </a:p>
          <a:p>
            <a:pPr marL="628650" lvl="1" indent="-171450">
              <a:buFontTx/>
              <a:buChar char="•"/>
            </a:pPr>
            <a:r>
              <a:rPr lang="en-US" altLang="en-US" dirty="0">
                <a:solidFill>
                  <a:srgbClr val="000000"/>
                </a:solidFill>
              </a:rPr>
              <a:t>The person may develop nausea, vomiting, shortness of breath and they usually look pale, distressed.</a:t>
            </a:r>
          </a:p>
        </p:txBody>
      </p:sp>
      <p:sp>
        <p:nvSpPr>
          <p:cNvPr id="4" name="Slide Number Placeholder 3"/>
          <p:cNvSpPr>
            <a:spLocks noGrp="1"/>
          </p:cNvSpPr>
          <p:nvPr>
            <p:ph type="sldNum" sz="quarter" idx="5"/>
          </p:nvPr>
        </p:nvSpPr>
        <p:spPr/>
        <p:txBody>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fld id="{7A8E8E78-3770-4D91-843D-8BBDA021B486}" type="slidenum">
              <a:rPr lang="en-US" altLang="en-US" sz="1200">
                <a:latin typeface="Arial" panose="020B0604020202020204" pitchFamily="34" charset="0"/>
              </a:rPr>
              <a:pPr eaLnBrk="1" hangingPunct="1"/>
              <a:t>76</a:t>
            </a:fld>
            <a:endParaRPr lang="en-US" altLang="en-US" sz="1200" dirty="0">
              <a:latin typeface="Arial" panose="020B0604020202020204" pitchFamily="34" charset="0"/>
            </a:endParaRPr>
          </a:p>
        </p:txBody>
      </p:sp>
    </p:spTree>
    <p:extLst>
      <p:ext uri="{BB962C8B-B14F-4D97-AF65-F5344CB8AC3E}">
        <p14:creationId xmlns:p14="http://schemas.microsoft.com/office/powerpoint/2010/main" val="432297652"/>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059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solidFill>
                  <a:srgbClr val="000000"/>
                </a:solidFill>
              </a:rPr>
              <a:t>Treatment includes:</a:t>
            </a:r>
          </a:p>
          <a:p>
            <a:endParaRPr lang="en-US" altLang="en-US" dirty="0">
              <a:solidFill>
                <a:srgbClr val="000000"/>
              </a:solidFill>
            </a:endParaRPr>
          </a:p>
          <a:p>
            <a:r>
              <a:rPr lang="en-US" altLang="en-US" b="1" dirty="0">
                <a:solidFill>
                  <a:srgbClr val="000000"/>
                </a:solidFill>
                <a:ea typeface="MS Mincho" panose="02020609040205080304" pitchFamily="49" charset="-128"/>
              </a:rPr>
              <a:t>If the Patient is Conscious:</a:t>
            </a:r>
          </a:p>
          <a:p>
            <a:pPr marL="457200" lvl="1" indent="0">
              <a:buNone/>
            </a:pPr>
            <a:endParaRPr lang="en-US" altLang="en-US" b="1" dirty="0">
              <a:solidFill>
                <a:srgbClr val="000000"/>
              </a:solidFill>
              <a:ea typeface="MS Mincho" panose="02020609040205080304" pitchFamily="49" charset="-128"/>
            </a:endParaRPr>
          </a:p>
          <a:p>
            <a:pPr marL="457200" lvl="1" indent="0">
              <a:buNone/>
            </a:pPr>
            <a:r>
              <a:rPr lang="en-US" altLang="en-US" b="1" dirty="0">
                <a:solidFill>
                  <a:srgbClr val="000000"/>
                </a:solidFill>
                <a:ea typeface="MS Mincho" panose="02020609040205080304" pitchFamily="49" charset="-128"/>
              </a:rPr>
              <a:t>1.  </a:t>
            </a:r>
            <a:r>
              <a:rPr lang="en-US" altLang="en-US" dirty="0">
                <a:solidFill>
                  <a:srgbClr val="000000"/>
                </a:solidFill>
                <a:ea typeface="MS Mincho" panose="02020609040205080304" pitchFamily="49" charset="-128"/>
              </a:rPr>
              <a:t>Ensure the person stops physical activity/exertion.</a:t>
            </a:r>
          </a:p>
          <a:p>
            <a:pPr marL="457200" lvl="1" indent="0">
              <a:buNone/>
            </a:pPr>
            <a:endParaRPr lang="en-US" altLang="en-US" b="1" dirty="0">
              <a:solidFill>
                <a:srgbClr val="000000"/>
              </a:solidFill>
              <a:ea typeface="MS Mincho" panose="02020609040205080304" pitchFamily="49" charset="-128"/>
            </a:endParaRPr>
          </a:p>
          <a:p>
            <a:pPr marL="457200" lvl="1" indent="0">
              <a:buNone/>
            </a:pPr>
            <a:r>
              <a:rPr lang="en-US" altLang="en-US" b="1" dirty="0">
                <a:solidFill>
                  <a:srgbClr val="000000"/>
                </a:solidFill>
                <a:ea typeface="MS Mincho" panose="02020609040205080304" pitchFamily="49" charset="-128"/>
              </a:rPr>
              <a:t>2.  </a:t>
            </a:r>
            <a:r>
              <a:rPr lang="en-US" altLang="en-US" dirty="0">
                <a:solidFill>
                  <a:srgbClr val="000000"/>
                </a:solidFill>
                <a:ea typeface="MS Mincho" panose="02020609040205080304" pitchFamily="49" charset="-128"/>
              </a:rPr>
              <a:t>Rest the patient in a comfortable position and give reassurance.</a:t>
            </a:r>
          </a:p>
          <a:p>
            <a:pPr marL="457200" lvl="1" indent="0">
              <a:buNone/>
            </a:pPr>
            <a:endParaRPr lang="en-US" altLang="en-US" b="1" dirty="0">
              <a:solidFill>
                <a:srgbClr val="000000"/>
              </a:solidFill>
              <a:ea typeface="MS Mincho" panose="02020609040205080304" pitchFamily="49" charset="-128"/>
            </a:endParaRPr>
          </a:p>
          <a:p>
            <a:pPr marL="457200" lvl="1" indent="0">
              <a:buNone/>
            </a:pPr>
            <a:r>
              <a:rPr lang="en-US" altLang="en-US" b="1" dirty="0">
                <a:solidFill>
                  <a:srgbClr val="000000"/>
                </a:solidFill>
                <a:ea typeface="MS Mincho" panose="02020609040205080304" pitchFamily="49" charset="-128"/>
              </a:rPr>
              <a:t>3.  </a:t>
            </a:r>
            <a:r>
              <a:rPr lang="en-US" altLang="en-US" dirty="0">
                <a:solidFill>
                  <a:srgbClr val="000000"/>
                </a:solidFill>
                <a:ea typeface="MS Mincho" panose="02020609040205080304" pitchFamily="49" charset="-128"/>
              </a:rPr>
              <a:t>Help the patient to ‘self-administer’ their prescribed angina medication.</a:t>
            </a:r>
          </a:p>
          <a:p>
            <a:pPr marL="457200" lvl="1" indent="0">
              <a:buNone/>
            </a:pPr>
            <a:endParaRPr lang="en-US" altLang="en-US" b="1" dirty="0">
              <a:solidFill>
                <a:srgbClr val="000000"/>
              </a:solidFill>
              <a:ea typeface="MS Mincho" panose="02020609040205080304" pitchFamily="49" charset="-128"/>
            </a:endParaRPr>
          </a:p>
          <a:p>
            <a:pPr marL="457200" lvl="1" indent="0">
              <a:buNone/>
            </a:pPr>
            <a:r>
              <a:rPr lang="en-US" altLang="en-US" b="1" dirty="0">
                <a:solidFill>
                  <a:srgbClr val="000000"/>
                </a:solidFill>
                <a:ea typeface="MS Mincho" panose="02020609040205080304" pitchFamily="49" charset="-128"/>
              </a:rPr>
              <a:t>4.  </a:t>
            </a:r>
            <a:r>
              <a:rPr lang="en-US" altLang="en-US" dirty="0">
                <a:solidFill>
                  <a:srgbClr val="000000"/>
                </a:solidFill>
                <a:ea typeface="MS Mincho" panose="02020609040205080304" pitchFamily="49" charset="-128"/>
              </a:rPr>
              <a:t>Be prepared as the patient may become unconscious.</a:t>
            </a:r>
          </a:p>
          <a:p>
            <a:pPr marL="457200" lvl="1" indent="0">
              <a:buNone/>
            </a:pPr>
            <a:endParaRPr lang="en-US" altLang="en-US" b="1" dirty="0">
              <a:solidFill>
                <a:srgbClr val="000000"/>
              </a:solidFill>
              <a:ea typeface="MS Mincho" panose="02020609040205080304" pitchFamily="49" charset="-128"/>
            </a:endParaRPr>
          </a:p>
          <a:p>
            <a:pPr marL="457200" lvl="1" indent="0">
              <a:buNone/>
            </a:pPr>
            <a:r>
              <a:rPr lang="en-US" altLang="en-US" b="1" dirty="0">
                <a:solidFill>
                  <a:srgbClr val="000000"/>
                </a:solidFill>
                <a:ea typeface="MS Mincho" panose="02020609040205080304" pitchFamily="49" charset="-128"/>
              </a:rPr>
              <a:t>5.  </a:t>
            </a:r>
            <a:r>
              <a:rPr lang="en-US" altLang="en-US" dirty="0">
                <a:solidFill>
                  <a:srgbClr val="000000"/>
                </a:solidFill>
                <a:ea typeface="MS Mincho" panose="02020609040205080304" pitchFamily="49" charset="-128"/>
              </a:rPr>
              <a:t>If medication does not work and there has been no relief after 10 minutes, call for an ambulance – Dial 000 or 112.</a:t>
            </a:r>
            <a:endParaRPr lang="en-US" altLang="en-US" dirty="0">
              <a:solidFill>
                <a:srgbClr val="000000"/>
              </a:solidFill>
            </a:endParaRPr>
          </a:p>
          <a:p>
            <a:pPr>
              <a:spcBef>
                <a:spcPts val="300"/>
              </a:spcBef>
              <a:spcAft>
                <a:spcPts val="300"/>
              </a:spcAft>
              <a:buFont typeface="+mj-lt" charset="0"/>
              <a:buNone/>
            </a:pPr>
            <a:endParaRPr lang="en-US" altLang="en-US" dirty="0">
              <a:solidFill>
                <a:srgbClr val="000000"/>
              </a:solidFill>
              <a:ea typeface="MS Mincho" panose="02020609040205080304" pitchFamily="49" charset="-128"/>
            </a:endParaRPr>
          </a:p>
          <a:p>
            <a:pPr>
              <a:spcBef>
                <a:spcPts val="300"/>
              </a:spcBef>
              <a:spcAft>
                <a:spcPts val="300"/>
              </a:spcAft>
              <a:buFont typeface="+mj-lt" charset="0"/>
              <a:buNone/>
            </a:pPr>
            <a:endParaRPr lang="en-US" altLang="en-US" dirty="0">
              <a:solidFill>
                <a:srgbClr val="000000"/>
              </a:solidFill>
              <a:ea typeface="MS Mincho" panose="02020609040205080304" pitchFamily="49" charset="-128"/>
            </a:endParaRPr>
          </a:p>
          <a:p>
            <a:pPr>
              <a:spcBef>
                <a:spcPts val="300"/>
              </a:spcBef>
              <a:spcAft>
                <a:spcPts val="300"/>
              </a:spcAft>
            </a:pPr>
            <a:r>
              <a:rPr lang="en-US" altLang="en-US" b="1" dirty="0">
                <a:solidFill>
                  <a:srgbClr val="000000"/>
                </a:solidFill>
                <a:ea typeface="MS Mincho" panose="02020609040205080304" pitchFamily="49" charset="-128"/>
              </a:rPr>
              <a:t>If the Patient is Unconscious:</a:t>
            </a:r>
            <a:endParaRPr lang="en-US" altLang="en-US" dirty="0">
              <a:solidFill>
                <a:srgbClr val="000000"/>
              </a:solidFill>
              <a:ea typeface="MS Mincho" panose="02020609040205080304" pitchFamily="49" charset="-128"/>
            </a:endParaRPr>
          </a:p>
          <a:p>
            <a:pPr marL="457200" lvl="1" indent="0">
              <a:spcBef>
                <a:spcPts val="300"/>
              </a:spcBef>
              <a:spcAft>
                <a:spcPts val="300"/>
              </a:spcAft>
              <a:buNone/>
            </a:pPr>
            <a:endParaRPr lang="en-US" altLang="en-US" b="1" dirty="0">
              <a:solidFill>
                <a:srgbClr val="000000"/>
              </a:solidFill>
              <a:ea typeface="MS Mincho" panose="02020609040205080304" pitchFamily="49" charset="-128"/>
            </a:endParaRPr>
          </a:p>
          <a:p>
            <a:pPr marL="457200" lvl="1" indent="0">
              <a:spcBef>
                <a:spcPts val="300"/>
              </a:spcBef>
              <a:spcAft>
                <a:spcPts val="300"/>
              </a:spcAft>
              <a:buNone/>
            </a:pPr>
            <a:r>
              <a:rPr lang="en-US" altLang="en-US" b="1" dirty="0">
                <a:solidFill>
                  <a:srgbClr val="000000"/>
                </a:solidFill>
                <a:ea typeface="MS Mincho" panose="02020609040205080304" pitchFamily="49" charset="-128"/>
              </a:rPr>
              <a:t>1.  </a:t>
            </a:r>
            <a:r>
              <a:rPr lang="en-US" altLang="en-US" dirty="0">
                <a:solidFill>
                  <a:srgbClr val="000000"/>
                </a:solidFill>
                <a:ea typeface="MS Mincho" panose="02020609040205080304" pitchFamily="49" charset="-128"/>
              </a:rPr>
              <a:t>Commence DRS ABCD Emergency Action Plan.</a:t>
            </a:r>
          </a:p>
          <a:p>
            <a:pPr marL="457200" lvl="1" indent="0">
              <a:spcBef>
                <a:spcPts val="300"/>
              </a:spcBef>
              <a:spcAft>
                <a:spcPts val="300"/>
              </a:spcAft>
              <a:buNone/>
            </a:pPr>
            <a:endParaRPr lang="en-US" altLang="en-US" b="1" dirty="0">
              <a:solidFill>
                <a:srgbClr val="000000"/>
              </a:solidFill>
              <a:ea typeface="MS Mincho" panose="02020609040205080304" pitchFamily="49" charset="-128"/>
            </a:endParaRPr>
          </a:p>
          <a:p>
            <a:pPr marL="457200" lvl="1" indent="0">
              <a:spcBef>
                <a:spcPts val="300"/>
              </a:spcBef>
              <a:spcAft>
                <a:spcPts val="300"/>
              </a:spcAft>
              <a:buNone/>
            </a:pPr>
            <a:r>
              <a:rPr lang="en-US" altLang="en-US" b="1" dirty="0">
                <a:solidFill>
                  <a:srgbClr val="000000"/>
                </a:solidFill>
                <a:ea typeface="MS Mincho" panose="02020609040205080304" pitchFamily="49" charset="-128"/>
              </a:rPr>
              <a:t>2.  </a:t>
            </a:r>
            <a:r>
              <a:rPr lang="en-US" altLang="en-US" dirty="0">
                <a:solidFill>
                  <a:srgbClr val="000000"/>
                </a:solidFill>
                <a:ea typeface="MS Mincho" panose="02020609040205080304" pitchFamily="49" charset="-128"/>
              </a:rPr>
              <a:t>Call an ambulance on 000 or 112.</a:t>
            </a:r>
          </a:p>
        </p:txBody>
      </p:sp>
      <p:sp>
        <p:nvSpPr>
          <p:cNvPr id="4" name="Slide Number Placeholder 3"/>
          <p:cNvSpPr>
            <a:spLocks noGrp="1"/>
          </p:cNvSpPr>
          <p:nvPr>
            <p:ph type="sldNum" sz="quarter" idx="5"/>
          </p:nvPr>
        </p:nvSpPr>
        <p:spPr/>
        <p:txBody>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fld id="{FD22C3F5-8D3A-4759-885D-2F39FB3BCA7C}" type="slidenum">
              <a:rPr lang="en-US" altLang="en-US" sz="1200">
                <a:latin typeface="Arial" panose="020B0604020202020204" pitchFamily="34" charset="0"/>
              </a:rPr>
              <a:pPr eaLnBrk="1" hangingPunct="1"/>
              <a:t>77</a:t>
            </a:fld>
            <a:endParaRPr lang="en-US" altLang="en-US" sz="1200" dirty="0">
              <a:latin typeface="Arial" panose="020B0604020202020204" pitchFamily="34" charset="0"/>
            </a:endParaRPr>
          </a:p>
        </p:txBody>
      </p:sp>
    </p:spTree>
    <p:extLst>
      <p:ext uri="{BB962C8B-B14F-4D97-AF65-F5344CB8AC3E}">
        <p14:creationId xmlns:p14="http://schemas.microsoft.com/office/powerpoint/2010/main" val="1605702299"/>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022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solidFill>
                  <a:srgbClr val="000000"/>
                </a:solidFill>
              </a:rPr>
              <a:t>A stroke happens when blood flow to the brain is disrupted and brain tissue is damaged due to bleeding or a blood clot.</a:t>
            </a:r>
          </a:p>
          <a:p>
            <a:r>
              <a:rPr lang="en-US" altLang="en-US" dirty="0">
                <a:solidFill>
                  <a:srgbClr val="000000"/>
                </a:solidFill>
              </a:rPr>
              <a:t> </a:t>
            </a:r>
          </a:p>
          <a:p>
            <a:r>
              <a:rPr lang="en-US" altLang="en-US" dirty="0">
                <a:solidFill>
                  <a:srgbClr val="000000"/>
                </a:solidFill>
              </a:rPr>
              <a:t>The most common method for checking for a stroke is using the </a:t>
            </a:r>
            <a:r>
              <a:rPr lang="en-US" altLang="en-US" b="1" dirty="0">
                <a:solidFill>
                  <a:srgbClr val="000000"/>
                </a:solidFill>
              </a:rPr>
              <a:t>FAST</a:t>
            </a:r>
            <a:r>
              <a:rPr lang="en-US" altLang="en-US" dirty="0">
                <a:solidFill>
                  <a:srgbClr val="000000"/>
                </a:solidFill>
              </a:rPr>
              <a:t> method.</a:t>
            </a:r>
          </a:p>
          <a:p>
            <a:r>
              <a:rPr lang="en-US" altLang="en-US" dirty="0">
                <a:solidFill>
                  <a:srgbClr val="000000"/>
                </a:solidFill>
              </a:rPr>
              <a:t> </a:t>
            </a:r>
          </a:p>
          <a:p>
            <a:pPr marL="457200" lvl="1" indent="0">
              <a:buNone/>
            </a:pPr>
            <a:r>
              <a:rPr lang="en-US" altLang="en-US" b="1" dirty="0">
                <a:solidFill>
                  <a:srgbClr val="000000"/>
                </a:solidFill>
              </a:rPr>
              <a:t>F – Facial </a:t>
            </a:r>
            <a:r>
              <a:rPr lang="en-US" altLang="en-US" b="0" dirty="0">
                <a:solidFill>
                  <a:srgbClr val="000000"/>
                </a:solidFill>
              </a:rPr>
              <a:t>weakness</a:t>
            </a:r>
            <a:r>
              <a:rPr lang="en-US" altLang="en-US" b="1" dirty="0">
                <a:solidFill>
                  <a:srgbClr val="000000"/>
                </a:solidFill>
              </a:rPr>
              <a:t> </a:t>
            </a:r>
            <a:r>
              <a:rPr lang="en-US" altLang="en-US" dirty="0">
                <a:solidFill>
                  <a:srgbClr val="000000"/>
                </a:solidFill>
              </a:rPr>
              <a:t>– Can the person smile? Does the mouth or eye droop?</a:t>
            </a:r>
          </a:p>
          <a:p>
            <a:pPr marL="457200" lvl="1" indent="0">
              <a:buNone/>
            </a:pPr>
            <a:endParaRPr lang="en-US" altLang="en-US" b="1" dirty="0">
              <a:solidFill>
                <a:srgbClr val="000000"/>
              </a:solidFill>
            </a:endParaRPr>
          </a:p>
          <a:p>
            <a:pPr marL="457200" lvl="1" indent="0">
              <a:buNone/>
            </a:pPr>
            <a:r>
              <a:rPr lang="en-US" altLang="en-US" b="1" dirty="0">
                <a:solidFill>
                  <a:srgbClr val="000000"/>
                </a:solidFill>
              </a:rPr>
              <a:t>A – Arm </a:t>
            </a:r>
            <a:r>
              <a:rPr lang="en-US" altLang="en-US" b="0" dirty="0">
                <a:solidFill>
                  <a:srgbClr val="000000"/>
                </a:solidFill>
              </a:rPr>
              <a:t>weakness</a:t>
            </a:r>
            <a:r>
              <a:rPr lang="en-US" altLang="en-US" b="1" dirty="0">
                <a:solidFill>
                  <a:srgbClr val="000000"/>
                </a:solidFill>
              </a:rPr>
              <a:t> </a:t>
            </a:r>
            <a:r>
              <a:rPr lang="en-US" altLang="en-US" dirty="0">
                <a:solidFill>
                  <a:srgbClr val="000000"/>
                </a:solidFill>
              </a:rPr>
              <a:t>– Can the person raise both arms?</a:t>
            </a:r>
          </a:p>
          <a:p>
            <a:pPr marL="457200" lvl="1" indent="0">
              <a:buNone/>
            </a:pPr>
            <a:endParaRPr lang="en-US" altLang="en-US" b="1" dirty="0">
              <a:solidFill>
                <a:srgbClr val="000000"/>
              </a:solidFill>
            </a:endParaRPr>
          </a:p>
          <a:p>
            <a:pPr marL="457200" lvl="1" indent="0">
              <a:buNone/>
            </a:pPr>
            <a:r>
              <a:rPr lang="en-US" altLang="en-US" b="1" dirty="0">
                <a:solidFill>
                  <a:srgbClr val="000000"/>
                </a:solidFill>
              </a:rPr>
              <a:t>S – Speech </a:t>
            </a:r>
            <a:r>
              <a:rPr lang="en-US" altLang="en-US" dirty="0">
                <a:solidFill>
                  <a:srgbClr val="000000"/>
                </a:solidFill>
              </a:rPr>
              <a:t>– Is the speech slurred? Can the person understand what you say?</a:t>
            </a:r>
          </a:p>
          <a:p>
            <a:pPr marL="457200" lvl="1" indent="0">
              <a:buNone/>
            </a:pPr>
            <a:endParaRPr lang="en-US" altLang="en-US" b="1" dirty="0">
              <a:solidFill>
                <a:srgbClr val="000000"/>
              </a:solidFill>
            </a:endParaRPr>
          </a:p>
          <a:p>
            <a:pPr marL="457200" lvl="1" indent="0">
              <a:buNone/>
            </a:pPr>
            <a:r>
              <a:rPr lang="en-US" altLang="en-US" b="1" dirty="0">
                <a:solidFill>
                  <a:srgbClr val="000000"/>
                </a:solidFill>
              </a:rPr>
              <a:t>T – Time </a:t>
            </a:r>
            <a:r>
              <a:rPr lang="en-US" altLang="en-US" b="0" dirty="0">
                <a:solidFill>
                  <a:srgbClr val="000000"/>
                </a:solidFill>
              </a:rPr>
              <a:t>to act fast </a:t>
            </a:r>
            <a:r>
              <a:rPr lang="en-US" altLang="en-US" dirty="0">
                <a:solidFill>
                  <a:srgbClr val="000000"/>
                </a:solidFill>
              </a:rPr>
              <a:t>– Call an ambulance (000 or 112).</a:t>
            </a:r>
          </a:p>
        </p:txBody>
      </p:sp>
      <p:sp>
        <p:nvSpPr>
          <p:cNvPr id="4" name="Slide Number Placeholder 3"/>
          <p:cNvSpPr>
            <a:spLocks noGrp="1"/>
          </p:cNvSpPr>
          <p:nvPr>
            <p:ph type="sldNum" sz="quarter" idx="5"/>
          </p:nvPr>
        </p:nvSpPr>
        <p:spPr/>
        <p:txBody>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fld id="{07EB7744-11D6-46B9-9DB6-1F9A99787A0D}" type="slidenum">
              <a:rPr lang="en-US" altLang="en-US" sz="1200">
                <a:latin typeface="Arial" panose="020B0604020202020204" pitchFamily="34" charset="0"/>
              </a:rPr>
              <a:pPr eaLnBrk="1" hangingPunct="1"/>
              <a:t>78</a:t>
            </a:fld>
            <a:endParaRPr lang="en-US" altLang="en-US" sz="1200" dirty="0">
              <a:latin typeface="Arial" panose="020B0604020202020204" pitchFamily="34" charset="0"/>
            </a:endParaRPr>
          </a:p>
        </p:txBody>
      </p:sp>
    </p:spTree>
    <p:extLst>
      <p:ext uri="{BB962C8B-B14F-4D97-AF65-F5344CB8AC3E}">
        <p14:creationId xmlns:p14="http://schemas.microsoft.com/office/powerpoint/2010/main" val="76366388"/>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227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solidFill>
                  <a:srgbClr val="000000"/>
                </a:solidFill>
              </a:rPr>
              <a:t>Other common signs and symptoms include: </a:t>
            </a:r>
          </a:p>
          <a:p>
            <a:pPr marL="628650" lvl="1" indent="-171450">
              <a:buFontTx/>
              <a:buChar char="•"/>
            </a:pPr>
            <a:endParaRPr lang="en-US" altLang="en-US" dirty="0">
              <a:ea typeface="MS Mincho" panose="02020609040205080304" pitchFamily="49" charset="-128"/>
            </a:endParaRPr>
          </a:p>
          <a:p>
            <a:pPr marL="628650" lvl="1" indent="-171450">
              <a:buFontTx/>
              <a:buChar char="•"/>
            </a:pPr>
            <a:r>
              <a:rPr lang="en-US" altLang="en-US" dirty="0">
                <a:ea typeface="MS Mincho" panose="02020609040205080304" pitchFamily="49" charset="-128"/>
              </a:rPr>
              <a:t>Sudden weakness/numbness/paralysis of one side of the face, arm or leg. </a:t>
            </a:r>
          </a:p>
          <a:p>
            <a:pPr marL="628650" lvl="1" indent="-171450">
              <a:buFontTx/>
              <a:buChar char="•"/>
            </a:pPr>
            <a:endParaRPr lang="en-US" altLang="en-US" dirty="0">
              <a:ea typeface="MS Mincho" panose="02020609040205080304" pitchFamily="49" charset="-128"/>
            </a:endParaRPr>
          </a:p>
          <a:p>
            <a:pPr marL="628650" lvl="1" indent="-171450">
              <a:buFontTx/>
              <a:buChar char="•"/>
            </a:pPr>
            <a:r>
              <a:rPr lang="en-US" altLang="en-US" dirty="0">
                <a:ea typeface="MS Mincho" panose="02020609040205080304" pitchFamily="49" charset="-128"/>
              </a:rPr>
              <a:t>Sudden difficulty swallowing. </a:t>
            </a:r>
          </a:p>
          <a:p>
            <a:pPr marL="628650" lvl="1" indent="-171450">
              <a:buFontTx/>
              <a:buChar char="•"/>
            </a:pPr>
            <a:endParaRPr lang="en-US" altLang="en-US" dirty="0">
              <a:ea typeface="MS Mincho" panose="02020609040205080304" pitchFamily="49" charset="-128"/>
            </a:endParaRPr>
          </a:p>
          <a:p>
            <a:pPr marL="628650" lvl="1" indent="-171450">
              <a:buFontTx/>
              <a:buChar char="•"/>
            </a:pPr>
            <a:r>
              <a:rPr lang="en-US" altLang="en-US" dirty="0">
                <a:ea typeface="MS Mincho" panose="02020609040205080304" pitchFamily="49" charset="-128"/>
              </a:rPr>
              <a:t>Blurred/decreased vision. </a:t>
            </a:r>
          </a:p>
          <a:p>
            <a:pPr marL="628650" lvl="1" indent="-171450">
              <a:buFontTx/>
              <a:buChar char="•"/>
            </a:pPr>
            <a:endParaRPr lang="en-US" altLang="en-US" dirty="0">
              <a:ea typeface="MS Mincho" panose="02020609040205080304" pitchFamily="49" charset="-128"/>
            </a:endParaRPr>
          </a:p>
          <a:p>
            <a:pPr marL="628650" lvl="1" indent="-171450">
              <a:buFontTx/>
              <a:buChar char="•"/>
            </a:pPr>
            <a:r>
              <a:rPr lang="en-US" altLang="en-US" dirty="0">
                <a:ea typeface="MS Mincho" panose="02020609040205080304" pitchFamily="49" charset="-128"/>
              </a:rPr>
              <a:t>Severe sudden headache. </a:t>
            </a:r>
          </a:p>
          <a:p>
            <a:pPr marL="628650" lvl="1" indent="-171450">
              <a:buFontTx/>
              <a:buChar char="•"/>
            </a:pPr>
            <a:endParaRPr lang="en-US" altLang="en-US" dirty="0">
              <a:ea typeface="MS Mincho" panose="02020609040205080304" pitchFamily="49" charset="-128"/>
            </a:endParaRPr>
          </a:p>
          <a:p>
            <a:pPr marL="628650" lvl="1" indent="-171450">
              <a:buFontTx/>
              <a:buChar char="•"/>
            </a:pPr>
            <a:r>
              <a:rPr lang="en-US" altLang="en-US" dirty="0">
                <a:ea typeface="MS Mincho" panose="02020609040205080304" pitchFamily="49" charset="-128"/>
              </a:rPr>
              <a:t>May develop nausea, vomiting and drowsiness. </a:t>
            </a:r>
          </a:p>
          <a:p>
            <a:pPr marL="628650" lvl="1" indent="-171450">
              <a:buFontTx/>
              <a:buChar char="•"/>
            </a:pPr>
            <a:endParaRPr lang="en-US" altLang="en-US" dirty="0">
              <a:ea typeface="MS Mincho" panose="02020609040205080304" pitchFamily="49" charset="-128"/>
            </a:endParaRPr>
          </a:p>
          <a:p>
            <a:pPr marL="628650" lvl="1" indent="-171450">
              <a:buFontTx/>
              <a:buChar char="•"/>
            </a:pPr>
            <a:r>
              <a:rPr lang="en-US" altLang="en-US" dirty="0">
                <a:ea typeface="MS Mincho" panose="02020609040205080304" pitchFamily="49" charset="-128"/>
              </a:rPr>
              <a:t>May develop dizziness, fatigue or become unconscious.</a:t>
            </a:r>
          </a:p>
        </p:txBody>
      </p:sp>
      <p:sp>
        <p:nvSpPr>
          <p:cNvPr id="4" name="Slide Number Placeholder 3"/>
          <p:cNvSpPr>
            <a:spLocks noGrp="1"/>
          </p:cNvSpPr>
          <p:nvPr>
            <p:ph type="sldNum" sz="quarter" idx="5"/>
          </p:nvPr>
        </p:nvSpPr>
        <p:spPr/>
        <p:txBody>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fld id="{8C1C3922-2238-4D92-8C4A-D5C3A901C275}" type="slidenum">
              <a:rPr lang="en-US" altLang="en-US" sz="1200">
                <a:latin typeface="Arial" panose="020B0604020202020204" pitchFamily="34" charset="0"/>
              </a:rPr>
              <a:pPr eaLnBrk="1" hangingPunct="1"/>
              <a:t>79</a:t>
            </a:fld>
            <a:endParaRPr lang="en-US" altLang="en-US" sz="1200" dirty="0">
              <a:latin typeface="Arial" panose="020B0604020202020204" pitchFamily="34" charset="0"/>
            </a:endParaRPr>
          </a:p>
        </p:txBody>
      </p:sp>
    </p:spTree>
    <p:extLst>
      <p:ext uri="{BB962C8B-B14F-4D97-AF65-F5344CB8AC3E}">
        <p14:creationId xmlns:p14="http://schemas.microsoft.com/office/powerpoint/2010/main" val="22288365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Duty of care means that you must take reasonable steps to ensure your actions don’t knowingly cause harm to another individual.</a:t>
            </a:r>
            <a:endParaRPr lang="en-AU" altLang="en-US" dirty="0"/>
          </a:p>
          <a:p>
            <a:endParaRPr lang="en-US" altLang="en-US" dirty="0"/>
          </a:p>
          <a:p>
            <a:r>
              <a:rPr lang="en-US" altLang="en-US" dirty="0"/>
              <a:t>In a first aid situation you don’t legally have to provide treatment, unless you have a previous duty of care to the injured person.</a:t>
            </a:r>
            <a:endParaRPr lang="en-AU" altLang="en-US" dirty="0"/>
          </a:p>
          <a:p>
            <a:r>
              <a:rPr lang="en-US" altLang="en-US" dirty="0"/>
              <a:t> </a:t>
            </a:r>
            <a:endParaRPr lang="en-AU" altLang="en-US" dirty="0"/>
          </a:p>
          <a:p>
            <a:r>
              <a:rPr lang="en-US" altLang="en-US" dirty="0"/>
              <a:t>Some examples of where a duty of care to provide first aid exists include cases where:</a:t>
            </a:r>
            <a:endParaRPr lang="en-AU" altLang="en-US" dirty="0"/>
          </a:p>
          <a:p>
            <a:pPr marL="628650" lvl="1" indent="-171450">
              <a:buFontTx/>
              <a:buChar char="•"/>
            </a:pPr>
            <a:endParaRPr lang="en-US" altLang="en-US" dirty="0"/>
          </a:p>
          <a:p>
            <a:pPr marL="628650" lvl="1" indent="-171450">
              <a:buFontTx/>
              <a:buChar char="•"/>
            </a:pPr>
            <a:r>
              <a:rPr lang="en-US" altLang="en-US" dirty="0"/>
              <a:t>You are a worker who is trained, qualified and designated as a first aid officer in a company and you have a duty of care to provide first aid to workers in the company.</a:t>
            </a:r>
            <a:endParaRPr lang="en-AU" altLang="en-US" dirty="0"/>
          </a:p>
          <a:p>
            <a:pPr marL="628650" lvl="1" indent="-171450">
              <a:buFontTx/>
              <a:buChar char="•"/>
            </a:pPr>
            <a:endParaRPr lang="en-US" altLang="en-US" dirty="0"/>
          </a:p>
          <a:p>
            <a:pPr marL="628650" lvl="1" indent="-171450">
              <a:buFontTx/>
              <a:buChar char="•"/>
            </a:pPr>
            <a:r>
              <a:rPr lang="en-US" altLang="en-US" dirty="0"/>
              <a:t>You are responsible for the person injured.</a:t>
            </a:r>
            <a:endParaRPr lang="en-AU" altLang="en-US" dirty="0"/>
          </a:p>
          <a:p>
            <a:pPr marL="628650" lvl="1" indent="-171450">
              <a:buFontTx/>
              <a:buChar char="•"/>
            </a:pPr>
            <a:endParaRPr lang="en-US" altLang="en-US" dirty="0"/>
          </a:p>
          <a:p>
            <a:pPr marL="628650" lvl="1" indent="-171450">
              <a:buFontTx/>
              <a:buChar char="•"/>
            </a:pPr>
            <a:r>
              <a:rPr lang="en-US" altLang="en-US" dirty="0"/>
              <a:t>You are an official first aid volunteer at a public event.</a:t>
            </a:r>
            <a:endParaRPr lang="en-AU" altLang="en-US" dirty="0"/>
          </a:p>
          <a:p>
            <a:pPr marL="628650" lvl="1" indent="-171450">
              <a:buFontTx/>
              <a:buChar char="•"/>
            </a:pPr>
            <a:endParaRPr lang="en-US" altLang="en-US" dirty="0"/>
          </a:p>
          <a:p>
            <a:pPr marL="628650" lvl="1" indent="-171450">
              <a:buFontTx/>
              <a:buChar char="•"/>
            </a:pPr>
            <a:r>
              <a:rPr lang="en-US" altLang="en-US" dirty="0"/>
              <a:t>You have started giving first aid in an emergency.</a:t>
            </a:r>
            <a:endParaRPr lang="en-AU" altLang="en-US" dirty="0"/>
          </a:p>
        </p:txBody>
      </p:sp>
      <p:sp>
        <p:nvSpPr>
          <p:cNvPr id="4" name="Slide Number Placeholder 3"/>
          <p:cNvSpPr>
            <a:spLocks noGrp="1"/>
          </p:cNvSpPr>
          <p:nvPr>
            <p:ph type="sldNum" sz="quarter" idx="5"/>
          </p:nvPr>
        </p:nvSpPr>
        <p:spPr/>
        <p:txBody>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fld id="{B336DA8C-DA25-4A9D-AE3D-9B55429A9C3E}" type="slidenum">
              <a:rPr lang="en-US" altLang="en-US" sz="1200">
                <a:latin typeface="Arial" panose="020B0604020202020204" pitchFamily="34" charset="0"/>
              </a:rPr>
              <a:pPr eaLnBrk="1" hangingPunct="1"/>
              <a:t>8</a:t>
            </a:fld>
            <a:endParaRPr lang="en-US" altLang="en-US" sz="1200" dirty="0">
              <a:latin typeface="Arial" panose="020B0604020202020204" pitchFamily="34" charset="0"/>
            </a:endParaRPr>
          </a:p>
        </p:txBody>
      </p:sp>
    </p:spTree>
    <p:extLst>
      <p:ext uri="{BB962C8B-B14F-4D97-AF65-F5344CB8AC3E}">
        <p14:creationId xmlns:p14="http://schemas.microsoft.com/office/powerpoint/2010/main" val="91374197"/>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2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solidFill>
                  <a:srgbClr val="000000"/>
                </a:solidFill>
              </a:rPr>
              <a:t>You don’t have much time so call an ambulance straight away.</a:t>
            </a:r>
          </a:p>
          <a:p>
            <a:endParaRPr lang="en-US" altLang="en-US" dirty="0">
              <a:solidFill>
                <a:srgbClr val="000000"/>
              </a:solidFill>
            </a:endParaRPr>
          </a:p>
          <a:p>
            <a:r>
              <a:rPr lang="en-US" altLang="en-US" b="1" dirty="0">
                <a:solidFill>
                  <a:srgbClr val="000000"/>
                </a:solidFill>
                <a:ea typeface="MS Mincho" panose="02020609040205080304" pitchFamily="49" charset="-128"/>
              </a:rPr>
              <a:t>If the Patient is Conscious:</a:t>
            </a:r>
            <a:endParaRPr lang="en-US" altLang="en-US" dirty="0">
              <a:solidFill>
                <a:srgbClr val="000000"/>
              </a:solidFill>
              <a:ea typeface="MS Mincho" panose="02020609040205080304" pitchFamily="49" charset="-128"/>
            </a:endParaRPr>
          </a:p>
          <a:p>
            <a:pPr marL="457200" lvl="1" indent="0">
              <a:buNone/>
            </a:pPr>
            <a:r>
              <a:rPr lang="en-US" altLang="en-US" b="1" dirty="0">
                <a:solidFill>
                  <a:srgbClr val="000000"/>
                </a:solidFill>
                <a:ea typeface="MS Mincho" panose="02020609040205080304" pitchFamily="49" charset="-128"/>
              </a:rPr>
              <a:t>1.  </a:t>
            </a:r>
            <a:r>
              <a:rPr lang="en-US" altLang="en-US" dirty="0">
                <a:solidFill>
                  <a:srgbClr val="000000"/>
                </a:solidFill>
                <a:ea typeface="MS Mincho" panose="02020609040205080304" pitchFamily="49" charset="-128"/>
              </a:rPr>
              <a:t>If you haven’t already done so call an ambulance on 000 or 112.</a:t>
            </a:r>
          </a:p>
          <a:p>
            <a:pPr marL="457200" lvl="1" indent="0">
              <a:buNone/>
            </a:pPr>
            <a:endParaRPr lang="en-US" altLang="en-US" b="1" dirty="0">
              <a:solidFill>
                <a:srgbClr val="000000"/>
              </a:solidFill>
              <a:ea typeface="MS Mincho" panose="02020609040205080304" pitchFamily="49" charset="-128"/>
            </a:endParaRPr>
          </a:p>
          <a:p>
            <a:pPr marL="457200" lvl="1" indent="0">
              <a:buNone/>
            </a:pPr>
            <a:r>
              <a:rPr lang="en-US" altLang="en-US" b="1" dirty="0">
                <a:solidFill>
                  <a:srgbClr val="000000"/>
                </a:solidFill>
                <a:ea typeface="MS Mincho" panose="02020609040205080304" pitchFamily="49" charset="-128"/>
              </a:rPr>
              <a:t>2.  </a:t>
            </a:r>
            <a:r>
              <a:rPr lang="en-US" altLang="en-US" dirty="0">
                <a:solidFill>
                  <a:srgbClr val="000000"/>
                </a:solidFill>
                <a:ea typeface="MS Mincho" panose="02020609040205080304" pitchFamily="49" charset="-128"/>
              </a:rPr>
              <a:t>Conduct secondary survey.</a:t>
            </a:r>
          </a:p>
          <a:p>
            <a:pPr marL="457200" lvl="1" indent="0">
              <a:buNone/>
            </a:pPr>
            <a:endParaRPr lang="en-US" altLang="en-US" b="1" dirty="0">
              <a:solidFill>
                <a:srgbClr val="000000"/>
              </a:solidFill>
              <a:ea typeface="MS Mincho" panose="02020609040205080304" pitchFamily="49" charset="-128"/>
            </a:endParaRPr>
          </a:p>
          <a:p>
            <a:pPr marL="457200" lvl="1" indent="0">
              <a:buNone/>
            </a:pPr>
            <a:r>
              <a:rPr lang="en-US" altLang="en-US" b="1" dirty="0">
                <a:solidFill>
                  <a:srgbClr val="000000"/>
                </a:solidFill>
                <a:ea typeface="MS Mincho" panose="02020609040205080304" pitchFamily="49" charset="-128"/>
              </a:rPr>
              <a:t>3.  </a:t>
            </a:r>
            <a:r>
              <a:rPr lang="en-US" altLang="en-US" dirty="0">
                <a:solidFill>
                  <a:srgbClr val="000000"/>
                </a:solidFill>
                <a:ea typeface="MS Mincho" panose="02020609040205080304" pitchFamily="49" charset="-128"/>
              </a:rPr>
              <a:t>Carry out any required first aid.</a:t>
            </a:r>
          </a:p>
          <a:p>
            <a:pPr marL="457200" lvl="1" indent="0">
              <a:buNone/>
            </a:pPr>
            <a:endParaRPr lang="en-US" altLang="en-US" b="1" dirty="0">
              <a:solidFill>
                <a:srgbClr val="000000"/>
              </a:solidFill>
              <a:ea typeface="MS Mincho" panose="02020609040205080304" pitchFamily="49" charset="-128"/>
            </a:endParaRPr>
          </a:p>
          <a:p>
            <a:pPr marL="457200" lvl="1" indent="0">
              <a:buNone/>
            </a:pPr>
            <a:r>
              <a:rPr lang="en-US" altLang="en-US" b="1" dirty="0">
                <a:solidFill>
                  <a:srgbClr val="000000"/>
                </a:solidFill>
                <a:ea typeface="MS Mincho" panose="02020609040205080304" pitchFamily="49" charset="-128"/>
              </a:rPr>
              <a:t>4.  </a:t>
            </a:r>
            <a:r>
              <a:rPr lang="en-US" altLang="en-US" dirty="0">
                <a:solidFill>
                  <a:srgbClr val="000000"/>
                </a:solidFill>
                <a:ea typeface="MS Mincho" panose="02020609040205080304" pitchFamily="49" charset="-128"/>
              </a:rPr>
              <a:t>Help the person rest comfortably – the head and shoulders should be higher than the rest of the body.</a:t>
            </a:r>
          </a:p>
          <a:p>
            <a:pPr marL="457200" lvl="1" indent="0">
              <a:buNone/>
            </a:pPr>
            <a:endParaRPr lang="en-US" altLang="en-US" b="1" dirty="0">
              <a:solidFill>
                <a:srgbClr val="000000"/>
              </a:solidFill>
              <a:ea typeface="MS Mincho" panose="02020609040205080304" pitchFamily="49" charset="-128"/>
            </a:endParaRPr>
          </a:p>
          <a:p>
            <a:pPr marL="457200" lvl="1" indent="0">
              <a:buNone/>
            </a:pPr>
            <a:r>
              <a:rPr lang="en-US" altLang="en-US" b="1" dirty="0">
                <a:solidFill>
                  <a:srgbClr val="000000"/>
                </a:solidFill>
                <a:ea typeface="MS Mincho" panose="02020609040205080304" pitchFamily="49" charset="-128"/>
              </a:rPr>
              <a:t>5.  </a:t>
            </a:r>
            <a:r>
              <a:rPr lang="en-US" altLang="en-US" dirty="0">
                <a:solidFill>
                  <a:srgbClr val="000000"/>
                </a:solidFill>
                <a:ea typeface="MS Mincho" panose="02020609040205080304" pitchFamily="49" charset="-128"/>
              </a:rPr>
              <a:t>Reassure the person to help relieve anxiety.</a:t>
            </a:r>
          </a:p>
          <a:p>
            <a:pPr marL="457200" lvl="1" indent="0">
              <a:buNone/>
            </a:pPr>
            <a:endParaRPr lang="en-US" altLang="en-US" b="1" dirty="0">
              <a:solidFill>
                <a:srgbClr val="000000"/>
              </a:solidFill>
              <a:ea typeface="MS Mincho" panose="02020609040205080304" pitchFamily="49" charset="-128"/>
            </a:endParaRPr>
          </a:p>
          <a:p>
            <a:pPr marL="457200" lvl="1" indent="0">
              <a:buNone/>
            </a:pPr>
            <a:r>
              <a:rPr lang="en-US" altLang="en-US" b="1" dirty="0">
                <a:solidFill>
                  <a:srgbClr val="000000"/>
                </a:solidFill>
                <a:ea typeface="MS Mincho" panose="02020609040205080304" pitchFamily="49" charset="-128"/>
              </a:rPr>
              <a:t>6.  DO NOT</a:t>
            </a:r>
            <a:r>
              <a:rPr lang="en-US" altLang="en-US" dirty="0">
                <a:solidFill>
                  <a:srgbClr val="000000"/>
                </a:solidFill>
                <a:ea typeface="MS Mincho" panose="02020609040205080304" pitchFamily="49" charset="-128"/>
              </a:rPr>
              <a:t> give the casualty anything to eat OR drink.</a:t>
            </a:r>
          </a:p>
          <a:p>
            <a:pPr marL="457200" lvl="1" indent="0">
              <a:buNone/>
            </a:pPr>
            <a:endParaRPr lang="en-US" altLang="en-US" b="1" dirty="0">
              <a:solidFill>
                <a:srgbClr val="000000"/>
              </a:solidFill>
              <a:ea typeface="MS Mincho" panose="02020609040205080304" pitchFamily="49" charset="-128"/>
            </a:endParaRPr>
          </a:p>
          <a:p>
            <a:pPr marL="457200" lvl="1" indent="0">
              <a:buNone/>
            </a:pPr>
            <a:r>
              <a:rPr lang="en-US" altLang="en-US" b="1" dirty="0">
                <a:solidFill>
                  <a:srgbClr val="000000"/>
                </a:solidFill>
                <a:ea typeface="MS Mincho" panose="02020609040205080304" pitchFamily="49" charset="-128"/>
              </a:rPr>
              <a:t>7.  </a:t>
            </a:r>
            <a:r>
              <a:rPr lang="en-US" altLang="en-US" dirty="0">
                <a:solidFill>
                  <a:srgbClr val="000000"/>
                </a:solidFill>
                <a:ea typeface="MS Mincho" panose="02020609040205080304" pitchFamily="49" charset="-128"/>
              </a:rPr>
              <a:t>If the person is drooling or has difficulty swallowing move them into the recovery position on the side with the facial droop facing down/closest to the ground.</a:t>
            </a:r>
          </a:p>
        </p:txBody>
      </p:sp>
      <p:sp>
        <p:nvSpPr>
          <p:cNvPr id="4" name="Slide Number Placeholder 3"/>
          <p:cNvSpPr>
            <a:spLocks noGrp="1"/>
          </p:cNvSpPr>
          <p:nvPr>
            <p:ph type="sldNum" sz="quarter" idx="5"/>
          </p:nvPr>
        </p:nvSpPr>
        <p:spPr/>
        <p:txBody>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fld id="{B45C2B08-7DF7-4A3C-8866-16004D7F8A4C}" type="slidenum">
              <a:rPr lang="en-US" altLang="en-US" sz="1200">
                <a:latin typeface="Arial" panose="020B0604020202020204" pitchFamily="34" charset="0"/>
              </a:rPr>
              <a:pPr eaLnBrk="1" hangingPunct="1"/>
              <a:t>80</a:t>
            </a:fld>
            <a:endParaRPr lang="en-US" altLang="en-US" sz="1200" dirty="0">
              <a:latin typeface="Arial" panose="020B0604020202020204" pitchFamily="34" charset="0"/>
            </a:endParaRPr>
          </a:p>
        </p:txBody>
      </p:sp>
    </p:spTree>
    <p:extLst>
      <p:ext uri="{BB962C8B-B14F-4D97-AF65-F5344CB8AC3E}">
        <p14:creationId xmlns:p14="http://schemas.microsoft.com/office/powerpoint/2010/main" val="2626749920"/>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6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637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b="1" dirty="0">
                <a:solidFill>
                  <a:srgbClr val="000000"/>
                </a:solidFill>
                <a:ea typeface="MS Mincho" panose="02020609040205080304" pitchFamily="49" charset="-128"/>
              </a:rPr>
              <a:t>If the Patient is Drowsy or Unconscious:</a:t>
            </a:r>
            <a:endParaRPr lang="en-US" altLang="en-US" dirty="0">
              <a:solidFill>
                <a:srgbClr val="000000"/>
              </a:solidFill>
              <a:ea typeface="MS Mincho" panose="02020609040205080304" pitchFamily="49" charset="-128"/>
            </a:endParaRPr>
          </a:p>
          <a:p>
            <a:pPr marL="509588" lvl="1">
              <a:spcBef>
                <a:spcPts val="300"/>
              </a:spcBef>
              <a:spcAft>
                <a:spcPts val="300"/>
              </a:spcAft>
              <a:buFont typeface="+mj-lt" charset="0"/>
              <a:buNone/>
            </a:pPr>
            <a:r>
              <a:rPr lang="en-US" altLang="en-US" b="1" dirty="0">
                <a:solidFill>
                  <a:srgbClr val="000000"/>
                </a:solidFill>
                <a:ea typeface="MS Mincho" panose="02020609040205080304" pitchFamily="49" charset="-128"/>
              </a:rPr>
              <a:t>1.  </a:t>
            </a:r>
            <a:r>
              <a:rPr lang="en-US" altLang="en-US" dirty="0">
                <a:solidFill>
                  <a:srgbClr val="000000"/>
                </a:solidFill>
                <a:ea typeface="MS Mincho" panose="02020609040205080304" pitchFamily="49" charset="-128"/>
              </a:rPr>
              <a:t>Commence DRS ABCD Basic Life Support.</a:t>
            </a:r>
          </a:p>
          <a:p>
            <a:pPr marL="509588" lvl="1">
              <a:spcBef>
                <a:spcPts val="300"/>
              </a:spcBef>
              <a:spcAft>
                <a:spcPts val="300"/>
              </a:spcAft>
              <a:buFont typeface="+mj-lt" charset="0"/>
              <a:buNone/>
            </a:pPr>
            <a:endParaRPr lang="en-US" altLang="en-US" b="1" dirty="0">
              <a:solidFill>
                <a:srgbClr val="000000"/>
              </a:solidFill>
              <a:ea typeface="MS Mincho" panose="02020609040205080304" pitchFamily="49" charset="-128"/>
            </a:endParaRPr>
          </a:p>
          <a:p>
            <a:pPr marL="509588" lvl="1">
              <a:spcBef>
                <a:spcPts val="300"/>
              </a:spcBef>
              <a:spcAft>
                <a:spcPts val="300"/>
              </a:spcAft>
              <a:buFont typeface="+mj-lt" charset="0"/>
              <a:buNone/>
            </a:pPr>
            <a:r>
              <a:rPr lang="en-US" altLang="en-US" b="1" dirty="0">
                <a:solidFill>
                  <a:srgbClr val="000000"/>
                </a:solidFill>
                <a:ea typeface="MS Mincho" panose="02020609040205080304" pitchFamily="49" charset="-128"/>
              </a:rPr>
              <a:t>2.  </a:t>
            </a:r>
            <a:r>
              <a:rPr lang="en-US" altLang="en-US" dirty="0">
                <a:solidFill>
                  <a:srgbClr val="000000"/>
                </a:solidFill>
                <a:ea typeface="MS Mincho" panose="02020609040205080304" pitchFamily="49" charset="-128"/>
              </a:rPr>
              <a:t>Call an ambulance on 000 or 112.</a:t>
            </a:r>
          </a:p>
          <a:p>
            <a:pPr marL="509588" lvl="1">
              <a:spcBef>
                <a:spcPts val="300"/>
              </a:spcBef>
              <a:spcAft>
                <a:spcPts val="300"/>
              </a:spcAft>
              <a:buFont typeface="+mj-lt" charset="0"/>
              <a:buNone/>
            </a:pPr>
            <a:endParaRPr lang="en-US" altLang="en-US" b="1" dirty="0">
              <a:solidFill>
                <a:srgbClr val="000000"/>
              </a:solidFill>
              <a:ea typeface="MS Mincho" panose="02020609040205080304" pitchFamily="49" charset="-128"/>
            </a:endParaRPr>
          </a:p>
          <a:p>
            <a:pPr marL="509588" lvl="1">
              <a:spcBef>
                <a:spcPts val="300"/>
              </a:spcBef>
              <a:spcAft>
                <a:spcPts val="300"/>
              </a:spcAft>
              <a:buFont typeface="+mj-lt" charset="0"/>
              <a:buNone/>
            </a:pPr>
            <a:r>
              <a:rPr lang="en-US" altLang="en-US" b="1" dirty="0">
                <a:solidFill>
                  <a:srgbClr val="000000"/>
                </a:solidFill>
                <a:ea typeface="MS Mincho" panose="02020609040205080304" pitchFamily="49" charset="-128"/>
              </a:rPr>
              <a:t>3.  </a:t>
            </a:r>
            <a:r>
              <a:rPr lang="en-US" altLang="en-US" dirty="0">
                <a:solidFill>
                  <a:srgbClr val="000000"/>
                </a:solidFill>
                <a:ea typeface="MS Mincho" panose="02020609040205080304" pitchFamily="49" charset="-128"/>
              </a:rPr>
              <a:t>Move them into the recovery position on the side with the facial droop facing down/closest to the ground.</a:t>
            </a:r>
          </a:p>
          <a:p>
            <a:pPr marL="509588" lvl="1">
              <a:spcBef>
                <a:spcPts val="300"/>
              </a:spcBef>
              <a:spcAft>
                <a:spcPts val="300"/>
              </a:spcAft>
              <a:buFont typeface="+mj-lt" charset="0"/>
              <a:buNone/>
            </a:pPr>
            <a:endParaRPr lang="en-US" altLang="en-US" b="1" dirty="0">
              <a:solidFill>
                <a:srgbClr val="000000"/>
              </a:solidFill>
              <a:ea typeface="MS Mincho" panose="02020609040205080304" pitchFamily="49" charset="-128"/>
            </a:endParaRPr>
          </a:p>
          <a:p>
            <a:pPr marL="509588" lvl="1">
              <a:spcBef>
                <a:spcPts val="300"/>
              </a:spcBef>
              <a:spcAft>
                <a:spcPts val="300"/>
              </a:spcAft>
              <a:buFont typeface="+mj-lt" charset="0"/>
              <a:buNone/>
            </a:pPr>
            <a:r>
              <a:rPr lang="en-US" altLang="en-US" b="1" dirty="0">
                <a:solidFill>
                  <a:srgbClr val="000000"/>
                </a:solidFill>
                <a:ea typeface="MS Mincho" panose="02020609040205080304" pitchFamily="49" charset="-128"/>
              </a:rPr>
              <a:t>4.  </a:t>
            </a:r>
            <a:r>
              <a:rPr lang="en-US" altLang="en-US" dirty="0">
                <a:solidFill>
                  <a:srgbClr val="000000"/>
                </a:solidFill>
                <a:ea typeface="MS Mincho" panose="02020609040205080304" pitchFamily="49" charset="-128"/>
              </a:rPr>
              <a:t>Care for any life-threatening illnesses/injuries.</a:t>
            </a:r>
          </a:p>
          <a:p>
            <a:pPr marL="509588" lvl="1">
              <a:spcBef>
                <a:spcPts val="300"/>
              </a:spcBef>
              <a:spcAft>
                <a:spcPts val="300"/>
              </a:spcAft>
              <a:buFont typeface="+mj-lt" charset="0"/>
              <a:buNone/>
            </a:pPr>
            <a:endParaRPr lang="en-US" altLang="en-US" b="1" dirty="0">
              <a:solidFill>
                <a:srgbClr val="000000"/>
              </a:solidFill>
              <a:ea typeface="MS Mincho" panose="02020609040205080304" pitchFamily="49" charset="-128"/>
            </a:endParaRPr>
          </a:p>
          <a:p>
            <a:pPr marL="509588" lvl="1">
              <a:spcBef>
                <a:spcPts val="300"/>
              </a:spcBef>
              <a:spcAft>
                <a:spcPts val="300"/>
              </a:spcAft>
              <a:buFont typeface="+mj-lt" charset="0"/>
              <a:buNone/>
            </a:pPr>
            <a:r>
              <a:rPr lang="en-US" altLang="en-US" b="1" dirty="0">
                <a:solidFill>
                  <a:srgbClr val="000000"/>
                </a:solidFill>
                <a:ea typeface="MS Mincho" panose="02020609040205080304" pitchFamily="49" charset="-128"/>
              </a:rPr>
              <a:t>5.  </a:t>
            </a:r>
            <a:r>
              <a:rPr lang="en-US" altLang="en-US" dirty="0">
                <a:solidFill>
                  <a:srgbClr val="000000"/>
                </a:solidFill>
                <a:ea typeface="MS Mincho" panose="02020609040205080304" pitchFamily="49" charset="-128"/>
              </a:rPr>
              <a:t>Continue to monitor vital signs until the ambulance arrives.</a:t>
            </a:r>
          </a:p>
        </p:txBody>
      </p:sp>
      <p:sp>
        <p:nvSpPr>
          <p:cNvPr id="4" name="Slide Number Placeholder 3"/>
          <p:cNvSpPr>
            <a:spLocks noGrp="1"/>
          </p:cNvSpPr>
          <p:nvPr>
            <p:ph type="sldNum" sz="quarter" idx="5"/>
          </p:nvPr>
        </p:nvSpPr>
        <p:spPr/>
        <p:txBody>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fld id="{DAF413B4-FEE4-4AC7-B34B-CE0170D6E303}" type="slidenum">
              <a:rPr lang="en-US" altLang="en-US" sz="1200">
                <a:latin typeface="Arial" panose="020B0604020202020204" pitchFamily="34" charset="0"/>
              </a:rPr>
              <a:pPr eaLnBrk="1" hangingPunct="1"/>
              <a:t>81</a:t>
            </a:fld>
            <a:endParaRPr lang="en-US" altLang="en-US" sz="1200" dirty="0">
              <a:latin typeface="Arial" panose="020B0604020202020204" pitchFamily="34" charset="0"/>
            </a:endParaRPr>
          </a:p>
        </p:txBody>
      </p:sp>
    </p:spTree>
    <p:extLst>
      <p:ext uri="{BB962C8B-B14F-4D97-AF65-F5344CB8AC3E}">
        <p14:creationId xmlns:p14="http://schemas.microsoft.com/office/powerpoint/2010/main" val="2060093365"/>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solidFill>
                  <a:srgbClr val="000000"/>
                </a:solidFill>
                <a:ea typeface="MS Mincho" panose="02020609040205080304" pitchFamily="49" charset="-128"/>
              </a:rPr>
              <a:t>Respiratory distress is </a:t>
            </a:r>
            <a:r>
              <a:rPr lang="en-US" altLang="en-US" dirty="0" err="1">
                <a:solidFill>
                  <a:srgbClr val="000000"/>
                </a:solidFill>
                <a:ea typeface="MS Mincho" panose="02020609040205080304" pitchFamily="49" charset="-128"/>
              </a:rPr>
              <a:t>laboured</a:t>
            </a:r>
            <a:r>
              <a:rPr lang="en-US" altLang="en-US" dirty="0">
                <a:solidFill>
                  <a:srgbClr val="000000"/>
                </a:solidFill>
                <a:ea typeface="MS Mincho" panose="02020609040205080304" pitchFamily="49" charset="-128"/>
              </a:rPr>
              <a:t> breathing or shortness of breath. Other medical conditions that may trigger it are asthma, respiratory infections, drowning, choking, electric shock, heart disorders, poisons, and allergic reactions.</a:t>
            </a:r>
          </a:p>
        </p:txBody>
      </p:sp>
      <p:sp>
        <p:nvSpPr>
          <p:cNvPr id="4" name="Slide Number Placeholder 3"/>
          <p:cNvSpPr>
            <a:spLocks noGrp="1"/>
          </p:cNvSpPr>
          <p:nvPr>
            <p:ph type="sldNum" sz="quarter" idx="5"/>
          </p:nvPr>
        </p:nvSpPr>
        <p:spPr/>
        <p:txBody>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fld id="{A2F7176E-C80A-422B-866F-5D62F7FEF85F}" type="slidenum">
              <a:rPr lang="en-US" altLang="en-US" sz="1200">
                <a:latin typeface="Arial" panose="020B0604020202020204" pitchFamily="34" charset="0"/>
              </a:rPr>
              <a:pPr eaLnBrk="1" hangingPunct="1"/>
              <a:t>82</a:t>
            </a:fld>
            <a:endParaRPr lang="en-US" altLang="en-US" sz="1200" dirty="0">
              <a:latin typeface="Arial" panose="020B0604020202020204" pitchFamily="34" charset="0"/>
            </a:endParaRPr>
          </a:p>
        </p:txBody>
      </p:sp>
    </p:spTree>
    <p:extLst>
      <p:ext uri="{BB962C8B-B14F-4D97-AF65-F5344CB8AC3E}">
        <p14:creationId xmlns:p14="http://schemas.microsoft.com/office/powerpoint/2010/main" val="4263400452"/>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solidFill>
                  <a:srgbClr val="000000"/>
                </a:solidFill>
                <a:ea typeface="MS Mincho" panose="02020609040205080304" pitchFamily="49" charset="-128"/>
              </a:rPr>
              <a:t>Respiratory distress is </a:t>
            </a:r>
            <a:r>
              <a:rPr lang="en-US" altLang="en-US" dirty="0" err="1">
                <a:solidFill>
                  <a:srgbClr val="000000"/>
                </a:solidFill>
                <a:ea typeface="MS Mincho" panose="02020609040205080304" pitchFamily="49" charset="-128"/>
              </a:rPr>
              <a:t>laboured</a:t>
            </a:r>
            <a:r>
              <a:rPr lang="en-US" altLang="en-US" dirty="0">
                <a:solidFill>
                  <a:srgbClr val="000000"/>
                </a:solidFill>
                <a:ea typeface="MS Mincho" panose="02020609040205080304" pitchFamily="49" charset="-128"/>
              </a:rPr>
              <a:t> breathing or shortness of breath. Other medical conditions that may trigger it are asthma, respiratory infections, drowning, choking, electric shock, heart disorders, poisons, and allergic reactions.</a:t>
            </a:r>
          </a:p>
        </p:txBody>
      </p:sp>
      <p:sp>
        <p:nvSpPr>
          <p:cNvPr id="4" name="Slide Number Placeholder 3"/>
          <p:cNvSpPr>
            <a:spLocks noGrp="1"/>
          </p:cNvSpPr>
          <p:nvPr>
            <p:ph type="sldNum" sz="quarter" idx="5"/>
          </p:nvPr>
        </p:nvSpPr>
        <p:spPr/>
        <p:txBody>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fld id="{A2F7176E-C80A-422B-866F-5D62F7FEF85F}" type="slidenum">
              <a:rPr lang="en-US" altLang="en-US" sz="1200">
                <a:latin typeface="Arial" panose="020B0604020202020204" pitchFamily="34" charset="0"/>
              </a:rPr>
              <a:pPr eaLnBrk="1" hangingPunct="1"/>
              <a:t>83</a:t>
            </a:fld>
            <a:endParaRPr lang="en-US" altLang="en-US" sz="1200" dirty="0">
              <a:latin typeface="Arial" panose="020B0604020202020204" pitchFamily="34" charset="0"/>
            </a:endParaRPr>
          </a:p>
        </p:txBody>
      </p:sp>
    </p:spTree>
    <p:extLst>
      <p:ext uri="{BB962C8B-B14F-4D97-AF65-F5344CB8AC3E}">
        <p14:creationId xmlns:p14="http://schemas.microsoft.com/office/powerpoint/2010/main" val="1095277278"/>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solidFill>
                  <a:srgbClr val="000000"/>
                </a:solidFill>
              </a:rPr>
              <a:t>Asthma is caused by the air passages to the lungs becoming narrowed by muscle spasm, swelling of the mucous membrane lining the lungs and increased mucus production in the lungs.</a:t>
            </a:r>
          </a:p>
          <a:p>
            <a:r>
              <a:rPr lang="en-US" altLang="en-US" dirty="0">
                <a:solidFill>
                  <a:srgbClr val="000000"/>
                </a:solidFill>
              </a:rPr>
              <a:t> </a:t>
            </a:r>
          </a:p>
          <a:p>
            <a:r>
              <a:rPr lang="en-US" altLang="en-US" dirty="0">
                <a:solidFill>
                  <a:srgbClr val="000000"/>
                </a:solidFill>
              </a:rPr>
              <a:t>This results in the airways narrowing, causing breathing difficulty and trapping air in the lungs as the person finds it difficult to breathe out.</a:t>
            </a:r>
          </a:p>
        </p:txBody>
      </p:sp>
      <p:sp>
        <p:nvSpPr>
          <p:cNvPr id="4" name="Slide Number Placeholder 3"/>
          <p:cNvSpPr>
            <a:spLocks noGrp="1"/>
          </p:cNvSpPr>
          <p:nvPr>
            <p:ph type="sldNum" sz="quarter" idx="5"/>
          </p:nvPr>
        </p:nvSpPr>
        <p:spPr/>
        <p:txBody>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fld id="{638DE712-F21C-4BB9-9649-80AE572AA967}" type="slidenum">
              <a:rPr lang="en-US" altLang="en-US" sz="1200">
                <a:latin typeface="Arial" panose="020B0604020202020204" pitchFamily="34" charset="0"/>
              </a:rPr>
              <a:pPr eaLnBrk="1" hangingPunct="1"/>
              <a:t>84</a:t>
            </a:fld>
            <a:endParaRPr lang="en-US" altLang="en-US" sz="1200" dirty="0">
              <a:latin typeface="Arial" panose="020B0604020202020204" pitchFamily="34" charset="0"/>
            </a:endParaRPr>
          </a:p>
        </p:txBody>
      </p:sp>
    </p:spTree>
    <p:extLst>
      <p:ext uri="{BB962C8B-B14F-4D97-AF65-F5344CB8AC3E}">
        <p14:creationId xmlns:p14="http://schemas.microsoft.com/office/powerpoint/2010/main" val="3965344545"/>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An asthma attack may be called mild, medium or severe, with common signs and symptoms including: </a:t>
            </a:r>
          </a:p>
          <a:p>
            <a:pPr marL="628650" lvl="1" indent="-171450">
              <a:buFontTx/>
              <a:buChar char="•"/>
            </a:pPr>
            <a:endParaRPr lang="en-US" altLang="en-US" dirty="0">
              <a:solidFill>
                <a:srgbClr val="000000"/>
              </a:solidFill>
            </a:endParaRPr>
          </a:p>
          <a:p>
            <a:pPr marL="628650" lvl="1" indent="-171450">
              <a:buFontTx/>
              <a:buChar char="•"/>
            </a:pPr>
            <a:r>
              <a:rPr lang="en-US" altLang="en-US" dirty="0">
                <a:solidFill>
                  <a:srgbClr val="000000"/>
                </a:solidFill>
              </a:rPr>
              <a:t>Coughing – usually dry and irritating. </a:t>
            </a:r>
          </a:p>
          <a:p>
            <a:pPr marL="628650" lvl="1" indent="-171450">
              <a:buFontTx/>
              <a:buChar char="•"/>
            </a:pPr>
            <a:endParaRPr lang="en-US" altLang="en-US" dirty="0">
              <a:solidFill>
                <a:srgbClr val="000000"/>
              </a:solidFill>
            </a:endParaRPr>
          </a:p>
          <a:p>
            <a:pPr marL="628650" lvl="1" indent="-171450">
              <a:buFontTx/>
              <a:buChar char="•"/>
            </a:pPr>
            <a:r>
              <a:rPr lang="en-US" altLang="en-US" dirty="0">
                <a:solidFill>
                  <a:srgbClr val="000000"/>
                </a:solidFill>
              </a:rPr>
              <a:t>Wheezing when they breathe (not all asthmatics wheeze). </a:t>
            </a:r>
          </a:p>
          <a:p>
            <a:pPr marL="628650" lvl="1" indent="-171450">
              <a:buFontTx/>
              <a:buChar char="•"/>
            </a:pPr>
            <a:endParaRPr lang="en-US" altLang="en-US" dirty="0">
              <a:solidFill>
                <a:srgbClr val="000000"/>
              </a:solidFill>
            </a:endParaRPr>
          </a:p>
          <a:p>
            <a:pPr marL="628650" lvl="1" indent="-171450">
              <a:buFontTx/>
              <a:buChar char="•"/>
            </a:pPr>
            <a:r>
              <a:rPr lang="en-US" altLang="en-US" dirty="0">
                <a:solidFill>
                  <a:srgbClr val="000000"/>
                </a:solidFill>
              </a:rPr>
              <a:t>Shortness of breath – particularly when talking. </a:t>
            </a:r>
          </a:p>
          <a:p>
            <a:pPr marL="628650" lvl="1" indent="-171450">
              <a:buFontTx/>
              <a:buChar char="•"/>
            </a:pPr>
            <a:endParaRPr lang="en-US" altLang="en-US" dirty="0">
              <a:solidFill>
                <a:srgbClr val="000000"/>
              </a:solidFill>
            </a:endParaRPr>
          </a:p>
          <a:p>
            <a:pPr marL="628650" lvl="1" indent="-171450">
              <a:buFontTx/>
              <a:buChar char="•"/>
            </a:pPr>
            <a:r>
              <a:rPr lang="en-US" altLang="en-US" dirty="0">
                <a:solidFill>
                  <a:srgbClr val="000000"/>
                </a:solidFill>
              </a:rPr>
              <a:t>Increased pulse rate. </a:t>
            </a:r>
          </a:p>
          <a:p>
            <a:pPr marL="628650" lvl="1" indent="-171450">
              <a:buFontTx/>
              <a:buChar char="•"/>
            </a:pPr>
            <a:endParaRPr lang="en-US" altLang="en-US" dirty="0">
              <a:solidFill>
                <a:srgbClr val="000000"/>
              </a:solidFill>
            </a:endParaRPr>
          </a:p>
          <a:p>
            <a:pPr marL="628650" lvl="1" indent="-171450">
              <a:buFontTx/>
              <a:buChar char="•"/>
            </a:pPr>
            <a:r>
              <a:rPr lang="en-US" altLang="en-US" dirty="0">
                <a:solidFill>
                  <a:srgbClr val="000000"/>
                </a:solidFill>
              </a:rPr>
              <a:t>Cyanosis – bluish </a:t>
            </a:r>
            <a:r>
              <a:rPr lang="en-US" altLang="en-US" dirty="0" err="1">
                <a:solidFill>
                  <a:srgbClr val="000000"/>
                </a:solidFill>
              </a:rPr>
              <a:t>colouring</a:t>
            </a:r>
            <a:r>
              <a:rPr lang="en-US" altLang="en-US" dirty="0">
                <a:solidFill>
                  <a:srgbClr val="000000"/>
                </a:solidFill>
              </a:rPr>
              <a:t> of the tongue, skin and lining of mouth. </a:t>
            </a:r>
          </a:p>
          <a:p>
            <a:pPr marL="628650" lvl="1" indent="-171450">
              <a:buFontTx/>
              <a:buChar char="•"/>
            </a:pPr>
            <a:endParaRPr lang="en-US" altLang="en-US" dirty="0">
              <a:solidFill>
                <a:srgbClr val="000000"/>
              </a:solidFill>
            </a:endParaRPr>
          </a:p>
          <a:p>
            <a:pPr marL="628650" lvl="1" indent="-171450">
              <a:buFontTx/>
              <a:buChar char="•"/>
            </a:pPr>
            <a:r>
              <a:rPr lang="en-US" altLang="en-US" dirty="0">
                <a:solidFill>
                  <a:srgbClr val="000000"/>
                </a:solidFill>
              </a:rPr>
              <a:t>Drawing in of the spaces between the ribs and above the collarbones – a result of struggling/effort taken to draw breath. </a:t>
            </a:r>
          </a:p>
          <a:p>
            <a:pPr marL="628650" lvl="1" indent="-171450">
              <a:buFontTx/>
              <a:buChar char="•"/>
            </a:pPr>
            <a:endParaRPr lang="en-US" altLang="en-US" dirty="0">
              <a:solidFill>
                <a:srgbClr val="000000"/>
              </a:solidFill>
            </a:endParaRPr>
          </a:p>
          <a:p>
            <a:pPr marL="628650" lvl="1" indent="-171450">
              <a:buFontTx/>
              <a:buChar char="•"/>
            </a:pPr>
            <a:r>
              <a:rPr lang="en-US" altLang="en-US" dirty="0">
                <a:solidFill>
                  <a:srgbClr val="000000"/>
                </a:solidFill>
              </a:rPr>
              <a:t>Collapse/un</a:t>
            </a:r>
            <a:r>
              <a:rPr lang="en-US" altLang="en-US" dirty="0"/>
              <a:t>consciousness.</a:t>
            </a:r>
          </a:p>
        </p:txBody>
      </p:sp>
      <p:sp>
        <p:nvSpPr>
          <p:cNvPr id="4" name="Slide Number Placeholder 3"/>
          <p:cNvSpPr>
            <a:spLocks noGrp="1"/>
          </p:cNvSpPr>
          <p:nvPr>
            <p:ph type="sldNum" sz="quarter" idx="5"/>
          </p:nvPr>
        </p:nvSpPr>
        <p:spPr/>
        <p:txBody>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fld id="{ACB5E681-A0A4-4484-B6D5-66B2695D28B4}" type="slidenum">
              <a:rPr lang="en-US" altLang="en-US" sz="1200">
                <a:latin typeface="Arial" panose="020B0604020202020204" pitchFamily="34" charset="0"/>
              </a:rPr>
              <a:pPr eaLnBrk="1" hangingPunct="1"/>
              <a:t>85</a:t>
            </a:fld>
            <a:endParaRPr lang="en-US" altLang="en-US" sz="1200" dirty="0">
              <a:latin typeface="Arial" panose="020B0604020202020204" pitchFamily="34" charset="0"/>
            </a:endParaRPr>
          </a:p>
        </p:txBody>
      </p:sp>
    </p:spTree>
    <p:extLst>
      <p:ext uri="{BB962C8B-B14F-4D97-AF65-F5344CB8AC3E}">
        <p14:creationId xmlns:p14="http://schemas.microsoft.com/office/powerpoint/2010/main" val="1910605108"/>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solidFill>
                  <a:srgbClr val="000000"/>
                </a:solidFill>
              </a:rPr>
              <a:t>Individuals with diagnosed asthma should have an asthma management plan developed with their doctor. This usually includes steps to take to prevent asthma attacks as well as what to do in an emergency.</a:t>
            </a:r>
          </a:p>
          <a:p>
            <a:r>
              <a:rPr lang="en-US" altLang="en-US" dirty="0">
                <a:solidFill>
                  <a:srgbClr val="000000"/>
                </a:solidFill>
              </a:rPr>
              <a:t> </a:t>
            </a:r>
          </a:p>
          <a:p>
            <a:r>
              <a:rPr lang="en-US" altLang="en-US" dirty="0">
                <a:solidFill>
                  <a:srgbClr val="000000"/>
                </a:solidFill>
              </a:rPr>
              <a:t>Asthmatics may use bronchodilators, which can be classified as ‘preventer’ and ‘reliever’ medications, typically in the form of ‘puffers’ or ‘inhalers’. As their names suggest preventers are taken to help prevent attacks, while relievers reduce the symptoms of an attack, usually within minutes.</a:t>
            </a:r>
          </a:p>
        </p:txBody>
      </p:sp>
      <p:sp>
        <p:nvSpPr>
          <p:cNvPr id="4" name="Slide Number Placeholder 3"/>
          <p:cNvSpPr>
            <a:spLocks noGrp="1"/>
          </p:cNvSpPr>
          <p:nvPr>
            <p:ph type="sldNum" sz="quarter" idx="5"/>
          </p:nvPr>
        </p:nvSpPr>
        <p:spPr/>
        <p:txBody>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fld id="{0A7112B9-1203-4BB4-B2DD-037DF21ACDCC}" type="slidenum">
              <a:rPr lang="en-US" altLang="en-US" sz="1200">
                <a:latin typeface="Arial" panose="020B0604020202020204" pitchFamily="34" charset="0"/>
              </a:rPr>
              <a:pPr eaLnBrk="1" hangingPunct="1"/>
              <a:t>86</a:t>
            </a:fld>
            <a:endParaRPr lang="en-US" altLang="en-US" sz="1200" dirty="0">
              <a:latin typeface="Arial" panose="020B0604020202020204" pitchFamily="34" charset="0"/>
            </a:endParaRPr>
          </a:p>
        </p:txBody>
      </p:sp>
    </p:spTree>
    <p:extLst>
      <p:ext uri="{BB962C8B-B14F-4D97-AF65-F5344CB8AC3E}">
        <p14:creationId xmlns:p14="http://schemas.microsoft.com/office/powerpoint/2010/main" val="3328231372"/>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solidFill>
                  <a:srgbClr val="000000"/>
                </a:solidFill>
              </a:rPr>
              <a:t>First aid treatment involves:</a:t>
            </a:r>
          </a:p>
          <a:p>
            <a:endParaRPr lang="en-US" altLang="en-US" dirty="0">
              <a:solidFill>
                <a:srgbClr val="000000"/>
              </a:solidFill>
            </a:endParaRPr>
          </a:p>
          <a:p>
            <a:r>
              <a:rPr lang="en-US" altLang="en-US" b="1" dirty="0">
                <a:solidFill>
                  <a:srgbClr val="000000"/>
                </a:solidFill>
                <a:ea typeface="MS Mincho" panose="02020609040205080304" pitchFamily="49" charset="-128"/>
              </a:rPr>
              <a:t>If the Patient is Conscious:</a:t>
            </a:r>
            <a:endParaRPr lang="en-US" altLang="en-US" b="0" dirty="0">
              <a:solidFill>
                <a:srgbClr val="000000"/>
              </a:solidFill>
              <a:ea typeface="MS Mincho" panose="02020609040205080304" pitchFamily="49" charset="-128"/>
            </a:endParaRPr>
          </a:p>
          <a:p>
            <a:r>
              <a:rPr lang="en-US" altLang="en-US" dirty="0">
                <a:solidFill>
                  <a:srgbClr val="000000"/>
                </a:solidFill>
                <a:ea typeface="MS Mincho" panose="02020609040205080304" pitchFamily="49" charset="-128"/>
              </a:rPr>
              <a:t>Follow the person’s asthma management plan if known. Otherwise:</a:t>
            </a:r>
          </a:p>
          <a:p>
            <a:pPr marL="400050" lvl="2" indent="0">
              <a:spcBef>
                <a:spcPts val="300"/>
              </a:spcBef>
              <a:spcAft>
                <a:spcPts val="300"/>
              </a:spcAft>
              <a:buNone/>
            </a:pPr>
            <a:r>
              <a:rPr lang="en-US" altLang="en-US" b="1" dirty="0">
                <a:solidFill>
                  <a:srgbClr val="000000"/>
                </a:solidFill>
                <a:ea typeface="MS Mincho" panose="02020609040205080304" pitchFamily="49" charset="-128"/>
              </a:rPr>
              <a:t>1. </a:t>
            </a:r>
            <a:r>
              <a:rPr lang="en-US" altLang="en-US" dirty="0">
                <a:solidFill>
                  <a:srgbClr val="000000"/>
                </a:solidFill>
                <a:ea typeface="MS Mincho" panose="02020609040205080304" pitchFamily="49" charset="-128"/>
              </a:rPr>
              <a:t>Sit the patient in an upright and comfortable position.</a:t>
            </a:r>
          </a:p>
          <a:p>
            <a:pPr marL="571500" lvl="2">
              <a:spcBef>
                <a:spcPts val="300"/>
              </a:spcBef>
              <a:spcAft>
                <a:spcPts val="300"/>
              </a:spcAft>
            </a:pPr>
            <a:endParaRPr lang="en-US" altLang="en-US" dirty="0">
              <a:solidFill>
                <a:srgbClr val="000000"/>
              </a:solidFill>
              <a:ea typeface="MS Mincho" panose="02020609040205080304" pitchFamily="49" charset="-128"/>
            </a:endParaRPr>
          </a:p>
          <a:p>
            <a:pPr marL="400050" lvl="2" indent="0">
              <a:spcBef>
                <a:spcPts val="300"/>
              </a:spcBef>
              <a:spcAft>
                <a:spcPts val="300"/>
              </a:spcAft>
              <a:buNone/>
            </a:pPr>
            <a:r>
              <a:rPr lang="en-US" altLang="en-US" b="1" dirty="0">
                <a:solidFill>
                  <a:srgbClr val="000000"/>
                </a:solidFill>
                <a:ea typeface="MS Mincho" panose="02020609040205080304" pitchFamily="49" charset="-128"/>
              </a:rPr>
              <a:t>2. </a:t>
            </a:r>
            <a:r>
              <a:rPr lang="en-US" altLang="en-US" dirty="0">
                <a:solidFill>
                  <a:srgbClr val="000000"/>
                </a:solidFill>
                <a:ea typeface="MS Mincho" panose="02020609040205080304" pitchFamily="49" charset="-128"/>
              </a:rPr>
              <a:t>Reassure the patient and help them to administer their asthma medication with the 4x4 method – give 4 puffs of the reliever (through a spacer device if available) over a period of 4 minutes.</a:t>
            </a:r>
          </a:p>
          <a:p>
            <a:pPr marL="571500" lvl="2">
              <a:spcBef>
                <a:spcPts val="300"/>
              </a:spcBef>
              <a:spcAft>
                <a:spcPts val="300"/>
              </a:spcAft>
            </a:pPr>
            <a:endParaRPr lang="en-US" altLang="en-US" dirty="0">
              <a:solidFill>
                <a:srgbClr val="000000"/>
              </a:solidFill>
              <a:ea typeface="MS Mincho" panose="02020609040205080304" pitchFamily="49" charset="-128"/>
            </a:endParaRPr>
          </a:p>
          <a:p>
            <a:pPr marL="400050" lvl="2" indent="0">
              <a:spcBef>
                <a:spcPts val="300"/>
              </a:spcBef>
              <a:spcAft>
                <a:spcPts val="300"/>
              </a:spcAft>
              <a:buNone/>
            </a:pPr>
            <a:r>
              <a:rPr lang="en-US" altLang="en-US" b="1" dirty="0">
                <a:solidFill>
                  <a:srgbClr val="000000"/>
                </a:solidFill>
                <a:ea typeface="MS Mincho" panose="02020609040205080304" pitchFamily="49" charset="-128"/>
              </a:rPr>
              <a:t>3. </a:t>
            </a:r>
            <a:r>
              <a:rPr lang="en-US" altLang="en-US" dirty="0">
                <a:solidFill>
                  <a:srgbClr val="000000"/>
                </a:solidFill>
                <a:ea typeface="MS Mincho" panose="02020609040205080304" pitchFamily="49" charset="-128"/>
              </a:rPr>
              <a:t>The person should rest and if possible receive oxygen given by a trained person.</a:t>
            </a:r>
          </a:p>
          <a:p>
            <a:pPr marL="571500" lvl="2">
              <a:spcBef>
                <a:spcPts val="300"/>
              </a:spcBef>
              <a:spcAft>
                <a:spcPts val="300"/>
              </a:spcAft>
            </a:pPr>
            <a:endParaRPr lang="en-US" altLang="en-US" dirty="0">
              <a:solidFill>
                <a:srgbClr val="000000"/>
              </a:solidFill>
              <a:ea typeface="MS Mincho" panose="02020609040205080304" pitchFamily="49" charset="-128"/>
            </a:endParaRPr>
          </a:p>
          <a:p>
            <a:pPr marL="400050" lvl="2" indent="0">
              <a:spcBef>
                <a:spcPts val="300"/>
              </a:spcBef>
              <a:spcAft>
                <a:spcPts val="300"/>
              </a:spcAft>
              <a:buNone/>
            </a:pPr>
            <a:r>
              <a:rPr lang="en-US" altLang="en-US" b="1" dirty="0">
                <a:solidFill>
                  <a:srgbClr val="000000"/>
                </a:solidFill>
                <a:ea typeface="MS Mincho" panose="02020609040205080304" pitchFamily="49" charset="-128"/>
              </a:rPr>
              <a:t>4. </a:t>
            </a:r>
            <a:r>
              <a:rPr lang="en-US" altLang="en-US" dirty="0">
                <a:solidFill>
                  <a:srgbClr val="000000"/>
                </a:solidFill>
                <a:ea typeface="MS Mincho" panose="02020609040205080304" pitchFamily="49" charset="-128"/>
              </a:rPr>
              <a:t>If there is little/no improvement, call 000 or 112 and continue to administer reliever in the 4x4 method. </a:t>
            </a:r>
          </a:p>
        </p:txBody>
      </p:sp>
      <p:sp>
        <p:nvSpPr>
          <p:cNvPr id="4" name="Slide Number Placeholder 3"/>
          <p:cNvSpPr>
            <a:spLocks noGrp="1"/>
          </p:cNvSpPr>
          <p:nvPr>
            <p:ph type="sldNum" sz="quarter" idx="5"/>
          </p:nvPr>
        </p:nvSpPr>
        <p:spPr/>
        <p:txBody>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fld id="{3B5C5CB9-342C-41D1-A975-F4907AFA8EE3}" type="slidenum">
              <a:rPr lang="en-US" altLang="en-US" sz="1200">
                <a:latin typeface="Arial" panose="020B0604020202020204" pitchFamily="34" charset="0"/>
              </a:rPr>
              <a:pPr eaLnBrk="1" hangingPunct="1"/>
              <a:t>87</a:t>
            </a:fld>
            <a:endParaRPr lang="en-US" altLang="en-US" sz="1200" dirty="0">
              <a:latin typeface="Arial" panose="020B0604020202020204" pitchFamily="34" charset="0"/>
            </a:endParaRPr>
          </a:p>
        </p:txBody>
      </p:sp>
    </p:spTree>
    <p:extLst>
      <p:ext uri="{BB962C8B-B14F-4D97-AF65-F5344CB8AC3E}">
        <p14:creationId xmlns:p14="http://schemas.microsoft.com/office/powerpoint/2010/main" val="3072283316"/>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solidFill>
                  <a:srgbClr val="000000"/>
                </a:solidFill>
              </a:rPr>
              <a:t>Severe allergic reactions, referred to as anaphylaxis, can be extremely life-threatening. Reactions usually occur within 20 minutes of exposure to an allergen/trigger and can have an affect on multiple body systems. Common causes (or triggers) include: </a:t>
            </a:r>
          </a:p>
          <a:p>
            <a:pPr marL="628650" lvl="1" indent="-171450">
              <a:buFontTx/>
              <a:buChar char="•"/>
            </a:pPr>
            <a:endParaRPr lang="en-US" altLang="en-US" dirty="0">
              <a:solidFill>
                <a:srgbClr val="000000"/>
              </a:solidFill>
            </a:endParaRPr>
          </a:p>
          <a:p>
            <a:pPr marL="628650" lvl="1" indent="-171450">
              <a:buFontTx/>
              <a:buChar char="•"/>
            </a:pPr>
            <a:r>
              <a:rPr lang="en-US" altLang="en-US" dirty="0">
                <a:solidFill>
                  <a:srgbClr val="000000"/>
                </a:solidFill>
              </a:rPr>
              <a:t>Venom – from bee stings. </a:t>
            </a:r>
          </a:p>
          <a:p>
            <a:pPr marL="628650" lvl="1" indent="-171450">
              <a:buFontTx/>
              <a:buChar char="•"/>
            </a:pPr>
            <a:endParaRPr lang="en-US" altLang="en-US" dirty="0">
              <a:solidFill>
                <a:srgbClr val="000000"/>
              </a:solidFill>
            </a:endParaRPr>
          </a:p>
          <a:p>
            <a:pPr marL="628650" lvl="1" indent="-171450">
              <a:buFontTx/>
              <a:buChar char="•"/>
            </a:pPr>
            <a:r>
              <a:rPr lang="en-US" altLang="en-US" dirty="0">
                <a:solidFill>
                  <a:srgbClr val="000000"/>
                </a:solidFill>
              </a:rPr>
              <a:t>Foods: </a:t>
            </a:r>
          </a:p>
          <a:p>
            <a:pPr marL="1085850" lvl="2" indent="-171450">
              <a:buFontTx/>
              <a:buChar char="•"/>
            </a:pPr>
            <a:r>
              <a:rPr lang="en-US" altLang="en-US" dirty="0">
                <a:solidFill>
                  <a:srgbClr val="000000"/>
                </a:solidFill>
              </a:rPr>
              <a:t>Eggs. </a:t>
            </a:r>
          </a:p>
          <a:p>
            <a:pPr marL="1085850" lvl="2" indent="-171450">
              <a:buFontTx/>
              <a:buChar char="•"/>
            </a:pPr>
            <a:r>
              <a:rPr lang="en-US" altLang="en-US" dirty="0">
                <a:solidFill>
                  <a:srgbClr val="000000"/>
                </a:solidFill>
              </a:rPr>
              <a:t>Milk products. </a:t>
            </a:r>
          </a:p>
          <a:p>
            <a:pPr marL="1085850" lvl="2" indent="-171450">
              <a:buFontTx/>
              <a:buChar char="•"/>
            </a:pPr>
            <a:r>
              <a:rPr lang="en-US" altLang="en-US" dirty="0">
                <a:solidFill>
                  <a:srgbClr val="000000"/>
                </a:solidFill>
              </a:rPr>
              <a:t>Peanuts. </a:t>
            </a:r>
          </a:p>
          <a:p>
            <a:pPr marL="628650" lvl="1" indent="-171450">
              <a:buFontTx/>
              <a:buChar char="•"/>
            </a:pPr>
            <a:endParaRPr lang="en-US" altLang="en-US" dirty="0">
              <a:solidFill>
                <a:srgbClr val="000000"/>
              </a:solidFill>
            </a:endParaRPr>
          </a:p>
          <a:p>
            <a:pPr marL="628650" lvl="1" indent="-171450">
              <a:buFontTx/>
              <a:buChar char="•"/>
            </a:pPr>
            <a:r>
              <a:rPr lang="en-US" altLang="en-US" dirty="0">
                <a:solidFill>
                  <a:srgbClr val="000000"/>
                </a:solidFill>
              </a:rPr>
              <a:t>Medications – such as penicillin and morphine.</a:t>
            </a:r>
          </a:p>
        </p:txBody>
      </p:sp>
      <p:sp>
        <p:nvSpPr>
          <p:cNvPr id="4" name="Slide Number Placeholder 3"/>
          <p:cNvSpPr>
            <a:spLocks noGrp="1"/>
          </p:cNvSpPr>
          <p:nvPr>
            <p:ph type="sldNum" sz="quarter" idx="5"/>
          </p:nvPr>
        </p:nvSpPr>
        <p:spPr/>
        <p:txBody>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fld id="{F7A06D20-FDE6-4CA8-B26F-57AEF8513D34}" type="slidenum">
              <a:rPr lang="en-US" altLang="en-US" sz="1200">
                <a:latin typeface="Arial" panose="020B0604020202020204" pitchFamily="34" charset="0"/>
              </a:rPr>
              <a:pPr eaLnBrk="1" hangingPunct="1"/>
              <a:t>88</a:t>
            </a:fld>
            <a:endParaRPr lang="en-US" altLang="en-US" sz="1200" dirty="0">
              <a:latin typeface="Arial" panose="020B0604020202020204" pitchFamily="34" charset="0"/>
            </a:endParaRPr>
          </a:p>
        </p:txBody>
      </p:sp>
    </p:spTree>
    <p:extLst>
      <p:ext uri="{BB962C8B-B14F-4D97-AF65-F5344CB8AC3E}">
        <p14:creationId xmlns:p14="http://schemas.microsoft.com/office/powerpoint/2010/main" val="3279483796"/>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solidFill>
                  <a:srgbClr val="000000"/>
                </a:solidFill>
              </a:rPr>
              <a:t>Common signs and symptoms may include: </a:t>
            </a:r>
          </a:p>
          <a:p>
            <a:pPr marL="628650" lvl="1" indent="-171450">
              <a:buFontTx/>
              <a:buChar char="•"/>
            </a:pPr>
            <a:endParaRPr lang="en-US" altLang="en-US" dirty="0">
              <a:solidFill>
                <a:srgbClr val="000000"/>
              </a:solidFill>
            </a:endParaRPr>
          </a:p>
          <a:p>
            <a:pPr marL="628650" lvl="1" indent="-171450">
              <a:buFontTx/>
              <a:buChar char="•"/>
            </a:pPr>
            <a:r>
              <a:rPr lang="en-US" altLang="en-US" dirty="0">
                <a:solidFill>
                  <a:srgbClr val="000000"/>
                </a:solidFill>
              </a:rPr>
              <a:t>Swelling/redness of skin. </a:t>
            </a:r>
          </a:p>
          <a:p>
            <a:pPr marL="628650" lvl="1" indent="-171450">
              <a:buFontTx/>
              <a:buChar char="•"/>
            </a:pPr>
            <a:endParaRPr lang="en-US" altLang="en-US" dirty="0">
              <a:solidFill>
                <a:srgbClr val="000000"/>
              </a:solidFill>
            </a:endParaRPr>
          </a:p>
          <a:p>
            <a:pPr marL="628650" lvl="1" indent="-171450">
              <a:buFontTx/>
              <a:buChar char="•"/>
            </a:pPr>
            <a:r>
              <a:rPr lang="en-US" altLang="en-US" dirty="0">
                <a:solidFill>
                  <a:srgbClr val="000000"/>
                </a:solidFill>
              </a:rPr>
              <a:t>Hives, rashes, itching. </a:t>
            </a:r>
          </a:p>
          <a:p>
            <a:pPr marL="628650" lvl="1" indent="-171450">
              <a:buFontTx/>
              <a:buChar char="•"/>
            </a:pPr>
            <a:endParaRPr lang="en-US" altLang="en-US" dirty="0">
              <a:solidFill>
                <a:srgbClr val="000000"/>
              </a:solidFill>
            </a:endParaRPr>
          </a:p>
          <a:p>
            <a:pPr marL="628650" lvl="1" indent="-171450">
              <a:buFontTx/>
              <a:buChar char="•"/>
            </a:pPr>
            <a:r>
              <a:rPr lang="en-US" altLang="en-US" dirty="0">
                <a:solidFill>
                  <a:srgbClr val="000000"/>
                </a:solidFill>
              </a:rPr>
              <a:t>Difficulty breathing, wheezing, coughing – airway may become obstructed as tongue and throat swell. </a:t>
            </a:r>
          </a:p>
          <a:p>
            <a:pPr marL="628650" lvl="1" indent="-171450">
              <a:buFontTx/>
              <a:buChar char="•"/>
            </a:pPr>
            <a:endParaRPr lang="en-US" altLang="en-US" dirty="0">
              <a:solidFill>
                <a:srgbClr val="000000"/>
              </a:solidFill>
            </a:endParaRPr>
          </a:p>
          <a:p>
            <a:pPr marL="628650" lvl="1" indent="-171450">
              <a:buFontTx/>
              <a:buChar char="•"/>
            </a:pPr>
            <a:r>
              <a:rPr lang="en-US" altLang="en-US" dirty="0">
                <a:solidFill>
                  <a:srgbClr val="000000"/>
                </a:solidFill>
              </a:rPr>
              <a:t>Dizziness. </a:t>
            </a:r>
          </a:p>
          <a:p>
            <a:pPr marL="628650" lvl="1" indent="-171450">
              <a:buFontTx/>
              <a:buChar char="•"/>
            </a:pPr>
            <a:endParaRPr lang="en-US" altLang="en-US" dirty="0">
              <a:solidFill>
                <a:srgbClr val="000000"/>
              </a:solidFill>
            </a:endParaRPr>
          </a:p>
          <a:p>
            <a:pPr marL="628650" lvl="1" indent="-171450">
              <a:buFontTx/>
              <a:buChar char="•"/>
            </a:pPr>
            <a:r>
              <a:rPr lang="en-US" altLang="en-US" dirty="0">
                <a:solidFill>
                  <a:srgbClr val="000000"/>
                </a:solidFill>
              </a:rPr>
              <a:t>Nausea, vomiting. </a:t>
            </a:r>
          </a:p>
          <a:p>
            <a:pPr marL="628650" lvl="1" indent="-171450">
              <a:buFontTx/>
              <a:buChar char="•"/>
            </a:pPr>
            <a:endParaRPr lang="en-US" altLang="en-US" dirty="0">
              <a:solidFill>
                <a:srgbClr val="000000"/>
              </a:solidFill>
            </a:endParaRPr>
          </a:p>
          <a:p>
            <a:pPr marL="628650" lvl="1" indent="-171450">
              <a:buFontTx/>
              <a:buChar char="•"/>
            </a:pPr>
            <a:r>
              <a:rPr lang="en-US" altLang="en-US" dirty="0">
                <a:solidFill>
                  <a:srgbClr val="000000"/>
                </a:solidFill>
              </a:rPr>
              <a:t>Unconsciousness. </a:t>
            </a:r>
          </a:p>
          <a:p>
            <a:endParaRPr lang="en-US" altLang="en-US" dirty="0">
              <a:solidFill>
                <a:srgbClr val="000000"/>
              </a:solidFill>
            </a:endParaRPr>
          </a:p>
          <a:p>
            <a:endParaRPr lang="en-US" altLang="en-US" dirty="0">
              <a:solidFill>
                <a:srgbClr val="000000"/>
              </a:solidFill>
            </a:endParaRPr>
          </a:p>
          <a:p>
            <a:r>
              <a:rPr lang="en-US" altLang="en-US" dirty="0">
                <a:solidFill>
                  <a:srgbClr val="000000"/>
                </a:solidFill>
              </a:rPr>
              <a:t>Many people with known allergies may carry prescribed medications, including tablets, puffers or injections (such as an adrenalin auto-injector e.g. </a:t>
            </a:r>
            <a:r>
              <a:rPr lang="en-US" altLang="en-US" dirty="0" err="1">
                <a:solidFill>
                  <a:srgbClr val="000000"/>
                </a:solidFill>
              </a:rPr>
              <a:t>EpiPen</a:t>
            </a:r>
            <a:r>
              <a:rPr lang="en-US" altLang="en-US" dirty="0">
                <a:solidFill>
                  <a:srgbClr val="000000"/>
                </a:solidFill>
              </a:rPr>
              <a:t>) to administer in the case of a severe allergic reaction. </a:t>
            </a:r>
          </a:p>
        </p:txBody>
      </p:sp>
      <p:sp>
        <p:nvSpPr>
          <p:cNvPr id="4" name="Slide Number Placeholder 3"/>
          <p:cNvSpPr>
            <a:spLocks noGrp="1"/>
          </p:cNvSpPr>
          <p:nvPr>
            <p:ph type="sldNum" sz="quarter" idx="5"/>
          </p:nvPr>
        </p:nvSpPr>
        <p:spPr/>
        <p:txBody>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fld id="{24CCDFC3-B90F-4B8F-8237-8FA5ACC64296}" type="slidenum">
              <a:rPr lang="en-US" altLang="en-US" sz="1200">
                <a:latin typeface="Arial" panose="020B0604020202020204" pitchFamily="34" charset="0"/>
              </a:rPr>
              <a:pPr eaLnBrk="1" hangingPunct="1"/>
              <a:t>89</a:t>
            </a:fld>
            <a:endParaRPr lang="en-US" altLang="en-US" sz="1200" dirty="0">
              <a:latin typeface="Arial" panose="020B0604020202020204" pitchFamily="34" charset="0"/>
            </a:endParaRPr>
          </a:p>
        </p:txBody>
      </p:sp>
    </p:spTree>
    <p:extLst>
      <p:ext uri="{BB962C8B-B14F-4D97-AF65-F5344CB8AC3E}">
        <p14:creationId xmlns:p14="http://schemas.microsoft.com/office/powerpoint/2010/main" val="29735375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Duty of care means that you must take reasonable steps to ensure your actions don’t knowingly cause harm to another individual.</a:t>
            </a:r>
            <a:endParaRPr lang="en-AU" altLang="en-US" dirty="0"/>
          </a:p>
          <a:p>
            <a:endParaRPr lang="en-US" altLang="en-US" dirty="0"/>
          </a:p>
          <a:p>
            <a:r>
              <a:rPr lang="en-US" altLang="en-US" dirty="0"/>
              <a:t>In a first aid situation you don’t legally have to provide treatment, unless you have a previous duty of care to the injured person.</a:t>
            </a:r>
            <a:endParaRPr lang="en-AU" altLang="en-US" dirty="0"/>
          </a:p>
          <a:p>
            <a:r>
              <a:rPr lang="en-US" altLang="en-US" dirty="0"/>
              <a:t> </a:t>
            </a:r>
            <a:endParaRPr lang="en-AU" altLang="en-US" dirty="0"/>
          </a:p>
          <a:p>
            <a:r>
              <a:rPr lang="en-US" altLang="en-US" dirty="0"/>
              <a:t>Some examples of where a duty of care to provide first aid exists include cases where:</a:t>
            </a:r>
            <a:endParaRPr lang="en-AU" altLang="en-US" dirty="0"/>
          </a:p>
          <a:p>
            <a:pPr marL="628650" lvl="1" indent="-171450">
              <a:buFontTx/>
              <a:buChar char="•"/>
            </a:pPr>
            <a:endParaRPr lang="en-US" altLang="en-US" dirty="0"/>
          </a:p>
          <a:p>
            <a:pPr marL="628650" lvl="1" indent="-171450">
              <a:buFontTx/>
              <a:buChar char="•"/>
            </a:pPr>
            <a:r>
              <a:rPr lang="en-US" altLang="en-US" dirty="0"/>
              <a:t>You are a worker who is trained, qualified and designated as a first aid officer in a company and you have a duty of care to provide first aid to workers in the company.</a:t>
            </a:r>
            <a:endParaRPr lang="en-AU" altLang="en-US" dirty="0"/>
          </a:p>
          <a:p>
            <a:pPr marL="628650" lvl="1" indent="-171450">
              <a:buFontTx/>
              <a:buChar char="•"/>
            </a:pPr>
            <a:endParaRPr lang="en-US" altLang="en-US" dirty="0"/>
          </a:p>
          <a:p>
            <a:pPr marL="628650" lvl="1" indent="-171450">
              <a:buFontTx/>
              <a:buChar char="•"/>
            </a:pPr>
            <a:r>
              <a:rPr lang="en-US" altLang="en-US" dirty="0"/>
              <a:t>You are responsible for the person injured.</a:t>
            </a:r>
            <a:endParaRPr lang="en-AU" altLang="en-US" dirty="0"/>
          </a:p>
          <a:p>
            <a:pPr marL="628650" lvl="1" indent="-171450">
              <a:buFontTx/>
              <a:buChar char="•"/>
            </a:pPr>
            <a:endParaRPr lang="en-US" altLang="en-US" dirty="0"/>
          </a:p>
          <a:p>
            <a:pPr marL="628650" lvl="1" indent="-171450">
              <a:buFontTx/>
              <a:buChar char="•"/>
            </a:pPr>
            <a:r>
              <a:rPr lang="en-US" altLang="en-US" dirty="0"/>
              <a:t>You are an official first aid volunteer at a public event.</a:t>
            </a:r>
            <a:endParaRPr lang="en-AU" altLang="en-US" dirty="0"/>
          </a:p>
          <a:p>
            <a:pPr marL="628650" lvl="1" indent="-171450">
              <a:buFontTx/>
              <a:buChar char="•"/>
            </a:pPr>
            <a:endParaRPr lang="en-US" altLang="en-US" dirty="0"/>
          </a:p>
          <a:p>
            <a:pPr marL="628650" lvl="1" indent="-171450">
              <a:buFontTx/>
              <a:buChar char="•"/>
            </a:pPr>
            <a:r>
              <a:rPr lang="en-US" altLang="en-US" dirty="0"/>
              <a:t>You have started giving first aid in an emergency.</a:t>
            </a:r>
            <a:endParaRPr lang="en-AU" altLang="en-US" dirty="0"/>
          </a:p>
        </p:txBody>
      </p:sp>
      <p:sp>
        <p:nvSpPr>
          <p:cNvPr id="4" name="Slide Number Placeholder 3"/>
          <p:cNvSpPr>
            <a:spLocks noGrp="1"/>
          </p:cNvSpPr>
          <p:nvPr>
            <p:ph type="sldNum" sz="quarter" idx="5"/>
          </p:nvPr>
        </p:nvSpPr>
        <p:spPr/>
        <p:txBody>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fld id="{B336DA8C-DA25-4A9D-AE3D-9B55429A9C3E}" type="slidenum">
              <a:rPr lang="en-US" altLang="en-US" sz="1200">
                <a:latin typeface="Arial" panose="020B0604020202020204" pitchFamily="34" charset="0"/>
              </a:rPr>
              <a:pPr eaLnBrk="1" hangingPunct="1"/>
              <a:t>9</a:t>
            </a:fld>
            <a:endParaRPr lang="en-US" altLang="en-US" sz="1200" dirty="0">
              <a:latin typeface="Arial" panose="020B0604020202020204" pitchFamily="34" charset="0"/>
            </a:endParaRPr>
          </a:p>
        </p:txBody>
      </p:sp>
    </p:spTree>
    <p:extLst>
      <p:ext uri="{BB962C8B-B14F-4D97-AF65-F5344CB8AC3E}">
        <p14:creationId xmlns:p14="http://schemas.microsoft.com/office/powerpoint/2010/main" val="3932445889"/>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solidFill>
                  <a:srgbClr val="000000"/>
                </a:solidFill>
              </a:rPr>
              <a:t>Common signs and symptoms may include: </a:t>
            </a:r>
          </a:p>
          <a:p>
            <a:pPr marL="628650" lvl="1" indent="-171450">
              <a:buFontTx/>
              <a:buChar char="•"/>
            </a:pPr>
            <a:endParaRPr lang="en-US" altLang="en-US" dirty="0">
              <a:solidFill>
                <a:srgbClr val="000000"/>
              </a:solidFill>
            </a:endParaRPr>
          </a:p>
          <a:p>
            <a:pPr marL="628650" lvl="1" indent="-171450">
              <a:buFontTx/>
              <a:buChar char="•"/>
            </a:pPr>
            <a:r>
              <a:rPr lang="en-US" altLang="en-US" dirty="0">
                <a:solidFill>
                  <a:srgbClr val="000000"/>
                </a:solidFill>
              </a:rPr>
              <a:t>Swelling/redness of skin. </a:t>
            </a:r>
          </a:p>
          <a:p>
            <a:pPr marL="628650" lvl="1" indent="-171450">
              <a:buFontTx/>
              <a:buChar char="•"/>
            </a:pPr>
            <a:endParaRPr lang="en-US" altLang="en-US" dirty="0">
              <a:solidFill>
                <a:srgbClr val="000000"/>
              </a:solidFill>
            </a:endParaRPr>
          </a:p>
          <a:p>
            <a:pPr marL="628650" lvl="1" indent="-171450">
              <a:buFontTx/>
              <a:buChar char="•"/>
            </a:pPr>
            <a:r>
              <a:rPr lang="en-US" altLang="en-US" dirty="0">
                <a:solidFill>
                  <a:srgbClr val="000000"/>
                </a:solidFill>
              </a:rPr>
              <a:t>Hives, rashes, itching. </a:t>
            </a:r>
          </a:p>
          <a:p>
            <a:pPr marL="628650" lvl="1" indent="-171450">
              <a:buFontTx/>
              <a:buChar char="•"/>
            </a:pPr>
            <a:endParaRPr lang="en-US" altLang="en-US" dirty="0">
              <a:solidFill>
                <a:srgbClr val="000000"/>
              </a:solidFill>
            </a:endParaRPr>
          </a:p>
          <a:p>
            <a:pPr marL="628650" lvl="1" indent="-171450">
              <a:buFontTx/>
              <a:buChar char="•"/>
            </a:pPr>
            <a:r>
              <a:rPr lang="en-US" altLang="en-US" dirty="0">
                <a:solidFill>
                  <a:srgbClr val="000000"/>
                </a:solidFill>
              </a:rPr>
              <a:t>Difficulty breathing, wheezing, coughing – airway may become obstructed as tongue and throat swell. </a:t>
            </a:r>
          </a:p>
          <a:p>
            <a:pPr marL="628650" lvl="1" indent="-171450">
              <a:buFontTx/>
              <a:buChar char="•"/>
            </a:pPr>
            <a:endParaRPr lang="en-US" altLang="en-US" dirty="0">
              <a:solidFill>
                <a:srgbClr val="000000"/>
              </a:solidFill>
            </a:endParaRPr>
          </a:p>
          <a:p>
            <a:pPr marL="628650" lvl="1" indent="-171450">
              <a:buFontTx/>
              <a:buChar char="•"/>
            </a:pPr>
            <a:r>
              <a:rPr lang="en-US" altLang="en-US" dirty="0">
                <a:solidFill>
                  <a:srgbClr val="000000"/>
                </a:solidFill>
              </a:rPr>
              <a:t>Dizziness. </a:t>
            </a:r>
          </a:p>
          <a:p>
            <a:pPr marL="628650" lvl="1" indent="-171450">
              <a:buFontTx/>
              <a:buChar char="•"/>
            </a:pPr>
            <a:endParaRPr lang="en-US" altLang="en-US" dirty="0">
              <a:solidFill>
                <a:srgbClr val="000000"/>
              </a:solidFill>
            </a:endParaRPr>
          </a:p>
          <a:p>
            <a:pPr marL="628650" lvl="1" indent="-171450">
              <a:buFontTx/>
              <a:buChar char="•"/>
            </a:pPr>
            <a:r>
              <a:rPr lang="en-US" altLang="en-US" dirty="0">
                <a:solidFill>
                  <a:srgbClr val="000000"/>
                </a:solidFill>
              </a:rPr>
              <a:t>Nausea, vomiting. </a:t>
            </a:r>
          </a:p>
          <a:p>
            <a:pPr marL="628650" lvl="1" indent="-171450">
              <a:buFontTx/>
              <a:buChar char="•"/>
            </a:pPr>
            <a:endParaRPr lang="en-US" altLang="en-US" dirty="0">
              <a:solidFill>
                <a:srgbClr val="000000"/>
              </a:solidFill>
            </a:endParaRPr>
          </a:p>
          <a:p>
            <a:pPr marL="628650" lvl="1" indent="-171450">
              <a:buFontTx/>
              <a:buChar char="•"/>
            </a:pPr>
            <a:r>
              <a:rPr lang="en-US" altLang="en-US" dirty="0">
                <a:solidFill>
                  <a:srgbClr val="000000"/>
                </a:solidFill>
              </a:rPr>
              <a:t>Unconsciousness. </a:t>
            </a:r>
          </a:p>
          <a:p>
            <a:endParaRPr lang="en-US" altLang="en-US" dirty="0">
              <a:solidFill>
                <a:srgbClr val="000000"/>
              </a:solidFill>
            </a:endParaRPr>
          </a:p>
          <a:p>
            <a:endParaRPr lang="en-US" altLang="en-US" dirty="0">
              <a:solidFill>
                <a:srgbClr val="000000"/>
              </a:solidFill>
            </a:endParaRPr>
          </a:p>
          <a:p>
            <a:r>
              <a:rPr lang="en-US" altLang="en-US" dirty="0">
                <a:solidFill>
                  <a:srgbClr val="000000"/>
                </a:solidFill>
              </a:rPr>
              <a:t>Many people with known allergies may carry prescribed medications, including tablets, puffers or injections (such as an adrenalin auto-injector e.g. </a:t>
            </a:r>
            <a:r>
              <a:rPr lang="en-US" altLang="en-US" dirty="0" err="1">
                <a:solidFill>
                  <a:srgbClr val="000000"/>
                </a:solidFill>
              </a:rPr>
              <a:t>EpiPen</a:t>
            </a:r>
            <a:r>
              <a:rPr lang="en-US" altLang="en-US" dirty="0">
                <a:solidFill>
                  <a:srgbClr val="000000"/>
                </a:solidFill>
              </a:rPr>
              <a:t>) to administer in the case of a severe allergic reaction. </a:t>
            </a:r>
          </a:p>
        </p:txBody>
      </p:sp>
      <p:sp>
        <p:nvSpPr>
          <p:cNvPr id="4" name="Slide Number Placeholder 3"/>
          <p:cNvSpPr>
            <a:spLocks noGrp="1"/>
          </p:cNvSpPr>
          <p:nvPr>
            <p:ph type="sldNum" sz="quarter" idx="5"/>
          </p:nvPr>
        </p:nvSpPr>
        <p:spPr/>
        <p:txBody>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fld id="{24CCDFC3-B90F-4B8F-8237-8FA5ACC64296}" type="slidenum">
              <a:rPr lang="en-US" altLang="en-US" sz="1200">
                <a:latin typeface="Arial" panose="020B0604020202020204" pitchFamily="34" charset="0"/>
              </a:rPr>
              <a:pPr eaLnBrk="1" hangingPunct="1"/>
              <a:t>90</a:t>
            </a:fld>
            <a:endParaRPr lang="en-US" altLang="en-US" sz="1200" dirty="0">
              <a:latin typeface="Arial" panose="020B0604020202020204" pitchFamily="34" charset="0"/>
            </a:endParaRPr>
          </a:p>
        </p:txBody>
      </p:sp>
    </p:spTree>
    <p:extLst>
      <p:ext uri="{BB962C8B-B14F-4D97-AF65-F5344CB8AC3E}">
        <p14:creationId xmlns:p14="http://schemas.microsoft.com/office/powerpoint/2010/main" val="4064740763"/>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wrap="square" numCol="1" anchor="t" anchorCtr="0" compatLnSpc="1">
            <a:prstTxWarp prst="textNoShape">
              <a:avLst/>
            </a:prstTxWarp>
          </a:bodyPr>
          <a:lstStyle/>
          <a:p>
            <a:r>
              <a:rPr lang="en-US" altLang="en-US" dirty="0">
                <a:solidFill>
                  <a:srgbClr val="000000"/>
                </a:solidFill>
              </a:rPr>
              <a:t>Treatment for a suspected allergic reaction involves:</a:t>
            </a:r>
          </a:p>
          <a:p>
            <a:endParaRPr lang="en-US" altLang="en-US" dirty="0">
              <a:solidFill>
                <a:srgbClr val="000000"/>
              </a:solidFill>
            </a:endParaRPr>
          </a:p>
          <a:p>
            <a:r>
              <a:rPr lang="en-US" altLang="en-US" b="1" dirty="0">
                <a:solidFill>
                  <a:srgbClr val="000000"/>
                </a:solidFill>
              </a:rPr>
              <a:t>If the Patient is Conscious:</a:t>
            </a:r>
            <a:r>
              <a:rPr lang="en-US" altLang="en-US" dirty="0">
                <a:solidFill>
                  <a:srgbClr val="000000"/>
                </a:solidFill>
              </a:rPr>
              <a:t> </a:t>
            </a:r>
            <a:endParaRPr lang="en-US" altLang="en-US" dirty="0">
              <a:solidFill>
                <a:srgbClr val="000000"/>
              </a:solidFill>
              <a:ea typeface="MS Mincho" panose="02020609040205080304" pitchFamily="49" charset="-128"/>
            </a:endParaRPr>
          </a:p>
          <a:p>
            <a:pPr marL="509588" lvl="1">
              <a:spcBef>
                <a:spcPts val="300"/>
              </a:spcBef>
              <a:spcAft>
                <a:spcPts val="300"/>
              </a:spcAft>
              <a:buFont typeface="+mj-lt" charset="0"/>
              <a:buNone/>
            </a:pPr>
            <a:r>
              <a:rPr lang="en-US" altLang="en-US" b="1" dirty="0">
                <a:solidFill>
                  <a:srgbClr val="000000"/>
                </a:solidFill>
                <a:ea typeface="MS Mincho" panose="02020609040205080304" pitchFamily="49" charset="-128"/>
              </a:rPr>
              <a:t>1. </a:t>
            </a:r>
            <a:r>
              <a:rPr lang="en-US" altLang="en-US" dirty="0">
                <a:solidFill>
                  <a:srgbClr val="000000"/>
                </a:solidFill>
                <a:ea typeface="MS Mincho" panose="02020609040205080304" pitchFamily="49" charset="-128"/>
              </a:rPr>
              <a:t>Help the patient to lie down – if breathing becomes more difficult help them sit up.</a:t>
            </a:r>
          </a:p>
          <a:p>
            <a:pPr marL="509588" lvl="1">
              <a:spcBef>
                <a:spcPts val="300"/>
              </a:spcBef>
              <a:spcAft>
                <a:spcPts val="300"/>
              </a:spcAft>
              <a:buFont typeface="+mj-lt" charset="0"/>
              <a:buNone/>
            </a:pPr>
            <a:endParaRPr lang="en-US" altLang="en-US" dirty="0">
              <a:solidFill>
                <a:srgbClr val="000000"/>
              </a:solidFill>
              <a:ea typeface="MS Mincho" panose="02020609040205080304" pitchFamily="49" charset="-128"/>
            </a:endParaRPr>
          </a:p>
          <a:p>
            <a:pPr marL="509588" lvl="1">
              <a:spcBef>
                <a:spcPts val="300"/>
              </a:spcBef>
              <a:spcAft>
                <a:spcPts val="300"/>
              </a:spcAft>
              <a:buFont typeface="+mj-lt" charset="0"/>
              <a:buNone/>
            </a:pPr>
            <a:r>
              <a:rPr lang="en-US" altLang="en-US" b="1" dirty="0">
                <a:solidFill>
                  <a:srgbClr val="000000"/>
                </a:solidFill>
                <a:ea typeface="MS Mincho" panose="02020609040205080304" pitchFamily="49" charset="-128"/>
              </a:rPr>
              <a:t>2. </a:t>
            </a:r>
            <a:r>
              <a:rPr lang="en-US" altLang="en-US" dirty="0">
                <a:solidFill>
                  <a:srgbClr val="000000"/>
                </a:solidFill>
                <a:ea typeface="MS Mincho" panose="02020609040205080304" pitchFamily="49" charset="-128"/>
              </a:rPr>
              <a:t>Remove the trigger/allergen to prevent further injury.</a:t>
            </a:r>
          </a:p>
          <a:p>
            <a:pPr marL="509588" lvl="1">
              <a:spcBef>
                <a:spcPts val="300"/>
              </a:spcBef>
              <a:spcAft>
                <a:spcPts val="300"/>
              </a:spcAft>
              <a:buFont typeface="+mj-lt" charset="0"/>
              <a:buNone/>
            </a:pPr>
            <a:endParaRPr lang="en-US" altLang="en-US" dirty="0">
              <a:solidFill>
                <a:srgbClr val="000000"/>
              </a:solidFill>
              <a:ea typeface="MS Mincho" panose="02020609040205080304" pitchFamily="49" charset="-128"/>
            </a:endParaRPr>
          </a:p>
          <a:p>
            <a:pPr marL="509588" lvl="1">
              <a:spcBef>
                <a:spcPts val="300"/>
              </a:spcBef>
              <a:spcAft>
                <a:spcPts val="300"/>
              </a:spcAft>
              <a:buFont typeface="+mj-lt" charset="0"/>
              <a:buNone/>
            </a:pPr>
            <a:r>
              <a:rPr lang="en-US" altLang="en-US" b="1" dirty="0">
                <a:solidFill>
                  <a:srgbClr val="000000"/>
                </a:solidFill>
                <a:ea typeface="MS Mincho" panose="02020609040205080304" pitchFamily="49" charset="-128"/>
              </a:rPr>
              <a:t>3. </a:t>
            </a:r>
            <a:r>
              <a:rPr lang="en-US" altLang="en-US" dirty="0">
                <a:solidFill>
                  <a:srgbClr val="000000"/>
                </a:solidFill>
                <a:ea typeface="MS Mincho" panose="02020609040205080304" pitchFamily="49" charset="-128"/>
              </a:rPr>
              <a:t>Call 000 or 112.</a:t>
            </a:r>
          </a:p>
          <a:p>
            <a:pPr marL="509588" lvl="1">
              <a:spcBef>
                <a:spcPts val="300"/>
              </a:spcBef>
              <a:spcAft>
                <a:spcPts val="300"/>
              </a:spcAft>
              <a:buFont typeface="+mj-lt" charset="0"/>
              <a:buNone/>
            </a:pPr>
            <a:endParaRPr lang="en-US" altLang="en-US" dirty="0">
              <a:solidFill>
                <a:srgbClr val="000000"/>
              </a:solidFill>
              <a:ea typeface="MS Mincho" panose="02020609040205080304" pitchFamily="49" charset="-128"/>
            </a:endParaRPr>
          </a:p>
          <a:p>
            <a:pPr marL="509588" lvl="1">
              <a:spcBef>
                <a:spcPts val="300"/>
              </a:spcBef>
              <a:spcAft>
                <a:spcPts val="300"/>
              </a:spcAft>
              <a:buFont typeface="+mj-lt" charset="0"/>
              <a:buNone/>
            </a:pPr>
            <a:r>
              <a:rPr lang="en-US" altLang="en-US" b="1" dirty="0">
                <a:solidFill>
                  <a:srgbClr val="000000"/>
                </a:solidFill>
                <a:ea typeface="MS Mincho" panose="02020609040205080304" pitchFamily="49" charset="-128"/>
              </a:rPr>
              <a:t>4. </a:t>
            </a:r>
            <a:r>
              <a:rPr lang="en-AU" sz="1200" kern="1200" dirty="0">
                <a:solidFill>
                  <a:schemeClr val="tx1"/>
                </a:solidFill>
                <a:effectLst/>
              </a:rPr>
              <a:t>Follow the person’s emergency action plan if they have one and administer casualty’s adrenalin auto-injector – do not give a tablet if the person is having difficulty breathing as this may block the airways</a:t>
            </a:r>
            <a:r>
              <a:rPr lang="en-US" altLang="en-US" dirty="0">
                <a:solidFill>
                  <a:srgbClr val="000000"/>
                </a:solidFill>
                <a:ea typeface="MS Mincho" panose="02020609040205080304" pitchFamily="49" charset="-128"/>
              </a:rPr>
              <a:t>.</a:t>
            </a:r>
          </a:p>
          <a:p>
            <a:pPr marL="509588" lvl="1">
              <a:spcBef>
                <a:spcPts val="300"/>
              </a:spcBef>
              <a:spcAft>
                <a:spcPts val="300"/>
              </a:spcAft>
              <a:buFont typeface="+mj-lt" charset="0"/>
              <a:buNone/>
            </a:pPr>
            <a:endParaRPr lang="en-US" altLang="en-US" dirty="0">
              <a:solidFill>
                <a:srgbClr val="000000"/>
              </a:solidFill>
              <a:ea typeface="MS Mincho" panose="02020609040205080304" pitchFamily="49" charset="-128"/>
            </a:endParaRPr>
          </a:p>
          <a:p>
            <a:pPr marL="509588" lvl="1">
              <a:spcBef>
                <a:spcPts val="300"/>
              </a:spcBef>
              <a:spcAft>
                <a:spcPts val="300"/>
              </a:spcAft>
              <a:buFont typeface="+mj-lt" charset="0"/>
              <a:buNone/>
            </a:pPr>
            <a:r>
              <a:rPr lang="en-US" altLang="en-US" b="1" dirty="0">
                <a:solidFill>
                  <a:srgbClr val="000000"/>
                </a:solidFill>
                <a:ea typeface="MS Mincho" panose="02020609040205080304" pitchFamily="49" charset="-128"/>
              </a:rPr>
              <a:t>5. </a:t>
            </a:r>
            <a:r>
              <a:rPr lang="en-US" altLang="en-US" dirty="0">
                <a:solidFill>
                  <a:srgbClr val="000000"/>
                </a:solidFill>
                <a:ea typeface="MS Mincho" panose="02020609040205080304" pitchFamily="49" charset="-128"/>
              </a:rPr>
              <a:t>If poisonous substance is:</a:t>
            </a:r>
          </a:p>
          <a:p>
            <a:pPr marL="966788" lvl="2">
              <a:spcBef>
                <a:spcPts val="300"/>
              </a:spcBef>
              <a:spcAft>
                <a:spcPts val="300"/>
              </a:spcAft>
              <a:buFont typeface="+mj-lt" charset="0"/>
              <a:buNone/>
            </a:pPr>
            <a:r>
              <a:rPr lang="en-US" altLang="en-US" b="1" dirty="0">
                <a:solidFill>
                  <a:srgbClr val="000000"/>
                </a:solidFill>
                <a:ea typeface="MS Mincho" panose="02020609040205080304" pitchFamily="49" charset="-128"/>
              </a:rPr>
              <a:t>a) </a:t>
            </a:r>
            <a:r>
              <a:rPr lang="en-US" altLang="en-US" dirty="0">
                <a:solidFill>
                  <a:srgbClr val="000000"/>
                </a:solidFill>
                <a:ea typeface="MS Mincho" panose="02020609040205080304" pitchFamily="49" charset="-128"/>
              </a:rPr>
              <a:t>On the skin – wash off with water.</a:t>
            </a:r>
          </a:p>
          <a:p>
            <a:pPr marL="966788" lvl="2">
              <a:spcBef>
                <a:spcPts val="300"/>
              </a:spcBef>
              <a:spcAft>
                <a:spcPts val="300"/>
              </a:spcAft>
              <a:buFont typeface="+mj-lt" charset="0"/>
              <a:buNone/>
            </a:pPr>
            <a:r>
              <a:rPr lang="en-US" altLang="en-US" b="1" dirty="0">
                <a:solidFill>
                  <a:srgbClr val="000000"/>
                </a:solidFill>
                <a:ea typeface="MS Mincho" panose="02020609040205080304" pitchFamily="49" charset="-128"/>
              </a:rPr>
              <a:t>b) </a:t>
            </a:r>
            <a:r>
              <a:rPr lang="en-US" altLang="en-US" dirty="0">
                <a:solidFill>
                  <a:srgbClr val="000000"/>
                </a:solidFill>
                <a:ea typeface="MS Mincho" panose="02020609040205080304" pitchFamily="49" charset="-128"/>
              </a:rPr>
              <a:t>Inhaled – remove the person from the area if safe to do so.</a:t>
            </a:r>
          </a:p>
          <a:p>
            <a:pPr marL="509588" lvl="1">
              <a:spcBef>
                <a:spcPts val="300"/>
              </a:spcBef>
              <a:spcAft>
                <a:spcPts val="300"/>
              </a:spcAft>
              <a:buFont typeface="+mj-lt" charset="0"/>
              <a:buNone/>
            </a:pPr>
            <a:endParaRPr lang="en-US" altLang="en-US" dirty="0">
              <a:solidFill>
                <a:srgbClr val="000000"/>
              </a:solidFill>
              <a:ea typeface="MS Mincho" panose="02020609040205080304" pitchFamily="49" charset="-128"/>
            </a:endParaRPr>
          </a:p>
          <a:p>
            <a:pPr marL="509588" lvl="1">
              <a:spcBef>
                <a:spcPts val="300"/>
              </a:spcBef>
              <a:spcAft>
                <a:spcPts val="300"/>
              </a:spcAft>
              <a:buFont typeface="+mj-lt" charset="0"/>
              <a:buNone/>
            </a:pPr>
            <a:r>
              <a:rPr lang="en-US" altLang="en-US" b="1" dirty="0">
                <a:solidFill>
                  <a:srgbClr val="000000"/>
                </a:solidFill>
                <a:ea typeface="MS Mincho" panose="02020609040205080304" pitchFamily="49" charset="-128"/>
              </a:rPr>
              <a:t>6. </a:t>
            </a:r>
            <a:r>
              <a:rPr lang="en-US" altLang="en-US" dirty="0">
                <a:solidFill>
                  <a:srgbClr val="000000"/>
                </a:solidFill>
                <a:ea typeface="MS Mincho" panose="02020609040205080304" pitchFamily="49" charset="-128"/>
              </a:rPr>
              <a:t>Loosen any tight clothing and remove jewellery.</a:t>
            </a:r>
          </a:p>
          <a:p>
            <a:pPr marL="509588" lvl="1">
              <a:spcBef>
                <a:spcPts val="300"/>
              </a:spcBef>
              <a:spcAft>
                <a:spcPts val="300"/>
              </a:spcAft>
              <a:buFont typeface="+mj-lt" charset="0"/>
              <a:buNone/>
            </a:pPr>
            <a:endParaRPr lang="en-US" altLang="en-US" dirty="0">
              <a:solidFill>
                <a:srgbClr val="000000"/>
              </a:solidFill>
              <a:ea typeface="MS Mincho" panose="02020609040205080304" pitchFamily="49" charset="-128"/>
            </a:endParaRPr>
          </a:p>
          <a:p>
            <a:pPr marL="509588" lvl="1">
              <a:spcBef>
                <a:spcPts val="300"/>
              </a:spcBef>
              <a:spcAft>
                <a:spcPts val="300"/>
              </a:spcAft>
              <a:buFont typeface="+mj-lt" charset="0"/>
              <a:buNone/>
            </a:pPr>
            <a:r>
              <a:rPr lang="en-US" altLang="en-US" b="1" dirty="0">
                <a:solidFill>
                  <a:srgbClr val="000000"/>
                </a:solidFill>
                <a:ea typeface="MS Mincho" panose="02020609040205080304" pitchFamily="49" charset="-128"/>
              </a:rPr>
              <a:t>7. </a:t>
            </a:r>
            <a:r>
              <a:rPr lang="en-US" altLang="en-US" dirty="0">
                <a:solidFill>
                  <a:srgbClr val="000000"/>
                </a:solidFill>
                <a:ea typeface="MS Mincho" panose="02020609040205080304" pitchFamily="49" charset="-128"/>
              </a:rPr>
              <a:t>Offer reassurance.</a:t>
            </a:r>
          </a:p>
          <a:p>
            <a:pPr marL="509588" lvl="1">
              <a:spcBef>
                <a:spcPts val="300"/>
              </a:spcBef>
              <a:spcAft>
                <a:spcPts val="300"/>
              </a:spcAft>
              <a:buFont typeface="+mj-lt" charset="0"/>
              <a:buNone/>
            </a:pPr>
            <a:endParaRPr lang="en-US" altLang="en-US" dirty="0">
              <a:solidFill>
                <a:srgbClr val="000000"/>
              </a:solidFill>
              <a:ea typeface="MS Mincho" panose="02020609040205080304" pitchFamily="49" charset="-128"/>
            </a:endParaRPr>
          </a:p>
          <a:p>
            <a:pPr marL="509588" lvl="1">
              <a:spcBef>
                <a:spcPts val="300"/>
              </a:spcBef>
              <a:spcAft>
                <a:spcPts val="300"/>
              </a:spcAft>
              <a:buFont typeface="+mj-lt" charset="0"/>
              <a:buNone/>
            </a:pPr>
            <a:r>
              <a:rPr lang="en-US" altLang="en-US" b="1" dirty="0">
                <a:solidFill>
                  <a:srgbClr val="000000"/>
                </a:solidFill>
                <a:ea typeface="MS Mincho" panose="02020609040205080304" pitchFamily="49" charset="-128"/>
              </a:rPr>
              <a:t>8. </a:t>
            </a:r>
            <a:r>
              <a:rPr lang="en-US" altLang="en-US" dirty="0">
                <a:solidFill>
                  <a:srgbClr val="000000"/>
                </a:solidFill>
                <a:ea typeface="MS Mincho" panose="02020609040205080304" pitchFamily="49" charset="-128"/>
              </a:rPr>
              <a:t>Regularly check the patient’s airways and breathing – if breathing stops follow DRS ABCD Basic Life Support process.</a:t>
            </a:r>
          </a:p>
        </p:txBody>
      </p:sp>
      <p:sp>
        <p:nvSpPr>
          <p:cNvPr id="4" name="Slide Number Placeholder 3"/>
          <p:cNvSpPr>
            <a:spLocks noGrp="1"/>
          </p:cNvSpPr>
          <p:nvPr>
            <p:ph type="sldNum" sz="quarter" idx="5"/>
          </p:nvPr>
        </p:nvSpPr>
        <p:spPr/>
        <p:txBody>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fld id="{9D10B3F9-5ADA-4514-9191-C04372486632}" type="slidenum">
              <a:rPr lang="en-US" altLang="en-US" sz="1200">
                <a:latin typeface="Arial" panose="020B0604020202020204" pitchFamily="34" charset="0"/>
              </a:rPr>
              <a:pPr eaLnBrk="1" hangingPunct="1"/>
              <a:t>91</a:t>
            </a:fld>
            <a:endParaRPr lang="en-US" altLang="en-US" sz="1200" dirty="0">
              <a:latin typeface="Arial" panose="020B0604020202020204" pitchFamily="34" charset="0"/>
            </a:endParaRPr>
          </a:p>
        </p:txBody>
      </p:sp>
    </p:spTree>
    <p:extLst>
      <p:ext uri="{BB962C8B-B14F-4D97-AF65-F5344CB8AC3E}">
        <p14:creationId xmlns:p14="http://schemas.microsoft.com/office/powerpoint/2010/main" val="802787943"/>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lstStyle/>
          <a:p>
            <a:pPr>
              <a:defRPr/>
            </a:pPr>
            <a:r>
              <a:rPr lang="en-US" b="1" dirty="0">
                <a:solidFill>
                  <a:srgbClr val="000000"/>
                </a:solidFill>
                <a:ea typeface="ＭＳ 明朝"/>
                <a:cs typeface="Times New Roman"/>
              </a:rPr>
              <a:t>If the Patient is Unconscious:</a:t>
            </a:r>
            <a:endParaRPr lang="en-US" dirty="0">
              <a:solidFill>
                <a:srgbClr val="000000"/>
              </a:solidFill>
              <a:ea typeface="ＭＳ 明朝"/>
              <a:cs typeface="Times New Roman"/>
            </a:endParaRPr>
          </a:p>
          <a:p>
            <a:pPr marL="510300" lvl="1">
              <a:spcBef>
                <a:spcPts val="300"/>
              </a:spcBef>
              <a:spcAft>
                <a:spcPts val="300"/>
              </a:spcAft>
              <a:buFont typeface="+mj-lt"/>
              <a:buNone/>
              <a:defRPr/>
            </a:pPr>
            <a:r>
              <a:rPr lang="en-US" b="1" dirty="0">
                <a:solidFill>
                  <a:srgbClr val="000000"/>
                </a:solidFill>
                <a:ea typeface="ＭＳ 明朝"/>
                <a:cs typeface="Times New Roman"/>
              </a:rPr>
              <a:t>1. </a:t>
            </a:r>
            <a:r>
              <a:rPr lang="en-US" dirty="0">
                <a:solidFill>
                  <a:srgbClr val="000000"/>
                </a:solidFill>
                <a:ea typeface="ＭＳ 明朝"/>
                <a:cs typeface="Times New Roman"/>
              </a:rPr>
              <a:t>Administer adrenalin auto-injector (such as an </a:t>
            </a:r>
            <a:r>
              <a:rPr lang="en-US" dirty="0" err="1">
                <a:solidFill>
                  <a:srgbClr val="000000"/>
                </a:solidFill>
                <a:ea typeface="ＭＳ 明朝"/>
                <a:cs typeface="Times New Roman"/>
              </a:rPr>
              <a:t>EpiPen</a:t>
            </a:r>
            <a:r>
              <a:rPr lang="en-US" dirty="0">
                <a:solidFill>
                  <a:srgbClr val="000000"/>
                </a:solidFill>
                <a:ea typeface="ＭＳ 明朝"/>
                <a:cs typeface="Times New Roman"/>
              </a:rPr>
              <a:t>) if available. If no response is shown in 5 minutes a further dose of adrenalin can be administered.</a:t>
            </a:r>
          </a:p>
          <a:p>
            <a:pPr marL="510300" lvl="1">
              <a:spcBef>
                <a:spcPts val="300"/>
              </a:spcBef>
              <a:spcAft>
                <a:spcPts val="300"/>
              </a:spcAft>
              <a:buFont typeface="+mj-lt"/>
              <a:buNone/>
              <a:defRPr/>
            </a:pPr>
            <a:endParaRPr lang="en-US" dirty="0">
              <a:solidFill>
                <a:srgbClr val="000000"/>
              </a:solidFill>
              <a:ea typeface="ＭＳ 明朝"/>
              <a:cs typeface="Times New Roman"/>
            </a:endParaRPr>
          </a:p>
          <a:p>
            <a:pPr marL="510300" lvl="1">
              <a:spcBef>
                <a:spcPts val="300"/>
              </a:spcBef>
              <a:spcAft>
                <a:spcPts val="300"/>
              </a:spcAft>
              <a:buFont typeface="+mj-lt"/>
              <a:buNone/>
              <a:defRPr/>
            </a:pPr>
            <a:r>
              <a:rPr lang="en-US" b="1" dirty="0">
                <a:solidFill>
                  <a:srgbClr val="000000"/>
                </a:solidFill>
                <a:ea typeface="ＭＳ 明朝"/>
                <a:cs typeface="Times New Roman"/>
              </a:rPr>
              <a:t>2. </a:t>
            </a:r>
            <a:r>
              <a:rPr lang="en-US" dirty="0">
                <a:solidFill>
                  <a:srgbClr val="000000"/>
                </a:solidFill>
                <a:ea typeface="ＭＳ 明朝"/>
                <a:cs typeface="Times New Roman"/>
              </a:rPr>
              <a:t>Follow DRS ABCD Basic Life Support process.</a:t>
            </a:r>
          </a:p>
          <a:p>
            <a:pPr marL="510300" lvl="1">
              <a:spcBef>
                <a:spcPts val="300"/>
              </a:spcBef>
              <a:spcAft>
                <a:spcPts val="300"/>
              </a:spcAft>
              <a:buFont typeface="+mj-lt"/>
              <a:buNone/>
              <a:defRPr/>
            </a:pPr>
            <a:endParaRPr lang="en-US" dirty="0">
              <a:solidFill>
                <a:srgbClr val="000000"/>
              </a:solidFill>
              <a:ea typeface="ＭＳ 明朝"/>
              <a:cs typeface="Times New Roman"/>
            </a:endParaRPr>
          </a:p>
          <a:p>
            <a:pPr marL="510300" lvl="1">
              <a:spcBef>
                <a:spcPts val="300"/>
              </a:spcBef>
              <a:spcAft>
                <a:spcPts val="300"/>
              </a:spcAft>
              <a:buFont typeface="+mj-lt"/>
              <a:buNone/>
              <a:defRPr/>
            </a:pPr>
            <a:r>
              <a:rPr lang="en-US" b="1" dirty="0">
                <a:solidFill>
                  <a:srgbClr val="000000"/>
                </a:solidFill>
                <a:ea typeface="ＭＳ 明朝"/>
                <a:cs typeface="Times New Roman"/>
              </a:rPr>
              <a:t>3. </a:t>
            </a:r>
            <a:r>
              <a:rPr lang="en-US" dirty="0">
                <a:solidFill>
                  <a:srgbClr val="000000"/>
                </a:solidFill>
                <a:ea typeface="ＭＳ 明朝"/>
                <a:cs typeface="Times New Roman"/>
              </a:rPr>
              <a:t>Call 000 or 112 and follow emergency personnel instructions.</a:t>
            </a:r>
          </a:p>
        </p:txBody>
      </p:sp>
      <p:sp>
        <p:nvSpPr>
          <p:cNvPr id="4" name="Slide Number Placeholder 3"/>
          <p:cNvSpPr>
            <a:spLocks noGrp="1"/>
          </p:cNvSpPr>
          <p:nvPr>
            <p:ph type="sldNum" sz="quarter" idx="5"/>
          </p:nvPr>
        </p:nvSpPr>
        <p:spPr/>
        <p:txBody>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fld id="{DCFA5D2F-0F88-4F83-BA2A-9F5A4AE7A54A}" type="slidenum">
              <a:rPr lang="en-US" altLang="en-US" sz="1200">
                <a:latin typeface="Arial" panose="020B0604020202020204" pitchFamily="34" charset="0"/>
              </a:rPr>
              <a:pPr eaLnBrk="1" hangingPunct="1"/>
              <a:t>92</a:t>
            </a:fld>
            <a:endParaRPr lang="en-US" altLang="en-US" sz="1200" dirty="0">
              <a:latin typeface="Arial" panose="020B0604020202020204" pitchFamily="34" charset="0"/>
            </a:endParaRPr>
          </a:p>
        </p:txBody>
      </p:sp>
    </p:spTree>
    <p:extLst>
      <p:ext uri="{BB962C8B-B14F-4D97-AF65-F5344CB8AC3E}">
        <p14:creationId xmlns:p14="http://schemas.microsoft.com/office/powerpoint/2010/main" val="1184637626"/>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05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solidFill>
                  <a:srgbClr val="000000"/>
                </a:solidFill>
              </a:rPr>
              <a:t>Choking is the result of either a totally or partially obstructed airway – caused by swollen tissues or a foreign body or food/material entering the windpipe instead of the gullet.</a:t>
            </a:r>
          </a:p>
          <a:p>
            <a:r>
              <a:rPr lang="en-US" altLang="en-US" dirty="0">
                <a:solidFill>
                  <a:srgbClr val="000000"/>
                </a:solidFill>
              </a:rPr>
              <a:t> </a:t>
            </a:r>
          </a:p>
          <a:p>
            <a:r>
              <a:rPr lang="en-US" altLang="en-US" dirty="0">
                <a:solidFill>
                  <a:srgbClr val="000000"/>
                </a:solidFill>
              </a:rPr>
              <a:t>Common signs and symptoms include: </a:t>
            </a:r>
          </a:p>
          <a:p>
            <a:pPr marL="628650" lvl="1" indent="-171450">
              <a:buFontTx/>
              <a:buChar char="•"/>
            </a:pPr>
            <a:endParaRPr lang="en-US" altLang="en-US" dirty="0">
              <a:solidFill>
                <a:srgbClr val="000000"/>
              </a:solidFill>
            </a:endParaRPr>
          </a:p>
          <a:p>
            <a:pPr marL="628650" lvl="1" indent="-171450">
              <a:buFontTx/>
              <a:buChar char="•"/>
            </a:pPr>
            <a:r>
              <a:rPr lang="en-US" altLang="en-US" dirty="0">
                <a:solidFill>
                  <a:srgbClr val="000000"/>
                </a:solidFill>
              </a:rPr>
              <a:t>Inability to cough, breathe, speak or cry out. </a:t>
            </a:r>
          </a:p>
          <a:p>
            <a:pPr marL="628650" lvl="1" indent="-171450">
              <a:buFontTx/>
              <a:buChar char="•"/>
            </a:pPr>
            <a:endParaRPr lang="en-US" altLang="en-US" dirty="0">
              <a:solidFill>
                <a:srgbClr val="000000"/>
              </a:solidFill>
            </a:endParaRPr>
          </a:p>
          <a:p>
            <a:pPr marL="628650" lvl="1" indent="-171450">
              <a:buFontTx/>
              <a:buChar char="•"/>
            </a:pPr>
            <a:r>
              <a:rPr lang="en-US" altLang="en-US" dirty="0">
                <a:solidFill>
                  <a:srgbClr val="000000"/>
                </a:solidFill>
              </a:rPr>
              <a:t>Clutching/gripping of throat. </a:t>
            </a:r>
          </a:p>
          <a:p>
            <a:pPr marL="628650" lvl="1" indent="-171450">
              <a:buFontTx/>
              <a:buChar char="•"/>
            </a:pPr>
            <a:endParaRPr lang="en-US" altLang="en-US" dirty="0">
              <a:solidFill>
                <a:srgbClr val="000000"/>
              </a:solidFill>
            </a:endParaRPr>
          </a:p>
          <a:p>
            <a:pPr marL="628650" lvl="1" indent="-171450">
              <a:buFontTx/>
              <a:buChar char="•"/>
            </a:pPr>
            <a:r>
              <a:rPr lang="en-US" altLang="en-US" dirty="0">
                <a:solidFill>
                  <a:srgbClr val="000000"/>
                </a:solidFill>
              </a:rPr>
              <a:t>Cyanosis – blue skin, tongue, mouth lining. </a:t>
            </a:r>
          </a:p>
          <a:p>
            <a:pPr marL="628650" lvl="1" indent="-171450">
              <a:buFontTx/>
              <a:buChar char="•"/>
            </a:pPr>
            <a:endParaRPr lang="en-US" altLang="en-US" dirty="0">
              <a:solidFill>
                <a:srgbClr val="000000"/>
              </a:solidFill>
            </a:endParaRPr>
          </a:p>
          <a:p>
            <a:pPr marL="628650" lvl="1" indent="-171450">
              <a:buFontTx/>
              <a:buChar char="•"/>
            </a:pPr>
            <a:r>
              <a:rPr lang="en-US" altLang="en-US" dirty="0">
                <a:solidFill>
                  <a:srgbClr val="000000"/>
                </a:solidFill>
              </a:rPr>
              <a:t>Anxiety/restlessness. </a:t>
            </a:r>
          </a:p>
          <a:p>
            <a:pPr marL="628650" lvl="1" indent="-171450">
              <a:buFontTx/>
              <a:buChar char="•"/>
            </a:pPr>
            <a:endParaRPr lang="en-US" altLang="en-US" dirty="0">
              <a:solidFill>
                <a:srgbClr val="000000"/>
              </a:solidFill>
            </a:endParaRPr>
          </a:p>
          <a:p>
            <a:pPr marL="628650" lvl="1" indent="-171450">
              <a:buFontTx/>
              <a:buChar char="•"/>
            </a:pPr>
            <a:r>
              <a:rPr lang="en-US" altLang="en-US" dirty="0">
                <a:solidFill>
                  <a:srgbClr val="000000"/>
                </a:solidFill>
              </a:rPr>
              <a:t>Noisy breathing/wheezing. </a:t>
            </a:r>
          </a:p>
          <a:p>
            <a:pPr marL="628650" lvl="1" indent="-171450">
              <a:buFontTx/>
              <a:buChar char="•"/>
            </a:pPr>
            <a:endParaRPr lang="en-US" altLang="en-US" dirty="0">
              <a:solidFill>
                <a:srgbClr val="000000"/>
              </a:solidFill>
            </a:endParaRPr>
          </a:p>
          <a:p>
            <a:pPr marL="628650" lvl="1" indent="-171450">
              <a:buFontTx/>
              <a:buChar char="•"/>
            </a:pPr>
            <a:r>
              <a:rPr lang="en-US" altLang="en-US" dirty="0">
                <a:solidFill>
                  <a:srgbClr val="000000"/>
                </a:solidFill>
              </a:rPr>
              <a:t>Red/congested face with bulging neck veins. </a:t>
            </a:r>
          </a:p>
          <a:p>
            <a:pPr marL="628650" lvl="1" indent="-171450">
              <a:buFontTx/>
              <a:buChar char="•"/>
            </a:pPr>
            <a:endParaRPr lang="en-US" altLang="en-US" dirty="0">
              <a:solidFill>
                <a:srgbClr val="000000"/>
              </a:solidFill>
            </a:endParaRPr>
          </a:p>
          <a:p>
            <a:pPr marL="628650" lvl="1" indent="-171450">
              <a:buFontTx/>
              <a:buChar char="•"/>
            </a:pPr>
            <a:r>
              <a:rPr lang="en-US" altLang="en-US" dirty="0">
                <a:solidFill>
                  <a:srgbClr val="000000"/>
                </a:solidFill>
              </a:rPr>
              <a:t>Collapse/unconsciousness.</a:t>
            </a:r>
          </a:p>
        </p:txBody>
      </p:sp>
      <p:sp>
        <p:nvSpPr>
          <p:cNvPr id="4" name="Slide Number Placeholder 3"/>
          <p:cNvSpPr>
            <a:spLocks noGrp="1"/>
          </p:cNvSpPr>
          <p:nvPr>
            <p:ph type="sldNum" sz="quarter" idx="5"/>
          </p:nvPr>
        </p:nvSpPr>
        <p:spPr/>
        <p:txBody>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fld id="{2C47820F-71B9-4A98-A9D9-9D68FEE46459}" type="slidenum">
              <a:rPr lang="en-US" altLang="en-US" sz="1200">
                <a:latin typeface="Arial" panose="020B0604020202020204" pitchFamily="34" charset="0"/>
              </a:rPr>
              <a:pPr eaLnBrk="1" hangingPunct="1"/>
              <a:t>93</a:t>
            </a:fld>
            <a:endParaRPr lang="en-US" altLang="en-US" sz="1200" dirty="0">
              <a:latin typeface="Arial" panose="020B0604020202020204" pitchFamily="34" charset="0"/>
            </a:endParaRPr>
          </a:p>
        </p:txBody>
      </p:sp>
    </p:spTree>
    <p:extLst>
      <p:ext uri="{BB962C8B-B14F-4D97-AF65-F5344CB8AC3E}">
        <p14:creationId xmlns:p14="http://schemas.microsoft.com/office/powerpoint/2010/main" val="1334552540"/>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05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solidFill>
                  <a:srgbClr val="000000"/>
                </a:solidFill>
              </a:rPr>
              <a:t>Choking is the result of either a totally or partially obstructed airway – caused by swollen tissues or a foreign body or food/material entering the windpipe instead of the gullet.</a:t>
            </a:r>
          </a:p>
          <a:p>
            <a:r>
              <a:rPr lang="en-US" altLang="en-US" dirty="0">
                <a:solidFill>
                  <a:srgbClr val="000000"/>
                </a:solidFill>
              </a:rPr>
              <a:t> </a:t>
            </a:r>
          </a:p>
          <a:p>
            <a:r>
              <a:rPr lang="en-US" altLang="en-US" dirty="0">
                <a:solidFill>
                  <a:srgbClr val="000000"/>
                </a:solidFill>
              </a:rPr>
              <a:t>Common signs and symptoms include: </a:t>
            </a:r>
          </a:p>
          <a:p>
            <a:pPr marL="628650" lvl="1" indent="-171450">
              <a:buFontTx/>
              <a:buChar char="•"/>
            </a:pPr>
            <a:endParaRPr lang="en-US" altLang="en-US" dirty="0">
              <a:solidFill>
                <a:srgbClr val="000000"/>
              </a:solidFill>
            </a:endParaRPr>
          </a:p>
          <a:p>
            <a:pPr marL="628650" lvl="1" indent="-171450">
              <a:buFontTx/>
              <a:buChar char="•"/>
            </a:pPr>
            <a:r>
              <a:rPr lang="en-US" altLang="en-US" dirty="0">
                <a:solidFill>
                  <a:srgbClr val="000000"/>
                </a:solidFill>
              </a:rPr>
              <a:t>Inability to cough, breathe, speak or cry out. </a:t>
            </a:r>
          </a:p>
          <a:p>
            <a:pPr marL="628650" lvl="1" indent="-171450">
              <a:buFontTx/>
              <a:buChar char="•"/>
            </a:pPr>
            <a:endParaRPr lang="en-US" altLang="en-US" dirty="0">
              <a:solidFill>
                <a:srgbClr val="000000"/>
              </a:solidFill>
            </a:endParaRPr>
          </a:p>
          <a:p>
            <a:pPr marL="628650" lvl="1" indent="-171450">
              <a:buFontTx/>
              <a:buChar char="•"/>
            </a:pPr>
            <a:r>
              <a:rPr lang="en-US" altLang="en-US" dirty="0">
                <a:solidFill>
                  <a:srgbClr val="000000"/>
                </a:solidFill>
              </a:rPr>
              <a:t>Clutching/gripping of throat. </a:t>
            </a:r>
          </a:p>
          <a:p>
            <a:pPr marL="628650" lvl="1" indent="-171450">
              <a:buFontTx/>
              <a:buChar char="•"/>
            </a:pPr>
            <a:endParaRPr lang="en-US" altLang="en-US" dirty="0">
              <a:solidFill>
                <a:srgbClr val="000000"/>
              </a:solidFill>
            </a:endParaRPr>
          </a:p>
          <a:p>
            <a:pPr marL="628650" lvl="1" indent="-171450">
              <a:buFontTx/>
              <a:buChar char="•"/>
            </a:pPr>
            <a:r>
              <a:rPr lang="en-US" altLang="en-US" dirty="0">
                <a:solidFill>
                  <a:srgbClr val="000000"/>
                </a:solidFill>
              </a:rPr>
              <a:t>Cyanosis – blue skin, tongue, mouth lining. </a:t>
            </a:r>
          </a:p>
          <a:p>
            <a:pPr marL="628650" lvl="1" indent="-171450">
              <a:buFontTx/>
              <a:buChar char="•"/>
            </a:pPr>
            <a:endParaRPr lang="en-US" altLang="en-US" dirty="0">
              <a:solidFill>
                <a:srgbClr val="000000"/>
              </a:solidFill>
            </a:endParaRPr>
          </a:p>
          <a:p>
            <a:pPr marL="628650" lvl="1" indent="-171450">
              <a:buFontTx/>
              <a:buChar char="•"/>
            </a:pPr>
            <a:r>
              <a:rPr lang="en-US" altLang="en-US" dirty="0">
                <a:solidFill>
                  <a:srgbClr val="000000"/>
                </a:solidFill>
              </a:rPr>
              <a:t>Anxiety/restlessness. </a:t>
            </a:r>
          </a:p>
          <a:p>
            <a:pPr marL="628650" lvl="1" indent="-171450">
              <a:buFontTx/>
              <a:buChar char="•"/>
            </a:pPr>
            <a:endParaRPr lang="en-US" altLang="en-US" dirty="0">
              <a:solidFill>
                <a:srgbClr val="000000"/>
              </a:solidFill>
            </a:endParaRPr>
          </a:p>
          <a:p>
            <a:pPr marL="628650" lvl="1" indent="-171450">
              <a:buFontTx/>
              <a:buChar char="•"/>
            </a:pPr>
            <a:r>
              <a:rPr lang="en-US" altLang="en-US" dirty="0">
                <a:solidFill>
                  <a:srgbClr val="000000"/>
                </a:solidFill>
              </a:rPr>
              <a:t>Noisy breathing/wheezing. </a:t>
            </a:r>
          </a:p>
          <a:p>
            <a:pPr marL="628650" lvl="1" indent="-171450">
              <a:buFontTx/>
              <a:buChar char="•"/>
            </a:pPr>
            <a:endParaRPr lang="en-US" altLang="en-US" dirty="0">
              <a:solidFill>
                <a:srgbClr val="000000"/>
              </a:solidFill>
            </a:endParaRPr>
          </a:p>
          <a:p>
            <a:pPr marL="628650" lvl="1" indent="-171450">
              <a:buFontTx/>
              <a:buChar char="•"/>
            </a:pPr>
            <a:r>
              <a:rPr lang="en-US" altLang="en-US" dirty="0">
                <a:solidFill>
                  <a:srgbClr val="000000"/>
                </a:solidFill>
              </a:rPr>
              <a:t>Red/congested face with bulging neck veins. </a:t>
            </a:r>
          </a:p>
          <a:p>
            <a:pPr marL="628650" lvl="1" indent="-171450">
              <a:buFontTx/>
              <a:buChar char="•"/>
            </a:pPr>
            <a:endParaRPr lang="en-US" altLang="en-US" dirty="0">
              <a:solidFill>
                <a:srgbClr val="000000"/>
              </a:solidFill>
            </a:endParaRPr>
          </a:p>
          <a:p>
            <a:pPr marL="628650" lvl="1" indent="-171450">
              <a:buFontTx/>
              <a:buChar char="•"/>
            </a:pPr>
            <a:r>
              <a:rPr lang="en-US" altLang="en-US" dirty="0">
                <a:solidFill>
                  <a:srgbClr val="000000"/>
                </a:solidFill>
              </a:rPr>
              <a:t>Collapse/unconsciousness.</a:t>
            </a:r>
          </a:p>
        </p:txBody>
      </p:sp>
      <p:sp>
        <p:nvSpPr>
          <p:cNvPr id="4" name="Slide Number Placeholder 3"/>
          <p:cNvSpPr>
            <a:spLocks noGrp="1"/>
          </p:cNvSpPr>
          <p:nvPr>
            <p:ph type="sldNum" sz="quarter" idx="5"/>
          </p:nvPr>
        </p:nvSpPr>
        <p:spPr/>
        <p:txBody>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fld id="{2C47820F-71B9-4A98-A9D9-9D68FEE46459}" type="slidenum">
              <a:rPr lang="en-US" altLang="en-US" sz="1200">
                <a:latin typeface="Arial" panose="020B0604020202020204" pitchFamily="34" charset="0"/>
              </a:rPr>
              <a:pPr eaLnBrk="1" hangingPunct="1"/>
              <a:t>94</a:t>
            </a:fld>
            <a:endParaRPr lang="en-US" altLang="en-US" sz="1200" dirty="0">
              <a:latin typeface="Arial" panose="020B0604020202020204" pitchFamily="34" charset="0"/>
            </a:endParaRPr>
          </a:p>
        </p:txBody>
      </p:sp>
    </p:spTree>
    <p:extLst>
      <p:ext uri="{BB962C8B-B14F-4D97-AF65-F5344CB8AC3E}">
        <p14:creationId xmlns:p14="http://schemas.microsoft.com/office/powerpoint/2010/main" val="62563268"/>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lstStyle/>
          <a:p>
            <a:pPr>
              <a:defRPr/>
            </a:pPr>
            <a:r>
              <a:rPr lang="en-US" b="1" dirty="0">
                <a:ea typeface="ＭＳ Ｐゴシック" charset="0"/>
                <a:cs typeface="Tahoma"/>
              </a:rPr>
              <a:t>Can the Patient Breathe, Speak or Cough?</a:t>
            </a:r>
            <a:r>
              <a:rPr lang="en-US" dirty="0">
                <a:ea typeface="ＭＳ Ｐゴシック" charset="0"/>
                <a:cs typeface="Tahoma"/>
              </a:rPr>
              <a:t> </a:t>
            </a:r>
          </a:p>
          <a:p>
            <a:pPr>
              <a:defRPr/>
            </a:pPr>
            <a:endParaRPr lang="en-US" dirty="0">
              <a:ea typeface="ＭＳ Ｐゴシック" charset="0"/>
              <a:cs typeface="Tahoma"/>
            </a:endParaRPr>
          </a:p>
          <a:p>
            <a:pPr>
              <a:defRPr/>
            </a:pPr>
            <a:r>
              <a:rPr lang="en-US" b="1" dirty="0">
                <a:ea typeface="ＭＳ Ｐゴシック" charset="0"/>
                <a:cs typeface="Tahoma"/>
              </a:rPr>
              <a:t>If Yes:</a:t>
            </a:r>
            <a:r>
              <a:rPr lang="en-US" dirty="0">
                <a:ea typeface="ＭＳ Ｐゴシック" charset="0"/>
                <a:cs typeface="Tahoma"/>
              </a:rPr>
              <a:t> </a:t>
            </a:r>
            <a:endParaRPr lang="en-US" dirty="0">
              <a:ea typeface="ＭＳ 明朝"/>
              <a:cs typeface="Tahoma"/>
            </a:endParaRPr>
          </a:p>
          <a:p>
            <a:pPr marL="510300" lvl="1">
              <a:spcBef>
                <a:spcPts val="300"/>
              </a:spcBef>
              <a:spcAft>
                <a:spcPts val="300"/>
              </a:spcAft>
              <a:buFont typeface="+mj-lt"/>
              <a:buNone/>
              <a:defRPr/>
            </a:pPr>
            <a:r>
              <a:rPr lang="en-US" b="1" dirty="0">
                <a:ea typeface="ＭＳ 明朝"/>
                <a:cs typeface="Tahoma"/>
              </a:rPr>
              <a:t>1. </a:t>
            </a:r>
            <a:r>
              <a:rPr lang="en-US" dirty="0">
                <a:ea typeface="ＭＳ 明朝"/>
                <a:cs typeface="Tahoma"/>
              </a:rPr>
              <a:t>Give the patient reassurance and encourage coughing until cleared.</a:t>
            </a:r>
          </a:p>
          <a:p>
            <a:pPr marL="685800" lvl="1" indent="0">
              <a:spcBef>
                <a:spcPts val="300"/>
              </a:spcBef>
              <a:spcAft>
                <a:spcPts val="300"/>
              </a:spcAft>
              <a:buNone/>
              <a:defRPr/>
            </a:pPr>
            <a:r>
              <a:rPr lang="en-US" b="1" dirty="0">
                <a:ea typeface="ＭＳ 明朝"/>
                <a:cs typeface="Tahoma"/>
              </a:rPr>
              <a:t>DO NOTHING ELSE.</a:t>
            </a:r>
            <a:endParaRPr lang="en-US" dirty="0">
              <a:ea typeface="ＭＳ 明朝"/>
              <a:cs typeface="Tahoma"/>
            </a:endParaRPr>
          </a:p>
          <a:p>
            <a:pPr marL="510300" lvl="1">
              <a:spcBef>
                <a:spcPts val="300"/>
              </a:spcBef>
              <a:spcAft>
                <a:spcPts val="300"/>
              </a:spcAft>
              <a:buFont typeface="+mj-lt"/>
              <a:buNone/>
              <a:defRPr/>
            </a:pPr>
            <a:endParaRPr lang="en-US" dirty="0">
              <a:ea typeface="ＭＳ 明朝"/>
              <a:cs typeface="Tahoma"/>
            </a:endParaRPr>
          </a:p>
          <a:p>
            <a:pPr marL="510300" lvl="1">
              <a:spcBef>
                <a:spcPts val="300"/>
              </a:spcBef>
              <a:spcAft>
                <a:spcPts val="300"/>
              </a:spcAft>
              <a:buFont typeface="+mj-lt"/>
              <a:buNone/>
              <a:defRPr/>
            </a:pPr>
            <a:r>
              <a:rPr lang="en-US" b="1" dirty="0">
                <a:ea typeface="ＭＳ 明朝"/>
                <a:cs typeface="Tahoma"/>
              </a:rPr>
              <a:t>2. </a:t>
            </a:r>
            <a:r>
              <a:rPr lang="en-US" dirty="0">
                <a:ea typeface="ＭＳ 明朝"/>
                <a:cs typeface="Tahoma"/>
              </a:rPr>
              <a:t>If the patient continues/starts wheezing or breathing noisily, call 000 or 112.</a:t>
            </a:r>
          </a:p>
        </p:txBody>
      </p:sp>
      <p:sp>
        <p:nvSpPr>
          <p:cNvPr id="4" name="Slide Number Placeholder 3"/>
          <p:cNvSpPr>
            <a:spLocks noGrp="1"/>
          </p:cNvSpPr>
          <p:nvPr>
            <p:ph type="sldNum" sz="quarter" idx="5"/>
          </p:nvPr>
        </p:nvSpPr>
        <p:spPr/>
        <p:txBody>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fld id="{2349B541-A847-4B71-8F99-F3209DF52AE7}" type="slidenum">
              <a:rPr lang="en-US" altLang="en-US" sz="1200">
                <a:latin typeface="Arial" panose="020B0604020202020204" pitchFamily="34" charset="0"/>
              </a:rPr>
              <a:pPr eaLnBrk="1" hangingPunct="1"/>
              <a:t>95</a:t>
            </a:fld>
            <a:endParaRPr lang="en-US" altLang="en-US" sz="1200" dirty="0">
              <a:latin typeface="Arial" panose="020B0604020202020204" pitchFamily="34" charset="0"/>
            </a:endParaRPr>
          </a:p>
        </p:txBody>
      </p:sp>
    </p:spTree>
    <p:extLst>
      <p:ext uri="{BB962C8B-B14F-4D97-AF65-F5344CB8AC3E}">
        <p14:creationId xmlns:p14="http://schemas.microsoft.com/office/powerpoint/2010/main" val="2456247277"/>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lstStyle/>
          <a:p>
            <a:pPr>
              <a:defRPr/>
            </a:pPr>
            <a:r>
              <a:rPr lang="en-US" b="1" dirty="0">
                <a:solidFill>
                  <a:srgbClr val="000000"/>
                </a:solidFill>
                <a:ea typeface="ＭＳ Ｐゴシック" charset="0"/>
              </a:rPr>
              <a:t>Can the Patient Breathe, Speak or Cough?</a:t>
            </a:r>
            <a:endParaRPr lang="en-US" dirty="0">
              <a:solidFill>
                <a:srgbClr val="000000"/>
              </a:solidFill>
              <a:ea typeface="ＭＳ Ｐゴシック" charset="0"/>
            </a:endParaRPr>
          </a:p>
          <a:p>
            <a:pPr>
              <a:defRPr/>
            </a:pPr>
            <a:endParaRPr lang="en-US" dirty="0">
              <a:solidFill>
                <a:srgbClr val="000000"/>
              </a:solidFill>
              <a:ea typeface="ＭＳ Ｐゴシック" charset="0"/>
            </a:endParaRPr>
          </a:p>
          <a:p>
            <a:pPr>
              <a:defRPr/>
            </a:pPr>
            <a:r>
              <a:rPr lang="en-US" b="1" dirty="0">
                <a:solidFill>
                  <a:srgbClr val="000000"/>
                </a:solidFill>
                <a:ea typeface="ＭＳ Ｐゴシック" charset="0"/>
              </a:rPr>
              <a:t>If No and Conscious:</a:t>
            </a:r>
            <a:endParaRPr lang="en-US" dirty="0">
              <a:solidFill>
                <a:srgbClr val="000000"/>
              </a:solidFill>
              <a:ea typeface="ＭＳ 明朝"/>
              <a:cs typeface="Times New Roman"/>
            </a:endParaRPr>
          </a:p>
          <a:p>
            <a:pPr marL="457200" lvl="1" indent="0">
              <a:buNone/>
              <a:defRPr/>
            </a:pPr>
            <a:r>
              <a:rPr lang="en-US" b="1" dirty="0">
                <a:solidFill>
                  <a:srgbClr val="000000"/>
                </a:solidFill>
                <a:ea typeface="ＭＳ 明朝"/>
                <a:cs typeface="Times New Roman"/>
              </a:rPr>
              <a:t>1.  </a:t>
            </a:r>
            <a:r>
              <a:rPr lang="en-US" dirty="0">
                <a:solidFill>
                  <a:srgbClr val="000000"/>
                </a:solidFill>
                <a:ea typeface="ＭＳ 明朝"/>
                <a:cs typeface="Times New Roman"/>
              </a:rPr>
              <a:t>Call 000 or 112 for an ambulance.</a:t>
            </a:r>
          </a:p>
          <a:p>
            <a:pPr marL="457200" lvl="1" indent="0">
              <a:buNone/>
              <a:defRPr/>
            </a:pPr>
            <a:endParaRPr lang="en-US" dirty="0">
              <a:solidFill>
                <a:srgbClr val="000000"/>
              </a:solidFill>
              <a:ea typeface="ＭＳ 明朝"/>
              <a:cs typeface="Times New Roman"/>
            </a:endParaRPr>
          </a:p>
          <a:p>
            <a:pPr marL="457200" lvl="1" indent="0">
              <a:buNone/>
              <a:defRPr/>
            </a:pPr>
            <a:r>
              <a:rPr lang="en-US" b="1" dirty="0">
                <a:solidFill>
                  <a:srgbClr val="000000"/>
                </a:solidFill>
                <a:ea typeface="ＭＳ 明朝"/>
                <a:cs typeface="Times New Roman"/>
              </a:rPr>
              <a:t>2.  </a:t>
            </a:r>
            <a:r>
              <a:rPr lang="en-US" dirty="0">
                <a:solidFill>
                  <a:srgbClr val="000000"/>
                </a:solidFill>
                <a:ea typeface="ＭＳ 明朝"/>
                <a:cs typeface="Times New Roman"/>
              </a:rPr>
              <a:t>Have the person stand if able and lean on the back of a chair.</a:t>
            </a:r>
          </a:p>
          <a:p>
            <a:pPr marL="457200" lvl="1" indent="0">
              <a:buNone/>
              <a:defRPr/>
            </a:pPr>
            <a:endParaRPr lang="en-US" dirty="0">
              <a:solidFill>
                <a:srgbClr val="000000"/>
              </a:solidFill>
              <a:ea typeface="ＭＳ 明朝"/>
              <a:cs typeface="Times New Roman"/>
            </a:endParaRPr>
          </a:p>
          <a:p>
            <a:pPr marL="457200" lvl="1" indent="0">
              <a:buNone/>
              <a:defRPr/>
            </a:pPr>
            <a:r>
              <a:rPr lang="en-US" b="1" dirty="0">
                <a:solidFill>
                  <a:srgbClr val="000000"/>
                </a:solidFill>
                <a:ea typeface="ＭＳ 明朝"/>
                <a:cs typeface="Times New Roman"/>
              </a:rPr>
              <a:t>3.  </a:t>
            </a:r>
            <a:r>
              <a:rPr lang="en-US" dirty="0">
                <a:solidFill>
                  <a:srgbClr val="000000"/>
                </a:solidFill>
                <a:ea typeface="ＭＳ 明朝"/>
                <a:cs typeface="Times New Roman"/>
              </a:rPr>
              <a:t>Give 5 sharp, upward back slaps between the shoulder blades, using the heel of the hand.</a:t>
            </a:r>
          </a:p>
          <a:p>
            <a:pPr marL="457200" lvl="1" indent="0">
              <a:buNone/>
              <a:defRPr/>
            </a:pPr>
            <a:endParaRPr lang="en-US" dirty="0">
              <a:solidFill>
                <a:srgbClr val="000000"/>
              </a:solidFill>
              <a:ea typeface="ＭＳ 明朝"/>
              <a:cs typeface="Times New Roman"/>
            </a:endParaRPr>
          </a:p>
          <a:p>
            <a:pPr marL="457200" lvl="1" indent="0">
              <a:buNone/>
              <a:defRPr/>
            </a:pPr>
            <a:r>
              <a:rPr lang="en-US" b="1" dirty="0">
                <a:solidFill>
                  <a:srgbClr val="000000"/>
                </a:solidFill>
                <a:ea typeface="ＭＳ 明朝"/>
                <a:cs typeface="Times New Roman"/>
              </a:rPr>
              <a:t>4.  </a:t>
            </a:r>
            <a:r>
              <a:rPr lang="en-US" dirty="0">
                <a:solidFill>
                  <a:srgbClr val="000000"/>
                </a:solidFill>
                <a:ea typeface="ＭＳ 明朝"/>
                <a:cs typeface="Times New Roman"/>
              </a:rPr>
              <a:t>After each blow check if the object has been expelled.</a:t>
            </a:r>
          </a:p>
          <a:p>
            <a:pPr marL="457200" lvl="1" indent="0">
              <a:buNone/>
              <a:defRPr/>
            </a:pPr>
            <a:endParaRPr lang="en-US" dirty="0">
              <a:solidFill>
                <a:srgbClr val="000000"/>
              </a:solidFill>
              <a:ea typeface="ＭＳ 明朝"/>
              <a:cs typeface="Times New Roman"/>
            </a:endParaRPr>
          </a:p>
          <a:p>
            <a:pPr marL="457200" lvl="1" indent="0">
              <a:buNone/>
              <a:defRPr/>
            </a:pPr>
            <a:r>
              <a:rPr lang="en-US" b="1" dirty="0">
                <a:solidFill>
                  <a:srgbClr val="000000"/>
                </a:solidFill>
                <a:ea typeface="ＭＳ 明朝"/>
                <a:cs typeface="Times New Roman"/>
              </a:rPr>
              <a:t>5.  </a:t>
            </a:r>
            <a:r>
              <a:rPr lang="en-US" dirty="0">
                <a:solidFill>
                  <a:srgbClr val="000000"/>
                </a:solidFill>
                <a:ea typeface="ＭＳ 明朝"/>
                <a:cs typeface="Times New Roman"/>
              </a:rPr>
              <a:t>If not successful give up to 5 chest thrusts (similar but slower and sharper than CPR compressions).</a:t>
            </a:r>
          </a:p>
          <a:p>
            <a:pPr marL="457200" lvl="1" indent="0">
              <a:buNone/>
              <a:defRPr/>
            </a:pPr>
            <a:endParaRPr lang="en-US" dirty="0">
              <a:solidFill>
                <a:srgbClr val="000000"/>
              </a:solidFill>
              <a:ea typeface="ＭＳ 明朝"/>
              <a:cs typeface="Times New Roman"/>
            </a:endParaRPr>
          </a:p>
          <a:p>
            <a:pPr marL="457200" lvl="1" indent="0">
              <a:buNone/>
              <a:defRPr/>
            </a:pPr>
            <a:r>
              <a:rPr lang="en-US" b="1" dirty="0">
                <a:solidFill>
                  <a:srgbClr val="000000"/>
                </a:solidFill>
                <a:ea typeface="ＭＳ 明朝"/>
                <a:cs typeface="Times New Roman"/>
              </a:rPr>
              <a:t>6.  </a:t>
            </a:r>
            <a:r>
              <a:rPr lang="en-US" dirty="0">
                <a:solidFill>
                  <a:srgbClr val="000000"/>
                </a:solidFill>
                <a:ea typeface="ＭＳ 明朝"/>
                <a:cs typeface="Times New Roman"/>
              </a:rPr>
              <a:t>Check to see if the object has been expelled.</a:t>
            </a:r>
          </a:p>
          <a:p>
            <a:pPr marL="0" lvl="0" indent="-171450">
              <a:buNone/>
              <a:defRPr/>
            </a:pPr>
            <a:endParaRPr lang="en-US" dirty="0">
              <a:solidFill>
                <a:srgbClr val="000000"/>
              </a:solidFill>
              <a:ea typeface="ＭＳ 明朝"/>
              <a:cs typeface="Times New Roman"/>
            </a:endParaRPr>
          </a:p>
          <a:p>
            <a:pPr marL="0" lvl="0" indent="-171450">
              <a:buNone/>
              <a:defRPr/>
            </a:pPr>
            <a:endParaRPr lang="en-US" dirty="0">
              <a:solidFill>
                <a:srgbClr val="000000"/>
              </a:solidFill>
              <a:ea typeface="ＭＳ 明朝"/>
              <a:cs typeface="Times New Roman"/>
            </a:endParaRPr>
          </a:p>
          <a:p>
            <a:r>
              <a:rPr lang="en-US" altLang="en-US" b="1" dirty="0"/>
              <a:t>If the person becomes unconscious:</a:t>
            </a:r>
            <a:endParaRPr lang="en-US" altLang="en-US" dirty="0"/>
          </a:p>
          <a:p>
            <a:pPr marL="457200" lvl="1" indent="0">
              <a:buNone/>
            </a:pPr>
            <a:r>
              <a:rPr lang="en-US" altLang="en-US" b="1" dirty="0"/>
              <a:t>7.  </a:t>
            </a:r>
            <a:r>
              <a:rPr lang="en-US" altLang="en-US" dirty="0"/>
              <a:t>Lay the person on their side and try to clear the airway – check the mouth for visible foreign material.</a:t>
            </a:r>
          </a:p>
          <a:p>
            <a:pPr marL="457200" lvl="1" indent="0">
              <a:buNone/>
            </a:pPr>
            <a:endParaRPr lang="en-US" altLang="en-US" dirty="0"/>
          </a:p>
          <a:p>
            <a:pPr marL="457200" lvl="1" indent="0">
              <a:buNone/>
            </a:pPr>
            <a:r>
              <a:rPr lang="en-US" altLang="en-US" b="1" dirty="0"/>
              <a:t>8.  </a:t>
            </a:r>
            <a:r>
              <a:rPr lang="en-US" altLang="en-US" dirty="0"/>
              <a:t>Use head tilt and jaw support to open the airway – look, listen and feel for breath signs.</a:t>
            </a:r>
          </a:p>
          <a:p>
            <a:pPr marL="457200" lvl="1" indent="0">
              <a:buNone/>
            </a:pPr>
            <a:endParaRPr lang="en-US" altLang="en-US" dirty="0"/>
          </a:p>
          <a:p>
            <a:pPr marL="457200" lvl="1" indent="0">
              <a:buNone/>
            </a:pPr>
            <a:r>
              <a:rPr lang="en-US" altLang="en-US" b="1" dirty="0"/>
              <a:t>9.  </a:t>
            </a:r>
            <a:r>
              <a:rPr lang="en-US" altLang="en-US" dirty="0"/>
              <a:t>If the person is still not breathing, start DRS ABCD Basic Life Support process. </a:t>
            </a:r>
            <a:endParaRPr lang="en-US" dirty="0">
              <a:solidFill>
                <a:srgbClr val="000000"/>
              </a:solidFill>
              <a:ea typeface="ＭＳ 明朝"/>
              <a:cs typeface="Times New Roman"/>
            </a:endParaRPr>
          </a:p>
        </p:txBody>
      </p:sp>
      <p:sp>
        <p:nvSpPr>
          <p:cNvPr id="4" name="Slide Number Placeholder 3"/>
          <p:cNvSpPr>
            <a:spLocks noGrp="1"/>
          </p:cNvSpPr>
          <p:nvPr>
            <p:ph type="sldNum" sz="quarter" idx="5"/>
          </p:nvPr>
        </p:nvSpPr>
        <p:spPr/>
        <p:txBody>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fld id="{881435DA-53CE-4DFC-B8E6-2AE48F550993}" type="slidenum">
              <a:rPr lang="en-US" altLang="en-US" sz="1200">
                <a:latin typeface="Arial" panose="020B0604020202020204" pitchFamily="34" charset="0"/>
              </a:rPr>
              <a:pPr eaLnBrk="1" hangingPunct="1"/>
              <a:t>96</a:t>
            </a:fld>
            <a:endParaRPr lang="en-US" altLang="en-US" sz="1200" dirty="0">
              <a:latin typeface="Arial" panose="020B0604020202020204" pitchFamily="34" charset="0"/>
            </a:endParaRPr>
          </a:p>
        </p:txBody>
      </p:sp>
    </p:spTree>
    <p:extLst>
      <p:ext uri="{BB962C8B-B14F-4D97-AF65-F5344CB8AC3E}">
        <p14:creationId xmlns:p14="http://schemas.microsoft.com/office/powerpoint/2010/main" val="255988407"/>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25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b="1" dirty="0"/>
              <a:t>Can the patient breathe, speak or cough?</a:t>
            </a:r>
            <a:endParaRPr lang="en-US" altLang="en-US" dirty="0"/>
          </a:p>
          <a:p>
            <a:endParaRPr lang="en-US" altLang="en-US" dirty="0"/>
          </a:p>
          <a:p>
            <a:r>
              <a:rPr lang="en-US" altLang="en-US" b="1" dirty="0"/>
              <a:t>If No and Unconscious:</a:t>
            </a:r>
            <a:r>
              <a:rPr lang="en-US" altLang="en-US" dirty="0"/>
              <a:t> </a:t>
            </a:r>
          </a:p>
          <a:p>
            <a:pPr marL="457200" lvl="1" indent="0">
              <a:buNone/>
            </a:pPr>
            <a:r>
              <a:rPr lang="en-US" altLang="en-US" b="1" dirty="0"/>
              <a:t>1.  </a:t>
            </a:r>
            <a:r>
              <a:rPr lang="en-US" altLang="en-US" dirty="0"/>
              <a:t>Lay the person on their side and try to clear the airway – check the mouth for visible foreign material.</a:t>
            </a:r>
          </a:p>
          <a:p>
            <a:pPr marL="457200" lvl="1" indent="0">
              <a:buNone/>
            </a:pPr>
            <a:endParaRPr lang="en-US" altLang="en-US" dirty="0"/>
          </a:p>
          <a:p>
            <a:pPr marL="457200" lvl="1" indent="0">
              <a:buNone/>
            </a:pPr>
            <a:r>
              <a:rPr lang="en-US" altLang="en-US" b="1" dirty="0"/>
              <a:t>2.  </a:t>
            </a:r>
            <a:r>
              <a:rPr lang="en-US" altLang="en-US" dirty="0"/>
              <a:t>Use head tilt and jaw support to open the airway – look, listen and feel for breath signs.</a:t>
            </a:r>
          </a:p>
          <a:p>
            <a:pPr marL="457200" lvl="1" indent="0">
              <a:buNone/>
            </a:pPr>
            <a:endParaRPr lang="en-US" altLang="en-US" dirty="0"/>
          </a:p>
          <a:p>
            <a:pPr marL="457200" lvl="1" indent="0">
              <a:buNone/>
            </a:pPr>
            <a:r>
              <a:rPr lang="en-US" altLang="en-US" b="1" dirty="0"/>
              <a:t>3.  </a:t>
            </a:r>
            <a:r>
              <a:rPr lang="en-US" altLang="en-US" dirty="0"/>
              <a:t>If the person is still not breathing, start DRS ABCD Basic Life Support process. </a:t>
            </a:r>
            <a:endParaRPr lang="en-US" altLang="en-US" dirty="0">
              <a:ea typeface="MS Mincho" panose="02020609040205080304" pitchFamily="49" charset="-128"/>
            </a:endParaRPr>
          </a:p>
        </p:txBody>
      </p:sp>
      <p:sp>
        <p:nvSpPr>
          <p:cNvPr id="4" name="Slide Number Placeholder 3"/>
          <p:cNvSpPr>
            <a:spLocks noGrp="1"/>
          </p:cNvSpPr>
          <p:nvPr>
            <p:ph type="sldNum" sz="quarter" idx="5"/>
          </p:nvPr>
        </p:nvSpPr>
        <p:spPr/>
        <p:txBody>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fld id="{66924171-CF8B-41C5-AC28-1EBE401A3742}" type="slidenum">
              <a:rPr lang="en-US" altLang="en-US" sz="1200">
                <a:latin typeface="Arial" panose="020B0604020202020204" pitchFamily="34" charset="0"/>
              </a:rPr>
              <a:pPr eaLnBrk="1" hangingPunct="1"/>
              <a:t>97</a:t>
            </a:fld>
            <a:endParaRPr lang="en-US" altLang="en-US" sz="1200" dirty="0">
              <a:latin typeface="Arial" panose="020B0604020202020204" pitchFamily="34" charset="0"/>
            </a:endParaRPr>
          </a:p>
        </p:txBody>
      </p:sp>
    </p:spTree>
    <p:extLst>
      <p:ext uri="{BB962C8B-B14F-4D97-AF65-F5344CB8AC3E}">
        <p14:creationId xmlns:p14="http://schemas.microsoft.com/office/powerpoint/2010/main" val="3209527688"/>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34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solidFill>
                  <a:srgbClr val="000000"/>
                </a:solidFill>
              </a:rPr>
              <a:t>During the primary and secondary survey, you will need to find and treat: </a:t>
            </a:r>
          </a:p>
          <a:p>
            <a:pPr marL="628650" lvl="1" indent="-171450">
              <a:buFontTx/>
              <a:buChar char="•"/>
            </a:pPr>
            <a:endParaRPr lang="en-US" altLang="en-US" dirty="0">
              <a:solidFill>
                <a:srgbClr val="000000"/>
              </a:solidFill>
            </a:endParaRPr>
          </a:p>
          <a:p>
            <a:pPr marL="628650" lvl="1" indent="-171450">
              <a:buFontTx/>
              <a:buChar char="•"/>
            </a:pPr>
            <a:r>
              <a:rPr lang="en-US" altLang="en-US" dirty="0">
                <a:solidFill>
                  <a:srgbClr val="000000"/>
                </a:solidFill>
              </a:rPr>
              <a:t>Bleeding.  </a:t>
            </a:r>
          </a:p>
          <a:p>
            <a:pPr marL="628650" lvl="1" indent="-171450">
              <a:buFontTx/>
              <a:buChar char="•"/>
            </a:pPr>
            <a:endParaRPr lang="en-US" altLang="en-US" dirty="0">
              <a:solidFill>
                <a:srgbClr val="000000"/>
              </a:solidFill>
            </a:endParaRPr>
          </a:p>
          <a:p>
            <a:pPr marL="628650" lvl="1" indent="-171450">
              <a:buFontTx/>
              <a:buChar char="•"/>
            </a:pPr>
            <a:r>
              <a:rPr lang="en-US" altLang="en-US" dirty="0">
                <a:solidFill>
                  <a:srgbClr val="000000"/>
                </a:solidFill>
              </a:rPr>
              <a:t>Wounds.  </a:t>
            </a:r>
          </a:p>
          <a:p>
            <a:pPr marL="628650" lvl="1" indent="-171450">
              <a:buFontTx/>
              <a:buChar char="•"/>
            </a:pPr>
            <a:endParaRPr lang="en-US" altLang="en-US" dirty="0">
              <a:solidFill>
                <a:srgbClr val="000000"/>
              </a:solidFill>
            </a:endParaRPr>
          </a:p>
          <a:p>
            <a:pPr marL="628650" lvl="1" indent="-171450">
              <a:buFontTx/>
              <a:buChar char="•"/>
            </a:pPr>
            <a:r>
              <a:rPr lang="en-US" altLang="en-US" dirty="0">
                <a:solidFill>
                  <a:srgbClr val="000000"/>
                </a:solidFill>
              </a:rPr>
              <a:t>Injuries. </a:t>
            </a:r>
          </a:p>
        </p:txBody>
      </p:sp>
      <p:sp>
        <p:nvSpPr>
          <p:cNvPr id="4" name="Slide Number Placeholder 3"/>
          <p:cNvSpPr>
            <a:spLocks noGrp="1"/>
          </p:cNvSpPr>
          <p:nvPr>
            <p:ph type="sldNum" sz="quarter" idx="5"/>
          </p:nvPr>
        </p:nvSpPr>
        <p:spPr/>
        <p:txBody>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fld id="{2DDF5B6E-AE78-4DF8-8DEB-0A1BA953AE05}" type="slidenum">
              <a:rPr lang="en-US" altLang="en-US" sz="1200">
                <a:latin typeface="Arial" panose="020B0604020202020204" pitchFamily="34" charset="0"/>
              </a:rPr>
              <a:pPr eaLnBrk="1" hangingPunct="1"/>
              <a:t>98</a:t>
            </a:fld>
            <a:endParaRPr lang="en-US" altLang="en-US" sz="1200" dirty="0">
              <a:latin typeface="Arial" panose="020B0604020202020204" pitchFamily="34" charset="0"/>
            </a:endParaRPr>
          </a:p>
        </p:txBody>
      </p:sp>
    </p:spTree>
    <p:extLst>
      <p:ext uri="{BB962C8B-B14F-4D97-AF65-F5344CB8AC3E}">
        <p14:creationId xmlns:p14="http://schemas.microsoft.com/office/powerpoint/2010/main" val="162992980"/>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4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solidFill>
                  <a:srgbClr val="000000"/>
                </a:solidFill>
              </a:rPr>
              <a:t>Internal bleeding is harder to identify as it is under the surface of the skin. Common signs of internal bleeding include: </a:t>
            </a:r>
          </a:p>
          <a:p>
            <a:pPr marL="628650" lvl="1" indent="-171450">
              <a:buFontTx/>
              <a:buChar char="•"/>
            </a:pPr>
            <a:endParaRPr lang="en-US" altLang="en-US" dirty="0">
              <a:solidFill>
                <a:srgbClr val="000000"/>
              </a:solidFill>
            </a:endParaRPr>
          </a:p>
          <a:p>
            <a:pPr marL="628650" lvl="1" indent="-171450">
              <a:buFontTx/>
              <a:buChar char="•"/>
            </a:pPr>
            <a:r>
              <a:rPr lang="en-US" altLang="en-US" dirty="0">
                <a:solidFill>
                  <a:srgbClr val="000000"/>
                </a:solidFill>
              </a:rPr>
              <a:t>History of an injury that causes internal bleeding. </a:t>
            </a:r>
          </a:p>
          <a:p>
            <a:pPr marL="628650" lvl="1" indent="-171450">
              <a:buFontTx/>
              <a:buChar char="•"/>
            </a:pPr>
            <a:endParaRPr lang="en-US" altLang="en-US" dirty="0">
              <a:solidFill>
                <a:srgbClr val="000000"/>
              </a:solidFill>
            </a:endParaRPr>
          </a:p>
          <a:p>
            <a:pPr marL="628650" lvl="1" indent="-171450">
              <a:buFontTx/>
              <a:buChar char="•"/>
            </a:pPr>
            <a:r>
              <a:rPr lang="en-US" altLang="en-US" dirty="0">
                <a:solidFill>
                  <a:srgbClr val="000000"/>
                </a:solidFill>
              </a:rPr>
              <a:t>Medical conditions such as </a:t>
            </a:r>
            <a:r>
              <a:rPr lang="en-US" altLang="en-US" dirty="0" err="1">
                <a:solidFill>
                  <a:srgbClr val="000000"/>
                </a:solidFill>
              </a:rPr>
              <a:t>haemophilia</a:t>
            </a:r>
            <a:r>
              <a:rPr lang="en-US" altLang="en-US" dirty="0">
                <a:solidFill>
                  <a:srgbClr val="000000"/>
                </a:solidFill>
              </a:rPr>
              <a:t> or aneurysm. </a:t>
            </a:r>
          </a:p>
          <a:p>
            <a:pPr marL="628650" lvl="1" indent="-171450">
              <a:buFontTx/>
              <a:buChar char="•"/>
            </a:pPr>
            <a:endParaRPr lang="en-US" altLang="en-US" dirty="0">
              <a:solidFill>
                <a:srgbClr val="000000"/>
              </a:solidFill>
            </a:endParaRPr>
          </a:p>
          <a:p>
            <a:pPr marL="628650" lvl="1" indent="-171450">
              <a:buFontTx/>
              <a:buChar char="•"/>
            </a:pPr>
            <a:r>
              <a:rPr lang="en-US" altLang="en-US" dirty="0">
                <a:solidFill>
                  <a:srgbClr val="000000"/>
                </a:solidFill>
              </a:rPr>
              <a:t>Pain/tenderness in soft tissue – may also include hardness, swelling and distension. </a:t>
            </a:r>
          </a:p>
          <a:p>
            <a:pPr marL="628650" lvl="1" indent="-171450">
              <a:buFontTx/>
              <a:buChar char="•"/>
            </a:pPr>
            <a:endParaRPr lang="en-US" altLang="en-US" dirty="0">
              <a:solidFill>
                <a:srgbClr val="000000"/>
              </a:solidFill>
            </a:endParaRPr>
          </a:p>
          <a:p>
            <a:pPr marL="628650" lvl="1" indent="-171450">
              <a:buFontTx/>
              <a:buChar char="•"/>
            </a:pPr>
            <a:r>
              <a:rPr lang="en-US" altLang="en-US" dirty="0" err="1">
                <a:solidFill>
                  <a:srgbClr val="000000"/>
                </a:solidFill>
              </a:rPr>
              <a:t>Discolouration</a:t>
            </a:r>
            <a:r>
              <a:rPr lang="en-US" altLang="en-US" dirty="0">
                <a:solidFill>
                  <a:srgbClr val="000000"/>
                </a:solidFill>
              </a:rPr>
              <a:t>/bruising of skin in injured area. </a:t>
            </a:r>
          </a:p>
          <a:p>
            <a:pPr marL="628650" lvl="1" indent="-171450">
              <a:buFontTx/>
              <a:buChar char="•"/>
            </a:pPr>
            <a:endParaRPr lang="en-US" altLang="en-US" dirty="0">
              <a:solidFill>
                <a:srgbClr val="000000"/>
              </a:solidFill>
            </a:endParaRPr>
          </a:p>
          <a:p>
            <a:pPr marL="628650" lvl="1" indent="-171450">
              <a:buFontTx/>
              <a:buChar char="•"/>
            </a:pPr>
            <a:r>
              <a:rPr lang="en-US" altLang="en-US" dirty="0">
                <a:solidFill>
                  <a:srgbClr val="000000"/>
                </a:solidFill>
              </a:rPr>
              <a:t>Anxiety, restlessness.</a:t>
            </a:r>
          </a:p>
        </p:txBody>
      </p:sp>
      <p:sp>
        <p:nvSpPr>
          <p:cNvPr id="4" name="Slide Number Placeholder 3"/>
          <p:cNvSpPr>
            <a:spLocks noGrp="1"/>
          </p:cNvSpPr>
          <p:nvPr>
            <p:ph type="sldNum" sz="quarter" idx="5"/>
          </p:nvPr>
        </p:nvSpPr>
        <p:spPr/>
        <p:txBody>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fld id="{89012A0E-0773-42CA-944E-083E6C202EE6}" type="slidenum">
              <a:rPr lang="en-US" altLang="en-US" sz="1200">
                <a:latin typeface="Arial" panose="020B0604020202020204" pitchFamily="34" charset="0"/>
              </a:rPr>
              <a:pPr eaLnBrk="1" hangingPunct="1"/>
              <a:t>99</a:t>
            </a:fld>
            <a:endParaRPr lang="en-US" altLang="en-US" sz="1200" dirty="0">
              <a:latin typeface="Arial" panose="020B0604020202020204" pitchFamily="34" charset="0"/>
            </a:endParaRPr>
          </a:p>
        </p:txBody>
      </p:sp>
    </p:spTree>
    <p:extLst>
      <p:ext uri="{BB962C8B-B14F-4D97-AF65-F5344CB8AC3E}">
        <p14:creationId xmlns:p14="http://schemas.microsoft.com/office/powerpoint/2010/main" val="10472629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AU"/>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AU"/>
          </a:p>
        </p:txBody>
      </p:sp>
    </p:spTree>
    <p:extLst>
      <p:ext uri="{BB962C8B-B14F-4D97-AF65-F5344CB8AC3E}">
        <p14:creationId xmlns:p14="http://schemas.microsoft.com/office/powerpoint/2010/main" val="31150192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42399830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24700" y="0"/>
            <a:ext cx="1943100" cy="6553200"/>
          </a:xfrm>
        </p:spPr>
        <p:txBody>
          <a:bodyPr vert="eaVert"/>
          <a:lstStyle/>
          <a:p>
            <a:r>
              <a:rPr lang="en-US"/>
              <a:t>Click to edit Master title style</a:t>
            </a:r>
            <a:endParaRPr lang="en-AU"/>
          </a:p>
        </p:txBody>
      </p:sp>
      <p:sp>
        <p:nvSpPr>
          <p:cNvPr id="3" name="Vertical Text Placeholder 2"/>
          <p:cNvSpPr>
            <a:spLocks noGrp="1"/>
          </p:cNvSpPr>
          <p:nvPr>
            <p:ph type="body" orient="vert" idx="1"/>
          </p:nvPr>
        </p:nvSpPr>
        <p:spPr>
          <a:xfrm>
            <a:off x="1295400" y="0"/>
            <a:ext cx="5676900" cy="655320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26982567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39767084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AU"/>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Edit Master text styles</a:t>
            </a:r>
          </a:p>
        </p:txBody>
      </p:sp>
    </p:spTree>
    <p:extLst>
      <p:ext uri="{BB962C8B-B14F-4D97-AF65-F5344CB8AC3E}">
        <p14:creationId xmlns:p14="http://schemas.microsoft.com/office/powerpoint/2010/main" val="3037033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sz="half" idx="1"/>
          </p:nvPr>
        </p:nvSpPr>
        <p:spPr>
          <a:xfrm>
            <a:off x="1295400" y="1371600"/>
            <a:ext cx="3200400" cy="5181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p:cNvSpPr>
            <a:spLocks noGrp="1"/>
          </p:cNvSpPr>
          <p:nvPr>
            <p:ph sz="half" idx="2"/>
          </p:nvPr>
        </p:nvSpPr>
        <p:spPr>
          <a:xfrm>
            <a:off x="4648200" y="1371600"/>
            <a:ext cx="3200400" cy="5181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27527573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AU"/>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17769168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Tree>
    <p:extLst>
      <p:ext uri="{BB962C8B-B14F-4D97-AF65-F5344CB8AC3E}">
        <p14:creationId xmlns:p14="http://schemas.microsoft.com/office/powerpoint/2010/main" val="33591651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965807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AU"/>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Tree>
    <p:extLst>
      <p:ext uri="{BB962C8B-B14F-4D97-AF65-F5344CB8AC3E}">
        <p14:creationId xmlns:p14="http://schemas.microsoft.com/office/powerpoint/2010/main" val="35251561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AU"/>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AU"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Tree>
    <p:extLst>
      <p:ext uri="{BB962C8B-B14F-4D97-AF65-F5344CB8AC3E}">
        <p14:creationId xmlns:p14="http://schemas.microsoft.com/office/powerpoint/2010/main" val="242163304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3.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7" name="Title Placeholder 11"/>
          <p:cNvSpPr>
            <a:spLocks noGrp="1"/>
          </p:cNvSpPr>
          <p:nvPr>
            <p:ph type="title"/>
          </p:nvPr>
        </p:nvSpPr>
        <p:spPr bwMode="auto">
          <a:xfrm>
            <a:off x="1414463" y="274638"/>
            <a:ext cx="7467600" cy="67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AU" altLang="en-US" dirty="0"/>
              <a:t>CLICK TO EDIT MASTER TITLE STYLE</a:t>
            </a:r>
            <a:endParaRPr lang="en-US" altLang="en-US" dirty="0"/>
          </a:p>
        </p:txBody>
      </p:sp>
      <p:sp>
        <p:nvSpPr>
          <p:cNvPr id="1028" name="Text Placeholder 15"/>
          <p:cNvSpPr>
            <a:spLocks noGrp="1"/>
          </p:cNvSpPr>
          <p:nvPr>
            <p:ph type="body" idx="1"/>
          </p:nvPr>
        </p:nvSpPr>
        <p:spPr bwMode="auto">
          <a:xfrm>
            <a:off x="1414463" y="1254125"/>
            <a:ext cx="7467600" cy="2951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AU" altLang="en-US" dirty="0"/>
              <a:t>Click to edit master text styles</a:t>
            </a:r>
          </a:p>
          <a:p>
            <a:pPr lvl="1"/>
            <a:r>
              <a:rPr lang="en-AU" altLang="en-US" dirty="0"/>
              <a:t>Second level</a:t>
            </a:r>
          </a:p>
          <a:p>
            <a:pPr lvl="2"/>
            <a:r>
              <a:rPr lang="en-AU" altLang="en-US" dirty="0"/>
              <a:t>Third level</a:t>
            </a:r>
          </a:p>
        </p:txBody>
      </p:sp>
    </p:spTree>
  </p:cSld>
  <p:clrMap bg1="lt1" tx1="dk1" bg2="lt2" tx2="dk2" accent1="accent1" accent2="accent2" accent3="accent3" accent4="accent4" accent5="accent5" accent6="accent6" hlink="hlink" folHlink="folHlink"/>
  <p:txStyles>
    <p:titleStyle>
      <a:lvl1pPr algn="l" defTabSz="457200" rtl="0" eaLnBrk="0" fontAlgn="base" hangingPunct="0">
        <a:spcBef>
          <a:spcPct val="0"/>
        </a:spcBef>
        <a:spcAft>
          <a:spcPct val="0"/>
        </a:spcAft>
        <a:defRPr sz="2400" kern="1200">
          <a:solidFill>
            <a:srgbClr val="0069AA"/>
          </a:solidFill>
          <a:latin typeface="Arial" panose="020B0604020202020204" pitchFamily="34" charset="0"/>
          <a:ea typeface="MS PGothic" panose="020B0600070205080204" pitchFamily="34" charset="-128"/>
          <a:cs typeface="Arial Black"/>
        </a:defRPr>
      </a:lvl1pPr>
      <a:lvl2pPr algn="l" defTabSz="457200" rtl="0" eaLnBrk="0" fontAlgn="base" hangingPunct="0">
        <a:spcBef>
          <a:spcPct val="0"/>
        </a:spcBef>
        <a:spcAft>
          <a:spcPct val="0"/>
        </a:spcAft>
        <a:defRPr sz="2400">
          <a:solidFill>
            <a:srgbClr val="0069AA"/>
          </a:solidFill>
          <a:latin typeface="Impact" charset="0"/>
          <a:ea typeface="MS PGothic" panose="020B0600070205080204" pitchFamily="34" charset="-128"/>
        </a:defRPr>
      </a:lvl2pPr>
      <a:lvl3pPr algn="l" defTabSz="457200" rtl="0" eaLnBrk="0" fontAlgn="base" hangingPunct="0">
        <a:spcBef>
          <a:spcPct val="0"/>
        </a:spcBef>
        <a:spcAft>
          <a:spcPct val="0"/>
        </a:spcAft>
        <a:defRPr sz="2400">
          <a:solidFill>
            <a:srgbClr val="0069AA"/>
          </a:solidFill>
          <a:latin typeface="Impact" charset="0"/>
          <a:ea typeface="MS PGothic" panose="020B0600070205080204" pitchFamily="34" charset="-128"/>
        </a:defRPr>
      </a:lvl3pPr>
      <a:lvl4pPr algn="l" defTabSz="457200" rtl="0" eaLnBrk="0" fontAlgn="base" hangingPunct="0">
        <a:spcBef>
          <a:spcPct val="0"/>
        </a:spcBef>
        <a:spcAft>
          <a:spcPct val="0"/>
        </a:spcAft>
        <a:defRPr sz="2400">
          <a:solidFill>
            <a:srgbClr val="0069AA"/>
          </a:solidFill>
          <a:latin typeface="Impact" charset="0"/>
          <a:ea typeface="MS PGothic" panose="020B0600070205080204" pitchFamily="34" charset="-128"/>
        </a:defRPr>
      </a:lvl4pPr>
      <a:lvl5pPr algn="l" defTabSz="457200" rtl="0" eaLnBrk="0" fontAlgn="base" hangingPunct="0">
        <a:spcBef>
          <a:spcPct val="0"/>
        </a:spcBef>
        <a:spcAft>
          <a:spcPct val="0"/>
        </a:spcAft>
        <a:defRPr sz="2400">
          <a:solidFill>
            <a:srgbClr val="0069AA"/>
          </a:solidFill>
          <a:latin typeface="Impact" charset="0"/>
          <a:ea typeface="MS PGothic" panose="020B0600070205080204" pitchFamily="34" charset="-128"/>
        </a:defRPr>
      </a:lvl5pPr>
      <a:lvl6pPr marL="457200" algn="l" defTabSz="457200" rtl="0" fontAlgn="base">
        <a:spcBef>
          <a:spcPct val="0"/>
        </a:spcBef>
        <a:spcAft>
          <a:spcPct val="0"/>
        </a:spcAft>
        <a:defRPr sz="2400">
          <a:solidFill>
            <a:srgbClr val="0069AA"/>
          </a:solidFill>
          <a:latin typeface="Impact" charset="0"/>
          <a:ea typeface="ＭＳ Ｐゴシック" charset="0"/>
        </a:defRPr>
      </a:lvl6pPr>
      <a:lvl7pPr marL="914400" algn="l" defTabSz="457200" rtl="0" fontAlgn="base">
        <a:spcBef>
          <a:spcPct val="0"/>
        </a:spcBef>
        <a:spcAft>
          <a:spcPct val="0"/>
        </a:spcAft>
        <a:defRPr sz="2400">
          <a:solidFill>
            <a:srgbClr val="0069AA"/>
          </a:solidFill>
          <a:latin typeface="Impact" charset="0"/>
          <a:ea typeface="ＭＳ Ｐゴシック" charset="0"/>
        </a:defRPr>
      </a:lvl7pPr>
      <a:lvl8pPr marL="1371600" algn="l" defTabSz="457200" rtl="0" fontAlgn="base">
        <a:spcBef>
          <a:spcPct val="0"/>
        </a:spcBef>
        <a:spcAft>
          <a:spcPct val="0"/>
        </a:spcAft>
        <a:defRPr sz="2400">
          <a:solidFill>
            <a:srgbClr val="0069AA"/>
          </a:solidFill>
          <a:latin typeface="Impact" charset="0"/>
          <a:ea typeface="ＭＳ Ｐゴシック" charset="0"/>
        </a:defRPr>
      </a:lvl8pPr>
      <a:lvl9pPr marL="1828800" algn="l" defTabSz="457200" rtl="0" fontAlgn="base">
        <a:spcBef>
          <a:spcPct val="0"/>
        </a:spcBef>
        <a:spcAft>
          <a:spcPct val="0"/>
        </a:spcAft>
        <a:defRPr sz="2400">
          <a:solidFill>
            <a:srgbClr val="0069AA"/>
          </a:solidFill>
          <a:latin typeface="Impact" charset="0"/>
          <a:ea typeface="ＭＳ Ｐゴシック" charset="0"/>
        </a:defRPr>
      </a:lvl9pPr>
    </p:titleStyle>
    <p:bodyStyle>
      <a:lvl1pPr marL="342900" indent="-342900" algn="l" defTabSz="457200" rtl="0" eaLnBrk="0" fontAlgn="base" hangingPunct="0">
        <a:spcBef>
          <a:spcPct val="20000"/>
        </a:spcBef>
        <a:spcAft>
          <a:spcPct val="0"/>
        </a:spcAft>
        <a:buSzPct val="100000"/>
        <a:defRPr kern="12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lgn="l" defTabSz="457200" rtl="0" eaLnBrk="0" fontAlgn="base" hangingPunct="0">
        <a:spcBef>
          <a:spcPct val="20000"/>
        </a:spcBef>
        <a:spcAft>
          <a:spcPct val="0"/>
        </a:spcAft>
        <a:buSzPct val="100000"/>
        <a:buBlip>
          <a:blip r:embed="rId2"/>
        </a:buBlip>
        <a:defRPr kern="1200">
          <a:solidFill>
            <a:schemeClr val="tx1"/>
          </a:solidFill>
          <a:latin typeface="Arial" panose="020B0604020202020204" pitchFamily="34" charset="0"/>
          <a:ea typeface="MS PGothic" panose="020B0600070205080204" pitchFamily="34" charset="-128"/>
          <a:cs typeface="Arial" panose="020B0604020202020204" pitchFamily="34" charset="0"/>
        </a:defRPr>
      </a:lvl2pPr>
      <a:lvl3pPr marL="1025525" indent="-228600" algn="l" defTabSz="457200" rtl="0" eaLnBrk="0" fontAlgn="base" hangingPunct="0">
        <a:spcBef>
          <a:spcPct val="20000"/>
        </a:spcBef>
        <a:spcAft>
          <a:spcPct val="0"/>
        </a:spcAft>
        <a:buBlip>
          <a:blip r:embed="rId3"/>
        </a:buBlip>
        <a:defRPr kern="1200">
          <a:solidFill>
            <a:schemeClr val="tx1"/>
          </a:solidFill>
          <a:latin typeface="Arial" panose="020B0604020202020204" pitchFamily="34" charset="0"/>
          <a:ea typeface="MS PGothic" panose="020B0600070205080204" pitchFamily="34" charset="-128"/>
          <a:cs typeface="Arial" panose="020B0604020202020204" pitchFamily="34" charset="0"/>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8" descr="RLS Powerpoint-2">
            <a:extLst>
              <a:ext uri="{FF2B5EF4-FFF2-40B4-BE49-F238E27FC236}">
                <a16:creationId xmlns:a16="http://schemas.microsoft.com/office/drawing/2014/main" id="{F85866BF-1CF2-4EA8-8926-C516E1F6B3AF}"/>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1113" y="-98425"/>
            <a:ext cx="9155113" cy="695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2">
            <a:extLst>
              <a:ext uri="{FF2B5EF4-FFF2-40B4-BE49-F238E27FC236}">
                <a16:creationId xmlns:a16="http://schemas.microsoft.com/office/drawing/2014/main" id="{C06DD83B-642D-4747-A02E-96F7FA5B25D4}"/>
              </a:ext>
            </a:extLst>
          </p:cNvPr>
          <p:cNvSpPr>
            <a:spLocks noGrp="1" noChangeArrowheads="1"/>
          </p:cNvSpPr>
          <p:nvPr>
            <p:ph type="title"/>
          </p:nvPr>
        </p:nvSpPr>
        <p:spPr bwMode="auto">
          <a:xfrm>
            <a:off x="2209800" y="0"/>
            <a:ext cx="68580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8" name="Rectangle 3">
            <a:extLst>
              <a:ext uri="{FF2B5EF4-FFF2-40B4-BE49-F238E27FC236}">
                <a16:creationId xmlns:a16="http://schemas.microsoft.com/office/drawing/2014/main" id="{083145D7-47BE-4A28-AD57-B66DC8054F70}"/>
              </a:ext>
            </a:extLst>
          </p:cNvPr>
          <p:cNvSpPr>
            <a:spLocks noGrp="1" noChangeArrowheads="1"/>
          </p:cNvSpPr>
          <p:nvPr>
            <p:ph type="body" idx="1"/>
          </p:nvPr>
        </p:nvSpPr>
        <p:spPr bwMode="auto">
          <a:xfrm>
            <a:off x="1295400" y="1371600"/>
            <a:ext cx="6553200"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extLst>
      <p:ext uri="{BB962C8B-B14F-4D97-AF65-F5344CB8AC3E}">
        <p14:creationId xmlns:p14="http://schemas.microsoft.com/office/powerpoint/2010/main" val="81390179"/>
      </p:ext>
    </p:extLst>
  </p:cSld>
  <p:clrMap bg1="lt1" tx1="dk1" bg2="lt2" tx2="dk2" accent1="accent1" accent2="accent2" accent3="accent3" accent4="accent4" accent5="accent5" accent6="accent6" hlink="hlink" folHlink="folHlink"/>
  <p:sldLayoutIdLst>
    <p:sldLayoutId id="2147484131" r:id="rId1"/>
    <p:sldLayoutId id="2147484132" r:id="rId2"/>
    <p:sldLayoutId id="2147484133" r:id="rId3"/>
    <p:sldLayoutId id="2147484134" r:id="rId4"/>
    <p:sldLayoutId id="2147484135" r:id="rId5"/>
    <p:sldLayoutId id="2147484136" r:id="rId6"/>
    <p:sldLayoutId id="2147484137" r:id="rId7"/>
    <p:sldLayoutId id="2147484138" r:id="rId8"/>
    <p:sldLayoutId id="2147484139" r:id="rId9"/>
    <p:sldLayoutId id="2147484140" r:id="rId10"/>
    <p:sldLayoutId id="2147484141" r:id="rId11"/>
  </p:sldLayoutIdLst>
  <p:transition spd="med">
    <p:fade/>
  </p:transition>
  <p:txStyles>
    <p:titleStyle>
      <a:lvl1pPr algn="ctr" rtl="0" eaLnBrk="1" fontAlgn="base" hangingPunct="1">
        <a:spcBef>
          <a:spcPct val="0"/>
        </a:spcBef>
        <a:spcAft>
          <a:spcPct val="0"/>
        </a:spcAft>
        <a:defRPr sz="4600">
          <a:solidFill>
            <a:srgbClr val="0069AB"/>
          </a:solidFill>
          <a:latin typeface="+mj-lt"/>
          <a:ea typeface="MS PGothic" pitchFamily="34" charset="-128"/>
          <a:cs typeface="MS PGothic" charset="0"/>
        </a:defRPr>
      </a:lvl1pPr>
      <a:lvl2pPr algn="ctr" rtl="0" eaLnBrk="1" fontAlgn="base" hangingPunct="1">
        <a:spcBef>
          <a:spcPct val="0"/>
        </a:spcBef>
        <a:spcAft>
          <a:spcPct val="0"/>
        </a:spcAft>
        <a:defRPr sz="4600">
          <a:solidFill>
            <a:srgbClr val="0069AB"/>
          </a:solidFill>
          <a:latin typeface="Arial" charset="0"/>
          <a:ea typeface="MS PGothic" pitchFamily="34" charset="-128"/>
          <a:cs typeface="MS PGothic" charset="0"/>
        </a:defRPr>
      </a:lvl2pPr>
      <a:lvl3pPr algn="ctr" rtl="0" eaLnBrk="1" fontAlgn="base" hangingPunct="1">
        <a:spcBef>
          <a:spcPct val="0"/>
        </a:spcBef>
        <a:spcAft>
          <a:spcPct val="0"/>
        </a:spcAft>
        <a:defRPr sz="4600">
          <a:solidFill>
            <a:srgbClr val="0069AB"/>
          </a:solidFill>
          <a:latin typeface="Arial" charset="0"/>
          <a:ea typeface="MS PGothic" pitchFamily="34" charset="-128"/>
          <a:cs typeface="MS PGothic" charset="0"/>
        </a:defRPr>
      </a:lvl3pPr>
      <a:lvl4pPr algn="ctr" rtl="0" eaLnBrk="1" fontAlgn="base" hangingPunct="1">
        <a:spcBef>
          <a:spcPct val="0"/>
        </a:spcBef>
        <a:spcAft>
          <a:spcPct val="0"/>
        </a:spcAft>
        <a:defRPr sz="4600">
          <a:solidFill>
            <a:srgbClr val="0069AB"/>
          </a:solidFill>
          <a:latin typeface="Arial" charset="0"/>
          <a:ea typeface="MS PGothic" pitchFamily="34" charset="-128"/>
          <a:cs typeface="MS PGothic" charset="0"/>
        </a:defRPr>
      </a:lvl4pPr>
      <a:lvl5pPr algn="ctr" rtl="0" eaLnBrk="1" fontAlgn="base" hangingPunct="1">
        <a:spcBef>
          <a:spcPct val="0"/>
        </a:spcBef>
        <a:spcAft>
          <a:spcPct val="0"/>
        </a:spcAft>
        <a:defRPr sz="4600">
          <a:solidFill>
            <a:srgbClr val="0069AB"/>
          </a:solidFill>
          <a:latin typeface="Arial" charset="0"/>
          <a:ea typeface="MS PGothic" pitchFamily="34" charset="-128"/>
          <a:cs typeface="MS PGothic" charset="0"/>
        </a:defRPr>
      </a:lvl5pPr>
      <a:lvl6pPr marL="457200" algn="ctr" rtl="0" eaLnBrk="1" fontAlgn="base" hangingPunct="1">
        <a:spcBef>
          <a:spcPct val="0"/>
        </a:spcBef>
        <a:spcAft>
          <a:spcPct val="0"/>
        </a:spcAft>
        <a:defRPr sz="4600">
          <a:solidFill>
            <a:srgbClr val="0069AB"/>
          </a:solidFill>
          <a:latin typeface="Arial" charset="0"/>
          <a:ea typeface="ＭＳ Ｐゴシック" pitchFamily="84" charset="-128"/>
        </a:defRPr>
      </a:lvl6pPr>
      <a:lvl7pPr marL="914400" algn="ctr" rtl="0" eaLnBrk="1" fontAlgn="base" hangingPunct="1">
        <a:spcBef>
          <a:spcPct val="0"/>
        </a:spcBef>
        <a:spcAft>
          <a:spcPct val="0"/>
        </a:spcAft>
        <a:defRPr sz="4600">
          <a:solidFill>
            <a:srgbClr val="0069AB"/>
          </a:solidFill>
          <a:latin typeface="Arial" charset="0"/>
          <a:ea typeface="ＭＳ Ｐゴシック" pitchFamily="84" charset="-128"/>
        </a:defRPr>
      </a:lvl7pPr>
      <a:lvl8pPr marL="1371600" algn="ctr" rtl="0" eaLnBrk="1" fontAlgn="base" hangingPunct="1">
        <a:spcBef>
          <a:spcPct val="0"/>
        </a:spcBef>
        <a:spcAft>
          <a:spcPct val="0"/>
        </a:spcAft>
        <a:defRPr sz="4600">
          <a:solidFill>
            <a:srgbClr val="0069AB"/>
          </a:solidFill>
          <a:latin typeface="Arial" charset="0"/>
          <a:ea typeface="ＭＳ Ｐゴシック" pitchFamily="84" charset="-128"/>
        </a:defRPr>
      </a:lvl8pPr>
      <a:lvl9pPr marL="1828800" algn="ctr" rtl="0" eaLnBrk="1" fontAlgn="base" hangingPunct="1">
        <a:spcBef>
          <a:spcPct val="0"/>
        </a:spcBef>
        <a:spcAft>
          <a:spcPct val="0"/>
        </a:spcAft>
        <a:defRPr sz="4600">
          <a:solidFill>
            <a:srgbClr val="0069AB"/>
          </a:solidFill>
          <a:latin typeface="Arial" charset="0"/>
          <a:ea typeface="ＭＳ Ｐゴシック" pitchFamily="84" charset="-128"/>
        </a:defRPr>
      </a:lvl9pPr>
    </p:titleStyle>
    <p:bodyStyle>
      <a:lvl1pPr marL="342900" indent="-342900" algn="l" rtl="0" eaLnBrk="1" fontAlgn="base" hangingPunct="1">
        <a:spcBef>
          <a:spcPct val="20000"/>
        </a:spcBef>
        <a:spcAft>
          <a:spcPct val="0"/>
        </a:spcAft>
        <a:buChar char="•"/>
        <a:defRPr sz="3200">
          <a:solidFill>
            <a:schemeClr val="bg1"/>
          </a:solidFill>
          <a:latin typeface="+mn-lt"/>
          <a:ea typeface="MS PGothic" pitchFamily="34" charset="-128"/>
          <a:cs typeface="MS PGothic" charset="0"/>
        </a:defRPr>
      </a:lvl1pPr>
      <a:lvl2pPr marL="742950" indent="-285750" algn="l" rtl="0" eaLnBrk="1" fontAlgn="base" hangingPunct="1">
        <a:spcBef>
          <a:spcPct val="20000"/>
        </a:spcBef>
        <a:spcAft>
          <a:spcPct val="0"/>
        </a:spcAft>
        <a:buChar char="–"/>
        <a:defRPr sz="2800">
          <a:solidFill>
            <a:srgbClr val="46C9EA"/>
          </a:solidFill>
          <a:latin typeface="+mn-lt"/>
          <a:ea typeface="MS PGothic" pitchFamily="34" charset="-128"/>
          <a:cs typeface="MS PGothic" charset="0"/>
        </a:defRPr>
      </a:lvl2pPr>
      <a:lvl3pPr marL="1143000" indent="-228600" algn="l" rtl="0" eaLnBrk="1" fontAlgn="base" hangingPunct="1">
        <a:spcBef>
          <a:spcPct val="20000"/>
        </a:spcBef>
        <a:spcAft>
          <a:spcPct val="0"/>
        </a:spcAft>
        <a:buChar char="•"/>
        <a:defRPr sz="2400">
          <a:solidFill>
            <a:srgbClr val="46C9EA"/>
          </a:solidFill>
          <a:latin typeface="+mn-lt"/>
          <a:ea typeface="MS PGothic" pitchFamily="34" charset="-128"/>
          <a:cs typeface="MS PGothic" charset="0"/>
        </a:defRPr>
      </a:lvl3pPr>
      <a:lvl4pPr marL="1600200" indent="-228600" algn="l" rtl="0" eaLnBrk="1" fontAlgn="base" hangingPunct="1">
        <a:spcBef>
          <a:spcPct val="20000"/>
        </a:spcBef>
        <a:spcAft>
          <a:spcPct val="0"/>
        </a:spcAft>
        <a:buChar char="–"/>
        <a:defRPr sz="2000">
          <a:solidFill>
            <a:srgbClr val="46C9EA"/>
          </a:solidFill>
          <a:latin typeface="+mn-lt"/>
          <a:ea typeface="MS PGothic" pitchFamily="34" charset="-128"/>
          <a:cs typeface="MS PGothic" charset="0"/>
        </a:defRPr>
      </a:lvl4pPr>
      <a:lvl5pPr marL="2057400" indent="-228600" algn="l" rtl="0" eaLnBrk="1" fontAlgn="base" hangingPunct="1">
        <a:spcBef>
          <a:spcPct val="20000"/>
        </a:spcBef>
        <a:spcAft>
          <a:spcPct val="0"/>
        </a:spcAft>
        <a:buChar char="»"/>
        <a:defRPr sz="2000">
          <a:solidFill>
            <a:srgbClr val="46C9EA"/>
          </a:solidFill>
          <a:latin typeface="+mn-lt"/>
          <a:ea typeface="MS PGothic" pitchFamily="34" charset="-128"/>
          <a:cs typeface="MS PGothic" charset="0"/>
        </a:defRPr>
      </a:lvl5pPr>
      <a:lvl6pPr marL="2514600" indent="-228600" algn="l" rtl="0" eaLnBrk="1" fontAlgn="base" hangingPunct="1">
        <a:spcBef>
          <a:spcPct val="20000"/>
        </a:spcBef>
        <a:spcAft>
          <a:spcPct val="0"/>
        </a:spcAft>
        <a:buChar char="»"/>
        <a:defRPr sz="2000">
          <a:solidFill>
            <a:srgbClr val="46C9EA"/>
          </a:solidFill>
          <a:latin typeface="+mn-lt"/>
          <a:ea typeface="+mn-ea"/>
        </a:defRPr>
      </a:lvl6pPr>
      <a:lvl7pPr marL="2971800" indent="-228600" algn="l" rtl="0" eaLnBrk="1" fontAlgn="base" hangingPunct="1">
        <a:spcBef>
          <a:spcPct val="20000"/>
        </a:spcBef>
        <a:spcAft>
          <a:spcPct val="0"/>
        </a:spcAft>
        <a:buChar char="»"/>
        <a:defRPr sz="2000">
          <a:solidFill>
            <a:srgbClr val="46C9EA"/>
          </a:solidFill>
          <a:latin typeface="+mn-lt"/>
          <a:ea typeface="+mn-ea"/>
        </a:defRPr>
      </a:lvl7pPr>
      <a:lvl8pPr marL="3429000" indent="-228600" algn="l" rtl="0" eaLnBrk="1" fontAlgn="base" hangingPunct="1">
        <a:spcBef>
          <a:spcPct val="20000"/>
        </a:spcBef>
        <a:spcAft>
          <a:spcPct val="0"/>
        </a:spcAft>
        <a:buChar char="»"/>
        <a:defRPr sz="2000">
          <a:solidFill>
            <a:srgbClr val="46C9EA"/>
          </a:solidFill>
          <a:latin typeface="+mn-lt"/>
          <a:ea typeface="+mn-ea"/>
        </a:defRPr>
      </a:lvl8pPr>
      <a:lvl9pPr marL="3886200" indent="-228600" algn="l" rtl="0" eaLnBrk="1" fontAlgn="base" hangingPunct="1">
        <a:spcBef>
          <a:spcPct val="20000"/>
        </a:spcBef>
        <a:spcAft>
          <a:spcPct val="0"/>
        </a:spcAft>
        <a:buChar char="»"/>
        <a:defRPr sz="2000">
          <a:solidFill>
            <a:srgbClr val="46C9EA"/>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00.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100.xml"/><Relationship Id="rId1" Type="http://schemas.openxmlformats.org/officeDocument/2006/relationships/slideLayout" Target="../slideLayouts/slideLayout1.xml"/></Relationships>
</file>

<file path=ppt/slides/_rels/slide101.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101.xml"/><Relationship Id="rId1" Type="http://schemas.openxmlformats.org/officeDocument/2006/relationships/slideLayout" Target="../slideLayouts/slideLayout1.xml"/></Relationships>
</file>

<file path=ppt/slides/_rels/slide102.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102.xml"/><Relationship Id="rId1" Type="http://schemas.openxmlformats.org/officeDocument/2006/relationships/slideLayout" Target="../slideLayouts/slideLayout1.xml"/></Relationships>
</file>

<file path=ppt/slides/_rels/slide103.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03.xml"/><Relationship Id="rId1" Type="http://schemas.openxmlformats.org/officeDocument/2006/relationships/slideLayout" Target="../slideLayouts/slideLayout1.xml"/></Relationships>
</file>

<file path=ppt/slides/_rels/slide104.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104.xml"/><Relationship Id="rId1" Type="http://schemas.openxmlformats.org/officeDocument/2006/relationships/slideLayout" Target="../slideLayouts/slideLayout1.xml"/></Relationships>
</file>

<file path=ppt/slides/_rels/slide105.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05.xml"/><Relationship Id="rId1" Type="http://schemas.openxmlformats.org/officeDocument/2006/relationships/slideLayout" Target="../slideLayouts/slideLayout1.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1.xml"/></Relationships>
</file>

<file path=ppt/slides/_rels/slide107.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107.xml"/><Relationship Id="rId1" Type="http://schemas.openxmlformats.org/officeDocument/2006/relationships/slideLayout" Target="../slideLayouts/slideLayout1.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1.xml"/></Relationships>
</file>

<file path=ppt/slides/_rels/slide109.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09.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10.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110.xml"/><Relationship Id="rId1" Type="http://schemas.openxmlformats.org/officeDocument/2006/relationships/slideLayout" Target="../slideLayouts/slideLayout1.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12.png"/><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14.jpe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4.xml"/><Relationship Id="rId1" Type="http://schemas.openxmlformats.org/officeDocument/2006/relationships/slideLayout" Target="../slideLayouts/slideLayout1.xml"/><Relationship Id="rId4" Type="http://schemas.openxmlformats.org/officeDocument/2006/relationships/image" Target="../media/image21.jpeg"/></Relationships>
</file>

<file path=ppt/slides/_rels/slide3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2.xml"/><Relationship Id="rId1" Type="http://schemas.openxmlformats.org/officeDocument/2006/relationships/slideLayout" Target="../slideLayouts/slideLayout1.xml"/><Relationship Id="rId4" Type="http://schemas.openxmlformats.org/officeDocument/2006/relationships/image" Target="../media/image28.jpeg"/></Relationships>
</file>

<file path=ppt/slides/_rels/slide4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1.png"/><Relationship Id="rId4"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33.gif"/><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50.xml"/><Relationship Id="rId1" Type="http://schemas.openxmlformats.org/officeDocument/2006/relationships/slideLayout" Target="../slideLayouts/slideLayout1.xml"/><Relationship Id="rId5" Type="http://schemas.openxmlformats.org/officeDocument/2006/relationships/image" Target="../media/image36.jpeg"/><Relationship Id="rId4" Type="http://schemas.openxmlformats.org/officeDocument/2006/relationships/image" Target="../media/image35.jpg"/></Relationships>
</file>

<file path=ppt/slides/_rels/slide5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57.xml"/><Relationship Id="rId1" Type="http://schemas.openxmlformats.org/officeDocument/2006/relationships/slideLayout" Target="../slideLayouts/slideLayout1.xml"/><Relationship Id="rId5" Type="http://schemas.openxmlformats.org/officeDocument/2006/relationships/image" Target="../media/image42.png"/><Relationship Id="rId4" Type="http://schemas.openxmlformats.org/officeDocument/2006/relationships/image" Target="../media/image41.gif"/></Relationships>
</file>

<file path=ppt/slides/_rels/slide5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58.xml"/><Relationship Id="rId1" Type="http://schemas.openxmlformats.org/officeDocument/2006/relationships/slideLayout" Target="../slideLayouts/slideLayout1.xml"/><Relationship Id="rId4" Type="http://schemas.openxmlformats.org/officeDocument/2006/relationships/image" Target="../media/image44.png"/></Relationships>
</file>

<file path=ppt/slides/_rels/slide59.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59.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60.xm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61.xml"/><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64.xml"/><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65.xml"/><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67.xml"/><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68.xml"/><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69.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70.xml"/><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72.xml"/><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73.xml"/><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75.xml"/><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78.xml"/><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82.xml"/><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3" Type="http://schemas.openxmlformats.org/officeDocument/2006/relationships/image" Target="../media/image58.gif"/><Relationship Id="rId2" Type="http://schemas.openxmlformats.org/officeDocument/2006/relationships/notesSlide" Target="../notesSlides/notesSlide83.xml"/><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4.xml"/><Relationship Id="rId1" Type="http://schemas.openxmlformats.org/officeDocument/2006/relationships/slideLayout" Target="../slideLayouts/slideLayout1.xml"/><Relationship Id="rId4" Type="http://schemas.openxmlformats.org/officeDocument/2006/relationships/image" Target="../media/image59.png"/></Relationships>
</file>

<file path=ppt/slides/_rels/slide85.xml.rels><?xml version="1.0" encoding="UTF-8" standalone="yes"?>
<Relationships xmlns="http://schemas.openxmlformats.org/package/2006/relationships"><Relationship Id="rId3" Type="http://schemas.openxmlformats.org/officeDocument/2006/relationships/image" Target="../media/image60.gif"/><Relationship Id="rId2" Type="http://schemas.openxmlformats.org/officeDocument/2006/relationships/notesSlide" Target="../notesSlides/notesSlide85.xml"/><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86.xml"/><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87.xml"/><Relationship Id="rId1" Type="http://schemas.openxmlformats.org/officeDocument/2006/relationships/slideLayout" Target="../slideLayouts/slideLayout1.xml"/><Relationship Id="rId4" Type="http://schemas.openxmlformats.org/officeDocument/2006/relationships/image" Target="../media/image63.gif"/></Relationships>
</file>

<file path=ppt/slides/_rels/slide8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88.xml"/><Relationship Id="rId1" Type="http://schemas.openxmlformats.org/officeDocument/2006/relationships/slideLayout" Target="../slideLayouts/slideLayout1.xml"/><Relationship Id="rId4" Type="http://schemas.openxmlformats.org/officeDocument/2006/relationships/image" Target="../media/image65.gif"/></Relationships>
</file>

<file path=ppt/slides/_rels/slide89.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89.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3" Type="http://schemas.openxmlformats.org/officeDocument/2006/relationships/image" Target="../media/image67.gif"/><Relationship Id="rId2" Type="http://schemas.openxmlformats.org/officeDocument/2006/relationships/notesSlide" Target="../notesSlides/notesSlide90.xml"/><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91.xml"/><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3" Type="http://schemas.openxmlformats.org/officeDocument/2006/relationships/image" Target="../media/image69.gif"/><Relationship Id="rId2" Type="http://schemas.openxmlformats.org/officeDocument/2006/relationships/notesSlide" Target="../notesSlides/notesSlide93.xml"/><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1.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1.xml"/></Relationships>
</file>

<file path=ppt/slides/_rels/slide96.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96.xml"/><Relationship Id="rId1" Type="http://schemas.openxmlformats.org/officeDocument/2006/relationships/slideLayout" Target="../slideLayouts/slideLayout1.xml"/></Relationships>
</file>

<file path=ppt/slides/_rels/slide97.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97.xml"/><Relationship Id="rId1" Type="http://schemas.openxmlformats.org/officeDocument/2006/relationships/slideLayout" Target="../slideLayouts/slideLayout1.xml"/></Relationships>
</file>

<file path=ppt/slides/_rels/slide98.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98.xml"/><Relationship Id="rId1" Type="http://schemas.openxmlformats.org/officeDocument/2006/relationships/slideLayout" Target="../slideLayouts/slideLayout1.xml"/></Relationships>
</file>

<file path=ppt/slides/_rels/slide99.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9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13446" y="1861081"/>
            <a:ext cx="7317105" cy="967748"/>
          </a:xfrm>
        </p:spPr>
        <p:txBody>
          <a:bodyPr/>
          <a:lstStyle/>
          <a:p>
            <a:r>
              <a:rPr lang="en-AU" b="1" dirty="0">
                <a:solidFill>
                  <a:schemeClr val="bg1"/>
                </a:solidFill>
              </a:rPr>
              <a:t>HLTAID002</a:t>
            </a:r>
            <a:br>
              <a:rPr lang="en-AU" b="1" dirty="0">
                <a:solidFill>
                  <a:schemeClr val="bg1"/>
                </a:solidFill>
              </a:rPr>
            </a:br>
            <a:r>
              <a:rPr lang="en-AU" b="1" dirty="0">
                <a:solidFill>
                  <a:schemeClr val="bg1"/>
                </a:solidFill>
              </a:rPr>
              <a:t>Provide basic emergency life support</a:t>
            </a:r>
          </a:p>
        </p:txBody>
      </p:sp>
      <p:pic>
        <p:nvPicPr>
          <p:cNvPr id="1026" name="Picture 2" descr="Image result for Provide basic emergency life support">
            <a:extLst>
              <a:ext uri="{FF2B5EF4-FFF2-40B4-BE49-F238E27FC236}">
                <a16:creationId xmlns:a16="http://schemas.microsoft.com/office/drawing/2014/main" id="{45E8B3B4-9C3E-4B7D-9680-C71323C895E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59202" y="3766893"/>
            <a:ext cx="3225595" cy="27463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0796221"/>
      </p:ext>
    </p:extLst>
  </p:cSld>
  <p:clrMapOvr>
    <a:masterClrMapping/>
  </p:clrMapOvr>
  <p:transition spd="med">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Title 1"/>
          <p:cNvSpPr txBox="1">
            <a:spLocks/>
          </p:cNvSpPr>
          <p:nvPr/>
        </p:nvSpPr>
        <p:spPr bwMode="auto">
          <a:xfrm>
            <a:off x="307975" y="1008063"/>
            <a:ext cx="7261225"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r>
              <a:rPr lang="en-US" altLang="en-US" b="1" dirty="0">
                <a:solidFill>
                  <a:schemeClr val="bg1"/>
                </a:solidFill>
                <a:latin typeface="Arial" panose="020B0604020202020204" pitchFamily="34" charset="0"/>
                <a:cs typeface="Tahoma" panose="020B0604030504040204" pitchFamily="34" charset="0"/>
              </a:rPr>
              <a:t>Good Samaritan Protection</a:t>
            </a:r>
          </a:p>
        </p:txBody>
      </p:sp>
      <p:sp>
        <p:nvSpPr>
          <p:cNvPr id="2" name="Rectangle 1">
            <a:extLst>
              <a:ext uri="{FF2B5EF4-FFF2-40B4-BE49-F238E27FC236}">
                <a16:creationId xmlns:a16="http://schemas.microsoft.com/office/drawing/2014/main" id="{3404D580-B84E-47A9-B740-1837EEAECAD5}"/>
              </a:ext>
            </a:extLst>
          </p:cNvPr>
          <p:cNvSpPr/>
          <p:nvPr/>
        </p:nvSpPr>
        <p:spPr>
          <a:xfrm>
            <a:off x="1233487" y="2246977"/>
            <a:ext cx="6905626" cy="2554545"/>
          </a:xfrm>
          <a:prstGeom prst="rect">
            <a:avLst/>
          </a:prstGeom>
        </p:spPr>
        <p:txBody>
          <a:bodyPr wrap="square">
            <a:spAutoFit/>
          </a:bodyPr>
          <a:lstStyle/>
          <a:p>
            <a:r>
              <a:rPr lang="en-AU" sz="2000" dirty="0">
                <a:solidFill>
                  <a:schemeClr val="bg1"/>
                </a:solidFill>
                <a:latin typeface="Arial" panose="020B0604020202020204" pitchFamily="34" charset="0"/>
              </a:rPr>
              <a:t>States and territories have laws that protect people who come “to the aid of a person who is apparently in need of emergency assistance”. </a:t>
            </a:r>
          </a:p>
          <a:p>
            <a:endParaRPr lang="en-AU" sz="2000" dirty="0">
              <a:solidFill>
                <a:schemeClr val="bg1"/>
              </a:solidFill>
              <a:latin typeface="Arial" panose="020B0604020202020204" pitchFamily="34" charset="0"/>
            </a:endParaRPr>
          </a:p>
          <a:p>
            <a:r>
              <a:rPr lang="en-AU" sz="2000" dirty="0">
                <a:solidFill>
                  <a:schemeClr val="bg1"/>
                </a:solidFill>
                <a:latin typeface="Arial" panose="020B0604020202020204" pitchFamily="34" charset="0"/>
              </a:rPr>
              <a:t>If you provide first aid within your training and without being reckless you are protected from civil liability. If you provide first aid while under the influence of drugs or alcohol you are not protected. </a:t>
            </a:r>
            <a:endParaRPr lang="en-AU" sz="2000" dirty="0">
              <a:solidFill>
                <a:schemeClr val="bg1"/>
              </a:solidFill>
            </a:endParaRPr>
          </a:p>
        </p:txBody>
      </p:sp>
    </p:spTree>
    <p:extLst>
      <p:ext uri="{BB962C8B-B14F-4D97-AF65-F5344CB8AC3E}">
        <p14:creationId xmlns:p14="http://schemas.microsoft.com/office/powerpoint/2010/main" val="1474368895"/>
      </p:ext>
    </p:extLst>
  </p:cSld>
  <p:clrMapOvr>
    <a:masterClrMapping/>
  </p:clrMapOvr>
  <p:transition spd="slow">
    <p:push/>
  </p:transition>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Title 1"/>
          <p:cNvSpPr txBox="1">
            <a:spLocks/>
          </p:cNvSpPr>
          <p:nvPr/>
        </p:nvSpPr>
        <p:spPr bwMode="auto">
          <a:xfrm>
            <a:off x="211276" y="1039134"/>
            <a:ext cx="7261225"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r>
              <a:rPr lang="en-US" altLang="en-US" b="1" dirty="0">
                <a:solidFill>
                  <a:schemeClr val="bg1"/>
                </a:solidFill>
                <a:latin typeface="Arial" panose="020B0604020202020204" pitchFamily="34" charset="0"/>
                <a:cs typeface="Tahoma" panose="020B0604030504040204" pitchFamily="34" charset="0"/>
              </a:rPr>
              <a:t>Internal Bleeding</a:t>
            </a:r>
          </a:p>
        </p:txBody>
      </p:sp>
      <p:sp>
        <p:nvSpPr>
          <p:cNvPr id="19458" name="Content Placeholder 2"/>
          <p:cNvSpPr txBox="1">
            <a:spLocks/>
          </p:cNvSpPr>
          <p:nvPr/>
        </p:nvSpPr>
        <p:spPr bwMode="auto">
          <a:xfrm>
            <a:off x="1127098" y="2273930"/>
            <a:ext cx="3878039" cy="322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a:spAutoFit/>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marL="540900" indent="-342900">
              <a:spcBef>
                <a:spcPts val="438"/>
              </a:spcBef>
              <a:buFont typeface="Arial" panose="020B0604020202020204" pitchFamily="34" charset="0"/>
              <a:buChar char="•"/>
            </a:pPr>
            <a:r>
              <a:rPr lang="en-US" altLang="en-US" sz="2000" dirty="0">
                <a:solidFill>
                  <a:schemeClr val="bg1"/>
                </a:solidFill>
                <a:latin typeface="Arial" panose="020B0604020202020204" pitchFamily="34" charset="0"/>
                <a:ea typeface="MS Mincho" panose="02020609040205080304" pitchFamily="49" charset="-128"/>
              </a:rPr>
              <a:t>Weak, rapid pulse. </a:t>
            </a:r>
          </a:p>
          <a:p>
            <a:pPr marL="540900" indent="-342900">
              <a:spcBef>
                <a:spcPts val="438"/>
              </a:spcBef>
              <a:buFont typeface="Arial" panose="020B0604020202020204" pitchFamily="34" charset="0"/>
              <a:buChar char="•"/>
            </a:pPr>
            <a:r>
              <a:rPr lang="en-US" altLang="en-US" sz="2000" dirty="0">
                <a:solidFill>
                  <a:schemeClr val="bg1"/>
                </a:solidFill>
                <a:latin typeface="Arial" panose="020B0604020202020204" pitchFamily="34" charset="0"/>
                <a:ea typeface="MS Mincho" panose="02020609040205080304" pitchFamily="49" charset="-128"/>
              </a:rPr>
              <a:t>Rapid breathing. </a:t>
            </a:r>
          </a:p>
          <a:p>
            <a:pPr marL="540900" indent="-342900">
              <a:spcBef>
                <a:spcPts val="438"/>
              </a:spcBef>
              <a:buFont typeface="Arial" panose="020B0604020202020204" pitchFamily="34" charset="0"/>
              <a:buChar char="•"/>
            </a:pPr>
            <a:r>
              <a:rPr lang="en-US" altLang="en-US" sz="2000" dirty="0">
                <a:solidFill>
                  <a:schemeClr val="bg1"/>
                </a:solidFill>
                <a:latin typeface="Arial" panose="020B0604020202020204" pitchFamily="34" charset="0"/>
                <a:ea typeface="MS Mincho" panose="02020609040205080304" pitchFamily="49" charset="-128"/>
              </a:rPr>
              <a:t>Cool/moist/bluish skin. </a:t>
            </a:r>
          </a:p>
          <a:p>
            <a:pPr marL="540900" indent="-342900">
              <a:spcBef>
                <a:spcPts val="438"/>
              </a:spcBef>
              <a:buFont typeface="Arial" panose="020B0604020202020204" pitchFamily="34" charset="0"/>
              <a:buChar char="•"/>
            </a:pPr>
            <a:r>
              <a:rPr lang="en-US" altLang="en-US" sz="2000" dirty="0">
                <a:solidFill>
                  <a:schemeClr val="bg1"/>
                </a:solidFill>
                <a:latin typeface="Arial" panose="020B0604020202020204" pitchFamily="34" charset="0"/>
                <a:ea typeface="MS Mincho" panose="02020609040205080304" pitchFamily="49" charset="-128"/>
              </a:rPr>
              <a:t>Nausea/vomiting. </a:t>
            </a:r>
          </a:p>
          <a:p>
            <a:pPr marL="540900" indent="-342900">
              <a:spcBef>
                <a:spcPts val="438"/>
              </a:spcBef>
              <a:buFont typeface="Arial" panose="020B0604020202020204" pitchFamily="34" charset="0"/>
              <a:buChar char="•"/>
            </a:pPr>
            <a:r>
              <a:rPr lang="en-US" altLang="en-US" sz="2000" dirty="0">
                <a:solidFill>
                  <a:schemeClr val="bg1"/>
                </a:solidFill>
                <a:latin typeface="Arial" panose="020B0604020202020204" pitchFamily="34" charset="0"/>
                <a:ea typeface="MS Mincho" panose="02020609040205080304" pitchFamily="49" charset="-128"/>
              </a:rPr>
              <a:t>Excessive thirst. </a:t>
            </a:r>
          </a:p>
          <a:p>
            <a:pPr marL="540900" indent="-342900">
              <a:spcBef>
                <a:spcPts val="438"/>
              </a:spcBef>
              <a:buFont typeface="Arial" panose="020B0604020202020204" pitchFamily="34" charset="0"/>
              <a:buChar char="•"/>
            </a:pPr>
            <a:r>
              <a:rPr lang="en-US" altLang="en-US" sz="2000" dirty="0">
                <a:solidFill>
                  <a:schemeClr val="bg1"/>
                </a:solidFill>
                <a:latin typeface="Arial" panose="020B0604020202020204" pitchFamily="34" charset="0"/>
                <a:ea typeface="MS Mincho" panose="02020609040205080304" pitchFamily="49" charset="-128"/>
              </a:rPr>
              <a:t>Altered/deteriorating state of consciousness. </a:t>
            </a:r>
          </a:p>
          <a:p>
            <a:pPr marL="540900" indent="-342900">
              <a:spcBef>
                <a:spcPts val="438"/>
              </a:spcBef>
              <a:buFont typeface="Arial" panose="020B0604020202020204" pitchFamily="34" charset="0"/>
              <a:buChar char="•"/>
            </a:pPr>
            <a:r>
              <a:rPr lang="en-US" altLang="en-US" sz="2000" dirty="0">
                <a:solidFill>
                  <a:schemeClr val="bg1"/>
                </a:solidFill>
                <a:latin typeface="Arial" panose="020B0604020202020204" pitchFamily="34" charset="0"/>
                <a:ea typeface="MS Mincho" panose="02020609040205080304" pitchFamily="49" charset="-128"/>
              </a:rPr>
              <a:t>Bleeding from orifices.</a:t>
            </a:r>
          </a:p>
          <a:p>
            <a:pPr marL="540900" indent="-342900">
              <a:spcBef>
                <a:spcPts val="438"/>
              </a:spcBef>
              <a:buFont typeface="Arial" panose="020B0604020202020204" pitchFamily="34" charset="0"/>
              <a:buChar char="•"/>
            </a:pPr>
            <a:endParaRPr lang="en-US" altLang="en-US" sz="2000" dirty="0">
              <a:solidFill>
                <a:schemeClr val="bg1"/>
              </a:solidFill>
              <a:latin typeface="Arial" panose="020B0604020202020204" pitchFamily="34" charset="0"/>
              <a:ea typeface="MS Mincho" panose="02020609040205080304" pitchFamily="49" charset="-128"/>
            </a:endParaRPr>
          </a:p>
        </p:txBody>
      </p:sp>
      <p:pic>
        <p:nvPicPr>
          <p:cNvPr id="26626" name="Picture 2" descr="Image result for internal bleeding">
            <a:extLst>
              <a:ext uri="{FF2B5EF4-FFF2-40B4-BE49-F238E27FC236}">
                <a16:creationId xmlns:a16="http://schemas.microsoft.com/office/drawing/2014/main" id="{BDFF3553-533C-4FE0-B626-6F162F562A2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38961" y="2308768"/>
            <a:ext cx="4030579" cy="25575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9425439"/>
      </p:ext>
    </p:extLst>
  </p:cSld>
  <p:clrMapOvr>
    <a:masterClrMapping/>
  </p:clrMapOvr>
  <p:transition spd="slow">
    <p:push/>
  </p:transition>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Title 1"/>
          <p:cNvSpPr txBox="1">
            <a:spLocks/>
          </p:cNvSpPr>
          <p:nvPr/>
        </p:nvSpPr>
        <p:spPr bwMode="auto">
          <a:xfrm>
            <a:off x="177535" y="1145646"/>
            <a:ext cx="7261225"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r>
              <a:rPr lang="en-US" altLang="en-US" b="1" dirty="0">
                <a:solidFill>
                  <a:schemeClr val="bg1"/>
                </a:solidFill>
                <a:latin typeface="Arial" panose="020B0604020202020204" pitchFamily="34" charset="0"/>
                <a:cs typeface="Tahoma" panose="020B0604030504040204" pitchFamily="34" charset="0"/>
              </a:rPr>
              <a:t>Internal Bleeding</a:t>
            </a:r>
          </a:p>
        </p:txBody>
      </p:sp>
      <p:sp>
        <p:nvSpPr>
          <p:cNvPr id="62466" name="Content Placeholder 2"/>
          <p:cNvSpPr txBox="1">
            <a:spLocks/>
          </p:cNvSpPr>
          <p:nvPr/>
        </p:nvSpPr>
        <p:spPr bwMode="auto">
          <a:xfrm>
            <a:off x="1098746" y="2265256"/>
            <a:ext cx="5879570" cy="344709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a:spAutoFit/>
          </a:bodyPr>
          <a:lstStyle>
            <a:lvl1pPr indent="-342900"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r>
              <a:rPr lang="en-US" altLang="en-US" sz="1800" b="1" dirty="0">
                <a:solidFill>
                  <a:schemeClr val="bg1"/>
                </a:solidFill>
                <a:latin typeface="Arial" panose="020B0604020202020204" pitchFamily="34" charset="0"/>
                <a:ea typeface="MS Mincho" panose="02020609040205080304" pitchFamily="49" charset="-128"/>
              </a:rPr>
              <a:t>The most important thing to do is call an ambulance. </a:t>
            </a:r>
          </a:p>
          <a:p>
            <a:endParaRPr lang="en-US" altLang="en-US" sz="1800" dirty="0">
              <a:solidFill>
                <a:schemeClr val="bg1"/>
              </a:solidFill>
              <a:latin typeface="Arial" panose="020B0604020202020204" pitchFamily="34" charset="0"/>
              <a:ea typeface="MS Mincho" panose="02020609040205080304" pitchFamily="49" charset="-128"/>
            </a:endParaRPr>
          </a:p>
          <a:p>
            <a:r>
              <a:rPr lang="en-US" altLang="en-US" sz="1800" dirty="0">
                <a:solidFill>
                  <a:schemeClr val="bg1"/>
                </a:solidFill>
                <a:latin typeface="Arial" panose="020B0604020202020204" pitchFamily="34" charset="0"/>
                <a:ea typeface="MS Mincho" panose="02020609040205080304" pitchFamily="49" charset="-128"/>
              </a:rPr>
              <a:t>General first aid management may include: </a:t>
            </a:r>
          </a:p>
          <a:p>
            <a:endParaRPr lang="en-US" altLang="en-US" sz="1800" dirty="0">
              <a:solidFill>
                <a:schemeClr val="bg1"/>
              </a:solidFill>
              <a:latin typeface="Arial" panose="020B0604020202020204" pitchFamily="34" charset="0"/>
              <a:ea typeface="MS Mincho" panose="02020609040205080304" pitchFamily="49" charset="-128"/>
            </a:endParaRPr>
          </a:p>
          <a:p>
            <a:pPr marL="540000" indent="-342000">
              <a:spcBef>
                <a:spcPts val="438"/>
              </a:spcBef>
              <a:buFont typeface="Calibri" panose="020F0502020204030204" pitchFamily="34" charset="0"/>
              <a:buAutoNum type="arabicPeriod"/>
            </a:pPr>
            <a:r>
              <a:rPr lang="en-US" altLang="en-US" sz="1800" b="1" dirty="0">
                <a:solidFill>
                  <a:schemeClr val="bg1"/>
                </a:solidFill>
                <a:latin typeface="Arial" panose="020B0604020202020204" pitchFamily="34" charset="0"/>
                <a:ea typeface="MS Mincho" panose="02020609040205080304" pitchFamily="49" charset="-128"/>
              </a:rPr>
              <a:t> </a:t>
            </a:r>
            <a:r>
              <a:rPr lang="en-US" altLang="en-US" sz="1800" dirty="0">
                <a:solidFill>
                  <a:schemeClr val="bg1"/>
                </a:solidFill>
                <a:latin typeface="Arial" panose="020B0604020202020204" pitchFamily="34" charset="0"/>
                <a:ea typeface="MS Mincho" panose="02020609040205080304" pitchFamily="49" charset="-128"/>
              </a:rPr>
              <a:t>Assist the person to lie down and rest. </a:t>
            </a:r>
          </a:p>
          <a:p>
            <a:pPr marL="540000" indent="-342000">
              <a:spcBef>
                <a:spcPts val="438"/>
              </a:spcBef>
              <a:buFont typeface="Calibri" panose="020F0502020204030204" pitchFamily="34" charset="0"/>
              <a:buAutoNum type="arabicPeriod"/>
            </a:pPr>
            <a:r>
              <a:rPr lang="en-US" altLang="en-US" sz="1800" b="1" dirty="0">
                <a:solidFill>
                  <a:schemeClr val="bg1"/>
                </a:solidFill>
                <a:latin typeface="Arial" panose="020B0604020202020204" pitchFamily="34" charset="0"/>
                <a:ea typeface="MS Mincho" panose="02020609040205080304" pitchFamily="49" charset="-128"/>
              </a:rPr>
              <a:t> </a:t>
            </a:r>
            <a:r>
              <a:rPr lang="en-US" altLang="en-US" sz="1800" dirty="0">
                <a:solidFill>
                  <a:schemeClr val="bg1"/>
                </a:solidFill>
                <a:latin typeface="Arial" panose="020B0604020202020204" pitchFamily="34" charset="0"/>
                <a:ea typeface="MS Mincho" panose="02020609040205080304" pitchFamily="49" charset="-128"/>
              </a:rPr>
              <a:t>Monitor ABC. </a:t>
            </a:r>
          </a:p>
          <a:p>
            <a:pPr marL="540000" indent="-342000">
              <a:spcBef>
                <a:spcPts val="438"/>
              </a:spcBef>
              <a:buFont typeface="Calibri" panose="020F0502020204030204" pitchFamily="34" charset="0"/>
              <a:buAutoNum type="arabicPeriod"/>
            </a:pPr>
            <a:r>
              <a:rPr lang="en-US" altLang="en-US" sz="1800" b="1" dirty="0">
                <a:solidFill>
                  <a:schemeClr val="bg1"/>
                </a:solidFill>
                <a:latin typeface="Arial" panose="020B0604020202020204" pitchFamily="34" charset="0"/>
                <a:ea typeface="MS Mincho" panose="02020609040205080304" pitchFamily="49" charset="-128"/>
              </a:rPr>
              <a:t> </a:t>
            </a:r>
            <a:r>
              <a:rPr lang="en-US" altLang="en-US" sz="1800" dirty="0">
                <a:solidFill>
                  <a:schemeClr val="bg1"/>
                </a:solidFill>
                <a:latin typeface="Arial" panose="020B0604020202020204" pitchFamily="34" charset="0"/>
                <a:ea typeface="MS Mincho" panose="02020609040205080304" pitchFamily="49" charset="-128"/>
              </a:rPr>
              <a:t>Monitor for shock and body temperature. </a:t>
            </a:r>
          </a:p>
          <a:p>
            <a:pPr marL="540000" indent="-342000">
              <a:spcBef>
                <a:spcPts val="438"/>
              </a:spcBef>
              <a:buFont typeface="Calibri" panose="020F0502020204030204" pitchFamily="34" charset="0"/>
              <a:buAutoNum type="arabicPeriod"/>
            </a:pPr>
            <a:r>
              <a:rPr lang="en-US" altLang="en-US" sz="1800" b="1" dirty="0">
                <a:solidFill>
                  <a:schemeClr val="bg1"/>
                </a:solidFill>
                <a:latin typeface="Arial" panose="020B0604020202020204" pitchFamily="34" charset="0"/>
                <a:ea typeface="MS Mincho" panose="02020609040205080304" pitchFamily="49" charset="-128"/>
              </a:rPr>
              <a:t> DO NOT</a:t>
            </a:r>
            <a:r>
              <a:rPr lang="en-US" altLang="en-US" sz="1800" dirty="0">
                <a:solidFill>
                  <a:schemeClr val="bg1"/>
                </a:solidFill>
                <a:latin typeface="Arial" panose="020B0604020202020204" pitchFamily="34" charset="0"/>
                <a:ea typeface="MS Mincho" panose="02020609040205080304" pitchFamily="49" charset="-128"/>
              </a:rPr>
              <a:t> give medication, alcohol, food or drink.</a:t>
            </a:r>
          </a:p>
          <a:p>
            <a:pPr marL="540000" indent="-342000">
              <a:spcBef>
                <a:spcPts val="438"/>
              </a:spcBef>
              <a:buFont typeface="Calibri" panose="020F0502020204030204" pitchFamily="34" charset="0"/>
              <a:buAutoNum type="arabicPeriod" startAt="5"/>
            </a:pPr>
            <a:r>
              <a:rPr lang="en-US" altLang="en-US" sz="1800" b="1" dirty="0">
                <a:solidFill>
                  <a:schemeClr val="bg1"/>
                </a:solidFill>
                <a:latin typeface="Arial" panose="020B0604020202020204" pitchFamily="34" charset="0"/>
                <a:ea typeface="MS Mincho" panose="02020609040205080304" pitchFamily="49" charset="-128"/>
              </a:rPr>
              <a:t> </a:t>
            </a:r>
            <a:r>
              <a:rPr lang="en-US" altLang="en-US" sz="1800" dirty="0">
                <a:solidFill>
                  <a:schemeClr val="bg1"/>
                </a:solidFill>
                <a:latin typeface="Arial" panose="020B0604020202020204" pitchFamily="34" charset="0"/>
                <a:ea typeface="MS Mincho" panose="02020609040205080304" pitchFamily="49" charset="-128"/>
              </a:rPr>
              <a:t>Offer reassurance. </a:t>
            </a:r>
          </a:p>
          <a:p>
            <a:pPr marL="540000" indent="-342000">
              <a:spcBef>
                <a:spcPts val="438"/>
              </a:spcBef>
              <a:buFont typeface="Calibri" panose="020F0502020204030204" pitchFamily="34" charset="0"/>
              <a:buAutoNum type="arabicPeriod" startAt="5"/>
            </a:pPr>
            <a:r>
              <a:rPr lang="en-US" altLang="en-US" sz="1800" b="1" dirty="0">
                <a:solidFill>
                  <a:schemeClr val="bg1"/>
                </a:solidFill>
                <a:latin typeface="Arial" panose="020B0604020202020204" pitchFamily="34" charset="0"/>
                <a:ea typeface="MS Mincho" panose="02020609040205080304" pitchFamily="49" charset="-128"/>
              </a:rPr>
              <a:t> </a:t>
            </a:r>
            <a:r>
              <a:rPr lang="en-US" altLang="en-US" sz="1800" dirty="0">
                <a:solidFill>
                  <a:schemeClr val="bg1"/>
                </a:solidFill>
                <a:latin typeface="Arial" panose="020B0604020202020204" pitchFamily="34" charset="0"/>
                <a:ea typeface="MS Mincho" panose="02020609040205080304" pitchFamily="49" charset="-128"/>
              </a:rPr>
              <a:t>Provide first aid for other injuries/illnesses.</a:t>
            </a:r>
          </a:p>
        </p:txBody>
      </p:sp>
      <p:pic>
        <p:nvPicPr>
          <p:cNvPr id="64515" name="Picture 1" descr="Construction Man Worker on phone"/>
          <p:cNvPicPr>
            <a:picLocks noChangeAspect="1" noChangeArrowheads="1"/>
          </p:cNvPicPr>
          <p:nvPr/>
        </p:nvPicPr>
        <p:blipFill>
          <a:blip r:embed="rId3" cstate="print">
            <a:extLst>
              <a:ext uri="{28A0092B-C50C-407E-A947-70E740481C1C}">
                <a14:useLocalDpi xmlns:a14="http://schemas.microsoft.com/office/drawing/2010/main" val="0"/>
              </a:ext>
            </a:extLst>
          </a:blip>
          <a:srcRect r="11917"/>
          <a:stretch>
            <a:fillRect/>
          </a:stretch>
        </p:blipFill>
        <p:spPr bwMode="auto">
          <a:xfrm>
            <a:off x="6978316" y="1424489"/>
            <a:ext cx="1938338" cy="3084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45742409"/>
      </p:ext>
    </p:extLst>
  </p:cSld>
  <p:clrMapOvr>
    <a:masterClrMapping/>
  </p:clrMapOvr>
  <p:transition spd="slow">
    <p:push/>
  </p:transition>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Title 1"/>
          <p:cNvSpPr txBox="1">
            <a:spLocks/>
          </p:cNvSpPr>
          <p:nvPr/>
        </p:nvSpPr>
        <p:spPr bwMode="auto">
          <a:xfrm>
            <a:off x="235786" y="1215023"/>
            <a:ext cx="7261225"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r>
              <a:rPr lang="en-US" altLang="en-US" b="1" dirty="0">
                <a:solidFill>
                  <a:schemeClr val="bg1"/>
                </a:solidFill>
                <a:latin typeface="Arial" panose="020B0604020202020204" pitchFamily="34" charset="0"/>
                <a:cs typeface="Tahoma" panose="020B0604030504040204" pitchFamily="34" charset="0"/>
              </a:rPr>
              <a:t>External Bleeding/</a:t>
            </a:r>
            <a:r>
              <a:rPr lang="en-US" altLang="en-US" b="1" dirty="0" err="1">
                <a:solidFill>
                  <a:schemeClr val="bg1"/>
                </a:solidFill>
                <a:latin typeface="Arial" panose="020B0604020202020204" pitchFamily="34" charset="0"/>
                <a:cs typeface="Tahoma" panose="020B0604030504040204" pitchFamily="34" charset="0"/>
              </a:rPr>
              <a:t>Haemorrhaging</a:t>
            </a:r>
            <a:endParaRPr lang="en-US" altLang="en-US" b="1" dirty="0">
              <a:solidFill>
                <a:schemeClr val="bg1"/>
              </a:solidFill>
              <a:latin typeface="Arial" panose="020B0604020202020204" pitchFamily="34" charset="0"/>
              <a:cs typeface="Tahoma" panose="020B0604030504040204" pitchFamily="34" charset="0"/>
            </a:endParaRPr>
          </a:p>
        </p:txBody>
      </p:sp>
      <p:sp>
        <p:nvSpPr>
          <p:cNvPr id="66562" name="Content Placeholder 2"/>
          <p:cNvSpPr txBox="1">
            <a:spLocks/>
          </p:cNvSpPr>
          <p:nvPr/>
        </p:nvSpPr>
        <p:spPr bwMode="auto">
          <a:xfrm>
            <a:off x="1271781" y="2311963"/>
            <a:ext cx="3531658"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r>
              <a:rPr lang="en-US" altLang="en-US" sz="2000" dirty="0">
                <a:solidFill>
                  <a:schemeClr val="bg1"/>
                </a:solidFill>
                <a:latin typeface="Arial" panose="020B0604020202020204" pitchFamily="34" charset="0"/>
                <a:ea typeface="MS Mincho" panose="02020609040205080304" pitchFamily="49" charset="-128"/>
              </a:rPr>
              <a:t>External bleeding is</a:t>
            </a:r>
            <a:r>
              <a:rPr lang="en-US" altLang="en-US" sz="2000" b="1" dirty="0">
                <a:solidFill>
                  <a:schemeClr val="bg1"/>
                </a:solidFill>
                <a:latin typeface="Arial" panose="020B0604020202020204" pitchFamily="34" charset="0"/>
                <a:ea typeface="MS Mincho" panose="02020609040205080304" pitchFamily="49" charset="-128"/>
              </a:rPr>
              <a:t> </a:t>
            </a:r>
            <a:r>
              <a:rPr lang="en-US" altLang="en-US" sz="2000" dirty="0">
                <a:solidFill>
                  <a:schemeClr val="bg1"/>
                </a:solidFill>
                <a:latin typeface="Arial" panose="020B0604020202020204" pitchFamily="34" charset="0"/>
                <a:ea typeface="MS Mincho" panose="02020609040205080304" pitchFamily="49" charset="-128"/>
              </a:rPr>
              <a:t>easier to identify but may be life-threatening if there is blood spurting from the wound.</a:t>
            </a:r>
          </a:p>
          <a:p>
            <a:r>
              <a:rPr lang="en-US" altLang="en-US" sz="2000" dirty="0">
                <a:solidFill>
                  <a:schemeClr val="bg1"/>
                </a:solidFill>
                <a:latin typeface="Arial" panose="020B0604020202020204" pitchFamily="34" charset="0"/>
                <a:ea typeface="MS Mincho" panose="02020609040205080304" pitchFamily="49" charset="-128"/>
              </a:rPr>
              <a:t> </a:t>
            </a:r>
          </a:p>
          <a:p>
            <a:r>
              <a:rPr lang="en-US" altLang="en-US" sz="2000" dirty="0">
                <a:solidFill>
                  <a:schemeClr val="bg1"/>
                </a:solidFill>
                <a:latin typeface="Arial" panose="020B0604020202020204" pitchFamily="34" charset="0"/>
                <a:ea typeface="MS Mincho" panose="02020609040205080304" pitchFamily="49" charset="-128"/>
              </a:rPr>
              <a:t>Minor bleeding will stop within about 10 minutes after the blood clots.</a:t>
            </a:r>
            <a:r>
              <a:rPr lang="en-US" altLang="en-US" sz="2000" dirty="0">
                <a:solidFill>
                  <a:schemeClr val="bg1"/>
                </a:solidFill>
                <a:latin typeface="Arial" panose="020B0604020202020204" pitchFamily="34" charset="0"/>
              </a:rPr>
              <a:t> </a:t>
            </a:r>
            <a:endParaRPr lang="en-US" altLang="en-US" sz="2000" dirty="0">
              <a:solidFill>
                <a:schemeClr val="bg1"/>
              </a:solidFill>
              <a:latin typeface="Arial" panose="020B0604020202020204" pitchFamily="34" charset="0"/>
              <a:ea typeface="MS Mincho" panose="02020609040205080304" pitchFamily="49" charset="-128"/>
            </a:endParaRPr>
          </a:p>
        </p:txBody>
      </p:sp>
      <p:pic>
        <p:nvPicPr>
          <p:cNvPr id="66563" name="Picture 1" descr="First Aid bandaged external bleeding paramedic treating patient 153829785.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43488" y="2274838"/>
            <a:ext cx="3897312"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64290536"/>
      </p:ext>
    </p:extLst>
  </p:cSld>
  <p:clrMapOvr>
    <a:masterClrMapping/>
  </p:clrMapOvr>
  <p:transition spd="slow">
    <p:push/>
  </p:transition>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6F83FC1-38C4-4CA9-B094-69F0A0416018}"/>
              </a:ext>
            </a:extLst>
          </p:cNvPr>
          <p:cNvPicPr>
            <a:picLocks noChangeAspect="1"/>
          </p:cNvPicPr>
          <p:nvPr/>
        </p:nvPicPr>
        <p:blipFill>
          <a:blip r:embed="rId3"/>
          <a:stretch>
            <a:fillRect/>
          </a:stretch>
        </p:blipFill>
        <p:spPr>
          <a:xfrm>
            <a:off x="693376" y="1280161"/>
            <a:ext cx="6840579" cy="4487878"/>
          </a:xfrm>
          <a:prstGeom prst="rect">
            <a:avLst/>
          </a:prstGeom>
        </p:spPr>
      </p:pic>
    </p:spTree>
    <p:extLst>
      <p:ext uri="{BB962C8B-B14F-4D97-AF65-F5344CB8AC3E}">
        <p14:creationId xmlns:p14="http://schemas.microsoft.com/office/powerpoint/2010/main" val="1209053487"/>
      </p:ext>
    </p:extLst>
  </p:cSld>
  <p:clrMapOvr>
    <a:masterClrMapping/>
  </p:clrMapOvr>
  <p:transition spd="slow">
    <p:push/>
  </p:transition>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7DC8433-2277-47FF-B588-35EC266880FD}"/>
              </a:ext>
            </a:extLst>
          </p:cNvPr>
          <p:cNvPicPr>
            <a:picLocks noChangeAspect="1"/>
          </p:cNvPicPr>
          <p:nvPr/>
        </p:nvPicPr>
        <p:blipFill>
          <a:blip r:embed="rId3"/>
          <a:stretch>
            <a:fillRect/>
          </a:stretch>
        </p:blipFill>
        <p:spPr>
          <a:xfrm>
            <a:off x="1134393" y="1198880"/>
            <a:ext cx="6875213" cy="4116006"/>
          </a:xfrm>
          <a:prstGeom prst="rect">
            <a:avLst/>
          </a:prstGeom>
        </p:spPr>
      </p:pic>
    </p:spTree>
    <p:extLst>
      <p:ext uri="{BB962C8B-B14F-4D97-AF65-F5344CB8AC3E}">
        <p14:creationId xmlns:p14="http://schemas.microsoft.com/office/powerpoint/2010/main" val="487491686"/>
      </p:ext>
    </p:extLst>
  </p:cSld>
  <p:clrMapOvr>
    <a:masterClrMapping/>
  </p:clrMapOvr>
  <p:transition spd="slow">
    <p:push/>
  </p:transition>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155D0B4-9DD1-43CC-A685-E65F008EA0F8}"/>
              </a:ext>
            </a:extLst>
          </p:cNvPr>
          <p:cNvPicPr>
            <a:picLocks noChangeAspect="1"/>
          </p:cNvPicPr>
          <p:nvPr/>
        </p:nvPicPr>
        <p:blipFill>
          <a:blip r:embed="rId3"/>
          <a:stretch>
            <a:fillRect/>
          </a:stretch>
        </p:blipFill>
        <p:spPr>
          <a:xfrm>
            <a:off x="955040" y="1203137"/>
            <a:ext cx="6595172" cy="4754915"/>
          </a:xfrm>
          <a:prstGeom prst="rect">
            <a:avLst/>
          </a:prstGeom>
        </p:spPr>
      </p:pic>
    </p:spTree>
    <p:extLst>
      <p:ext uri="{BB962C8B-B14F-4D97-AF65-F5344CB8AC3E}">
        <p14:creationId xmlns:p14="http://schemas.microsoft.com/office/powerpoint/2010/main" val="2369701519"/>
      </p:ext>
    </p:extLst>
  </p:cSld>
  <p:clrMapOvr>
    <a:masterClrMapping/>
  </p:clrMapOvr>
  <p:transition spd="slow">
    <p:push/>
  </p:transition>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Title 1"/>
          <p:cNvSpPr txBox="1">
            <a:spLocks/>
          </p:cNvSpPr>
          <p:nvPr/>
        </p:nvSpPr>
        <p:spPr bwMode="auto">
          <a:xfrm>
            <a:off x="253897" y="1090716"/>
            <a:ext cx="7261225"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r>
              <a:rPr lang="en-US" altLang="en-US" b="1" dirty="0">
                <a:solidFill>
                  <a:schemeClr val="bg1"/>
                </a:solidFill>
                <a:latin typeface="Arial" panose="020B0604020202020204" pitchFamily="34" charset="0"/>
                <a:cs typeface="Tahoma" panose="020B0604030504040204" pitchFamily="34" charset="0"/>
              </a:rPr>
              <a:t>External Bleeding/</a:t>
            </a:r>
            <a:r>
              <a:rPr lang="en-US" altLang="en-US" b="1" dirty="0" err="1">
                <a:solidFill>
                  <a:schemeClr val="bg1"/>
                </a:solidFill>
                <a:latin typeface="Arial" panose="020B0604020202020204" pitchFamily="34" charset="0"/>
                <a:cs typeface="Tahoma" panose="020B0604030504040204" pitchFamily="34" charset="0"/>
              </a:rPr>
              <a:t>Haemorrhaging</a:t>
            </a:r>
            <a:endParaRPr lang="en-US" altLang="en-US" b="1" dirty="0">
              <a:solidFill>
                <a:schemeClr val="bg1"/>
              </a:solidFill>
              <a:latin typeface="Arial" panose="020B0604020202020204" pitchFamily="34" charset="0"/>
              <a:cs typeface="Tahoma" panose="020B0604030504040204" pitchFamily="34" charset="0"/>
            </a:endParaRPr>
          </a:p>
        </p:txBody>
      </p:sp>
      <p:graphicFrame>
        <p:nvGraphicFramePr>
          <p:cNvPr id="2" name="Table 1"/>
          <p:cNvGraphicFramePr>
            <a:graphicFrameLocks noGrp="1"/>
          </p:cNvGraphicFramePr>
          <p:nvPr>
            <p:extLst>
              <p:ext uri="{D42A27DB-BD31-4B8C-83A1-F6EECF244321}">
                <p14:modId xmlns:p14="http://schemas.microsoft.com/office/powerpoint/2010/main" val="2940816993"/>
              </p:ext>
            </p:extLst>
          </p:nvPr>
        </p:nvGraphicFramePr>
        <p:xfrm>
          <a:off x="1181103" y="2123596"/>
          <a:ext cx="7261225" cy="1872000"/>
        </p:xfrm>
        <a:graphic>
          <a:graphicData uri="http://schemas.openxmlformats.org/drawingml/2006/table">
            <a:tbl>
              <a:tblPr firstRow="1" bandRow="1">
                <a:tableStyleId>{5C22544A-7EE6-4342-B048-85BDC9FD1C3A}</a:tableStyleId>
              </a:tblPr>
              <a:tblGrid>
                <a:gridCol w="7261225">
                  <a:extLst>
                    <a:ext uri="{9D8B030D-6E8A-4147-A177-3AD203B41FA5}">
                      <a16:colId xmlns:a16="http://schemas.microsoft.com/office/drawing/2014/main" val="20000"/>
                    </a:ext>
                  </a:extLst>
                </a:gridCol>
              </a:tblGrid>
              <a:tr h="720000">
                <a:tc>
                  <a:txBody>
                    <a:bodyPr/>
                    <a:lstStyle/>
                    <a:p>
                      <a:pPr marL="396000" marR="0" lvl="0" indent="-342000" algn="l" defTabSz="457200" rtl="0" eaLnBrk="1" fontAlgn="auto" latinLnBrk="0" hangingPunct="1">
                        <a:lnSpc>
                          <a:spcPct val="100000"/>
                        </a:lnSpc>
                        <a:spcBef>
                          <a:spcPts val="432"/>
                        </a:spcBef>
                        <a:spcAft>
                          <a:spcPts val="0"/>
                        </a:spcAft>
                        <a:buClrTx/>
                        <a:buSzTx/>
                        <a:buFont typeface="+mj-lt"/>
                        <a:buAutoNum type="arabicPeriod"/>
                        <a:tabLst/>
                        <a:defRPr/>
                      </a:pPr>
                      <a:r>
                        <a:rPr kumimoji="0" lang="en-US" altLang="en-US" sz="1800" b="1" i="0" u="none" strike="noStrike" cap="none" normalizeH="0" baseline="0" dirty="0">
                          <a:ln>
                            <a:noFill/>
                          </a:ln>
                          <a:solidFill>
                            <a:schemeClr val="tx1"/>
                          </a:solidFill>
                          <a:effectLst/>
                          <a:latin typeface="Arial" panose="020B0604020202020204" pitchFamily="34" charset="0"/>
                          <a:ea typeface="MS Mincho" panose="02020609040205080304" pitchFamily="49" charset="-128"/>
                        </a:rPr>
                        <a:t> </a:t>
                      </a:r>
                      <a:r>
                        <a:rPr kumimoji="0" lang="en-US" sz="1800" b="0" i="0" u="none" strike="noStrike" kern="1200" cap="none" spc="0" normalizeH="0" baseline="0" noProof="0" dirty="0">
                          <a:ln>
                            <a:noFill/>
                          </a:ln>
                          <a:solidFill>
                            <a:schemeClr val="tx1"/>
                          </a:solidFill>
                          <a:effectLst/>
                          <a:uLnTx/>
                          <a:uFillTx/>
                          <a:latin typeface="Arial" panose="020B0604020202020204" pitchFamily="34" charset="0"/>
                          <a:ea typeface="ＭＳ 明朝"/>
                          <a:cs typeface="Times New Roman"/>
                        </a:rPr>
                        <a:t>Protect yourself by using gloves/improvised barrier.</a:t>
                      </a:r>
                    </a:p>
                    <a:p>
                      <a:pPr marL="396000" marR="0" lvl="0" indent="-342000" algn="l" defTabSz="457200" rtl="0" eaLnBrk="1" fontAlgn="auto" latinLnBrk="0" hangingPunct="1">
                        <a:lnSpc>
                          <a:spcPct val="100000"/>
                        </a:lnSpc>
                        <a:spcBef>
                          <a:spcPts val="432"/>
                        </a:spcBef>
                        <a:spcAft>
                          <a:spcPts val="0"/>
                        </a:spcAft>
                        <a:buClrTx/>
                        <a:buSzTx/>
                        <a:buFont typeface="+mj-lt"/>
                        <a:buAutoNum type="arabicPeriod"/>
                        <a:tabLst/>
                        <a:defRPr/>
                      </a:pPr>
                      <a:r>
                        <a:rPr kumimoji="0" lang="en-US" altLang="en-US" sz="1800" b="1" i="0" u="none" strike="noStrike" cap="none" normalizeH="0" baseline="0" dirty="0">
                          <a:ln>
                            <a:noFill/>
                          </a:ln>
                          <a:solidFill>
                            <a:schemeClr val="tx1"/>
                          </a:solidFill>
                          <a:effectLst/>
                          <a:latin typeface="Arial" panose="020B0604020202020204" pitchFamily="34" charset="0"/>
                          <a:ea typeface="MS Mincho" panose="02020609040205080304" pitchFamily="49" charset="-128"/>
                        </a:rPr>
                        <a:t> </a:t>
                      </a:r>
                      <a:r>
                        <a:rPr kumimoji="0" lang="en-US" sz="1800" b="0" i="0" u="none" strike="noStrike" kern="1200" cap="none" spc="0" normalizeH="0" baseline="0" noProof="0" dirty="0">
                          <a:ln>
                            <a:noFill/>
                          </a:ln>
                          <a:solidFill>
                            <a:schemeClr val="tx1"/>
                          </a:solidFill>
                          <a:effectLst/>
                          <a:uLnTx/>
                          <a:uFillTx/>
                          <a:latin typeface="Arial" panose="020B0604020202020204" pitchFamily="34" charset="0"/>
                          <a:ea typeface="ＭＳ 明朝"/>
                          <a:cs typeface="Times New Roman"/>
                        </a:rPr>
                        <a:t>First check if there is any foreign object stuck in the wound, then:</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432000">
                <a:tc>
                  <a:txBody>
                    <a:bodyPr/>
                    <a:lstStyle/>
                    <a:p>
                      <a:pPr marL="0" marR="0" lvl="0" indent="0" algn="ctr" defTabSz="457200" rtl="0" eaLnBrk="1" fontAlgn="auto" latinLnBrk="0" hangingPunct="1">
                        <a:lnSpc>
                          <a:spcPct val="100000"/>
                        </a:lnSpc>
                        <a:spcBef>
                          <a:spcPts val="432"/>
                        </a:spcBef>
                        <a:spcAft>
                          <a:spcPts val="0"/>
                        </a:spcAft>
                        <a:buClrTx/>
                        <a:buSzTx/>
                        <a:buFontTx/>
                        <a:buNone/>
                        <a:tabLst/>
                        <a:defRPr/>
                      </a:pPr>
                      <a:r>
                        <a:rPr kumimoji="0" lang="en-US" sz="1800" b="1" i="0" u="none" strike="noStrike" kern="1200" cap="none" spc="0" normalizeH="0" baseline="0" noProof="0" dirty="0">
                          <a:ln>
                            <a:noFill/>
                          </a:ln>
                          <a:solidFill>
                            <a:schemeClr val="bg1"/>
                          </a:solidFill>
                          <a:effectLst/>
                          <a:uLnTx/>
                          <a:uFillTx/>
                          <a:latin typeface="Arial" panose="020B0604020202020204" pitchFamily="34" charset="0"/>
                          <a:ea typeface="ＭＳ 明朝"/>
                          <a:cs typeface="Times New Roman"/>
                        </a:rPr>
                        <a:t>If Unconscious:</a:t>
                      </a:r>
                      <a:endParaRPr lang="en-US" sz="1800" dirty="0">
                        <a:solidFill>
                          <a:schemeClr val="bg1"/>
                        </a:solidFill>
                        <a:effectLst/>
                        <a:latin typeface="Arial" panose="020B0604020202020204" pitchFamily="34" charset="0"/>
                        <a:ea typeface="ＭＳ 明朝"/>
                        <a:cs typeface="Times New Roman"/>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1069AB"/>
                    </a:solidFill>
                  </a:tcPr>
                </a:tc>
                <a:extLst>
                  <a:ext uri="{0D108BD9-81ED-4DB2-BD59-A6C34878D82A}">
                    <a16:rowId xmlns:a16="http://schemas.microsoft.com/office/drawing/2014/main" val="10001"/>
                  </a:ext>
                </a:extLst>
              </a:tr>
              <a:tr h="720000">
                <a:tc>
                  <a:txBody>
                    <a:bodyPr/>
                    <a:lstStyle/>
                    <a:p>
                      <a:pPr marL="396000" lvl="0" indent="-342000">
                        <a:spcBef>
                          <a:spcPts val="432"/>
                        </a:spcBef>
                        <a:spcAft>
                          <a:spcPts val="0"/>
                        </a:spcAft>
                        <a:buFont typeface="+mj-lt"/>
                        <a:buAutoNum type="arabicPeriod" startAt="3"/>
                      </a:pPr>
                      <a:r>
                        <a:rPr kumimoji="0" lang="en-US" altLang="en-US" sz="1800" b="1" i="0" u="none" strike="noStrike" cap="none" normalizeH="0" baseline="0" dirty="0">
                          <a:ln>
                            <a:noFill/>
                          </a:ln>
                          <a:solidFill>
                            <a:schemeClr val="tx1"/>
                          </a:solidFill>
                          <a:effectLst/>
                          <a:latin typeface="Arial" panose="020B0604020202020204" pitchFamily="34" charset="0"/>
                          <a:ea typeface="MS Mincho" panose="02020609040205080304" pitchFamily="49" charset="-128"/>
                        </a:rPr>
                        <a:t> </a:t>
                      </a:r>
                      <a:r>
                        <a:rPr lang="en-US" sz="1800" dirty="0">
                          <a:solidFill>
                            <a:schemeClr val="tx1"/>
                          </a:solidFill>
                          <a:effectLst/>
                          <a:latin typeface="Arial" panose="020B0604020202020204" pitchFamily="34" charset="0"/>
                          <a:ea typeface="ＭＳ 明朝"/>
                          <a:cs typeface="Times New Roman"/>
                        </a:rPr>
                        <a:t>Follow DRS ABCD Basic Life Support process.</a:t>
                      </a:r>
                    </a:p>
                    <a:p>
                      <a:pPr marL="396000" lvl="0" indent="-342000">
                        <a:spcBef>
                          <a:spcPts val="432"/>
                        </a:spcBef>
                        <a:spcAft>
                          <a:spcPts val="0"/>
                        </a:spcAft>
                        <a:buFont typeface="+mj-lt"/>
                        <a:buAutoNum type="arabicPeriod" startAt="3"/>
                      </a:pPr>
                      <a:r>
                        <a:rPr kumimoji="0" lang="en-US" altLang="en-US" sz="1800" b="1" i="0" u="none" strike="noStrike" cap="none" normalizeH="0" baseline="0" dirty="0">
                          <a:ln>
                            <a:noFill/>
                          </a:ln>
                          <a:solidFill>
                            <a:schemeClr val="tx1"/>
                          </a:solidFill>
                          <a:effectLst/>
                          <a:latin typeface="Arial" panose="020B0604020202020204" pitchFamily="34" charset="0"/>
                          <a:ea typeface="MS Mincho" panose="02020609040205080304" pitchFamily="49" charset="-128"/>
                        </a:rPr>
                        <a:t> </a:t>
                      </a:r>
                      <a:r>
                        <a:rPr lang="en-US" sz="1800" dirty="0">
                          <a:solidFill>
                            <a:schemeClr val="tx1"/>
                          </a:solidFill>
                          <a:effectLst/>
                          <a:latin typeface="Arial" panose="020B0604020202020204" pitchFamily="34" charset="0"/>
                          <a:ea typeface="ＭＳ 明朝"/>
                          <a:cs typeface="Times New Roman"/>
                        </a:rPr>
                        <a:t>Call emergency personnel.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4184497388"/>
      </p:ext>
    </p:extLst>
  </p:cSld>
  <p:clrMapOvr>
    <a:masterClrMapping/>
  </p:clrMapOvr>
  <p:transition spd="slow">
    <p:push/>
  </p:transition>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Title 1"/>
          <p:cNvSpPr txBox="1">
            <a:spLocks/>
          </p:cNvSpPr>
          <p:nvPr/>
        </p:nvSpPr>
        <p:spPr bwMode="auto">
          <a:xfrm>
            <a:off x="118158" y="1051163"/>
            <a:ext cx="7261225"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r>
              <a:rPr lang="en-US" altLang="en-US" b="1" dirty="0">
                <a:solidFill>
                  <a:schemeClr val="bg1"/>
                </a:solidFill>
                <a:latin typeface="Arial" panose="020B0604020202020204" pitchFamily="34" charset="0"/>
                <a:cs typeface="Tahoma" panose="020B0604030504040204" pitchFamily="34" charset="0"/>
              </a:rPr>
              <a:t>Wounds And Injuries</a:t>
            </a:r>
          </a:p>
        </p:txBody>
      </p:sp>
      <p:sp>
        <p:nvSpPr>
          <p:cNvPr id="19458" name="Content Placeholder 2"/>
          <p:cNvSpPr txBox="1">
            <a:spLocks/>
          </p:cNvSpPr>
          <p:nvPr/>
        </p:nvSpPr>
        <p:spPr bwMode="auto">
          <a:xfrm>
            <a:off x="806416" y="2923241"/>
            <a:ext cx="5269919" cy="241091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a:spAutoFit/>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r>
              <a:rPr lang="en-US" altLang="en-US" sz="1800" b="1" dirty="0">
                <a:solidFill>
                  <a:schemeClr val="bg1"/>
                </a:solidFill>
                <a:latin typeface="Arial" panose="020B0604020202020204" pitchFamily="34" charset="0"/>
                <a:ea typeface="MS Mincho" panose="02020609040205080304" pitchFamily="49" charset="-128"/>
              </a:rPr>
              <a:t>Wounds are </a:t>
            </a:r>
            <a:r>
              <a:rPr lang="en-US" altLang="en-US" sz="1800" b="1" dirty="0" err="1">
                <a:solidFill>
                  <a:schemeClr val="bg1"/>
                </a:solidFill>
                <a:latin typeface="Arial" panose="020B0604020202020204" pitchFamily="34" charset="0"/>
                <a:ea typeface="MS Mincho" panose="02020609040205080304" pitchFamily="49" charset="-128"/>
              </a:rPr>
              <a:t>categorised</a:t>
            </a:r>
            <a:r>
              <a:rPr lang="en-US" altLang="en-US" sz="1800" b="1" dirty="0">
                <a:solidFill>
                  <a:schemeClr val="bg1"/>
                </a:solidFill>
                <a:latin typeface="Arial" panose="020B0604020202020204" pitchFamily="34" charset="0"/>
                <a:ea typeface="MS Mincho" panose="02020609040205080304" pitchFamily="49" charset="-128"/>
              </a:rPr>
              <a:t> as either closed or open. </a:t>
            </a:r>
          </a:p>
          <a:p>
            <a:endParaRPr lang="en-US" altLang="en-US" sz="1800" dirty="0">
              <a:solidFill>
                <a:schemeClr val="bg1"/>
              </a:solidFill>
              <a:latin typeface="Arial" panose="020B0604020202020204" pitchFamily="34" charset="0"/>
              <a:ea typeface="MS Mincho" panose="02020609040205080304" pitchFamily="49" charset="-128"/>
            </a:endParaRPr>
          </a:p>
          <a:p>
            <a:pPr marL="540000" indent="-342000">
              <a:spcBef>
                <a:spcPts val="438"/>
              </a:spcBef>
              <a:buFont typeface="Arial" panose="020B0604020202020204" pitchFamily="34" charset="0"/>
              <a:buChar char="•"/>
            </a:pPr>
            <a:r>
              <a:rPr lang="en-US" altLang="en-US" sz="1800" b="1" dirty="0">
                <a:solidFill>
                  <a:schemeClr val="bg1"/>
                </a:solidFill>
                <a:latin typeface="Arial" panose="020B0604020202020204" pitchFamily="34" charset="0"/>
                <a:ea typeface="MS Mincho" panose="02020609040205080304" pitchFamily="49" charset="-128"/>
              </a:rPr>
              <a:t>Closed Wounds</a:t>
            </a:r>
            <a:r>
              <a:rPr lang="en-US" altLang="en-US" sz="1800" dirty="0">
                <a:solidFill>
                  <a:schemeClr val="bg1"/>
                </a:solidFill>
                <a:latin typeface="Arial" panose="020B0604020202020204" pitchFamily="34" charset="0"/>
                <a:ea typeface="MS Mincho" panose="02020609040205080304" pitchFamily="49" charset="-128"/>
              </a:rPr>
              <a:t> – damage occurs under the skin, e.g. a bruise. </a:t>
            </a:r>
          </a:p>
          <a:p>
            <a:pPr marL="540000" indent="-342000">
              <a:spcBef>
                <a:spcPts val="438"/>
              </a:spcBef>
              <a:buFont typeface="Arial" panose="020B0604020202020204" pitchFamily="34" charset="0"/>
              <a:buChar char="•"/>
            </a:pPr>
            <a:r>
              <a:rPr lang="en-US" altLang="en-US" sz="1800" b="1" dirty="0">
                <a:solidFill>
                  <a:schemeClr val="bg1"/>
                </a:solidFill>
                <a:latin typeface="Arial" panose="020B0604020202020204" pitchFamily="34" charset="0"/>
                <a:ea typeface="MS Mincho" panose="02020609040205080304" pitchFamily="49" charset="-128"/>
              </a:rPr>
              <a:t>Open Wounds</a:t>
            </a:r>
            <a:r>
              <a:rPr lang="en-US" altLang="en-US" sz="1800" dirty="0">
                <a:solidFill>
                  <a:schemeClr val="bg1"/>
                </a:solidFill>
                <a:latin typeface="Arial" panose="020B0604020202020204" pitchFamily="34" charset="0"/>
                <a:ea typeface="MS Mincho" panose="02020609040205080304" pitchFamily="49" charset="-128"/>
              </a:rPr>
              <a:t> – damage breaks the outer layer of the skin, e.g. scrape, cut. Usually involves bleeding.</a:t>
            </a:r>
          </a:p>
        </p:txBody>
      </p:sp>
      <p:sp>
        <p:nvSpPr>
          <p:cNvPr id="76804" name="Rectangle 1"/>
          <p:cNvSpPr>
            <a:spLocks noChangeArrowheads="1"/>
          </p:cNvSpPr>
          <p:nvPr/>
        </p:nvSpPr>
        <p:spPr bwMode="auto">
          <a:xfrm>
            <a:off x="806416" y="1940000"/>
            <a:ext cx="7895133"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r>
              <a:rPr lang="en-US" altLang="en-US" sz="1800" dirty="0">
                <a:solidFill>
                  <a:schemeClr val="bg1"/>
                </a:solidFill>
                <a:latin typeface="Arial" panose="020B0604020202020204" pitchFamily="34" charset="0"/>
                <a:ea typeface="MS Mincho" panose="02020609040205080304" pitchFamily="49" charset="-128"/>
              </a:rPr>
              <a:t>Wounds may or may not bleed and can involve injuries to underlying organs and muscles. There may also be damage, whether minor or extensive, to the skin and other tissues.</a:t>
            </a:r>
          </a:p>
        </p:txBody>
      </p:sp>
      <p:pic>
        <p:nvPicPr>
          <p:cNvPr id="7" name="Picture 1" descr="First Aid bandaging an injured arm bleeding 11575596_l"/>
          <p:cNvPicPr>
            <a:picLocks noChangeAspect="1" noChangeArrowheads="1"/>
          </p:cNvPicPr>
          <p:nvPr/>
        </p:nvPicPr>
        <p:blipFill>
          <a:blip r:embed="rId3" cstate="print">
            <a:extLst>
              <a:ext uri="{28A0092B-C50C-407E-A947-70E740481C1C}">
                <a14:useLocalDpi xmlns:a14="http://schemas.microsoft.com/office/drawing/2010/main" val="0"/>
              </a:ext>
            </a:extLst>
          </a:blip>
          <a:srcRect r="13663" b="908"/>
          <a:stretch>
            <a:fillRect/>
          </a:stretch>
        </p:blipFill>
        <p:spPr bwMode="auto">
          <a:xfrm>
            <a:off x="6282813" y="2863925"/>
            <a:ext cx="2655093" cy="203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86133520"/>
      </p:ext>
    </p:extLst>
  </p:cSld>
  <p:clrMapOvr>
    <a:masterClrMapping/>
  </p:clrMapOvr>
  <p:transition spd="slow">
    <p:push/>
  </p:transition>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Title 1"/>
          <p:cNvSpPr txBox="1">
            <a:spLocks/>
          </p:cNvSpPr>
          <p:nvPr/>
        </p:nvSpPr>
        <p:spPr bwMode="auto">
          <a:xfrm>
            <a:off x="177152" y="1108604"/>
            <a:ext cx="7261225"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r>
              <a:rPr lang="en-US" altLang="en-US" b="1" dirty="0">
                <a:solidFill>
                  <a:schemeClr val="bg1"/>
                </a:solidFill>
                <a:latin typeface="Arial" panose="020B0604020202020204" pitchFamily="34" charset="0"/>
                <a:cs typeface="Tahoma" panose="020B0604030504040204" pitchFamily="34" charset="0"/>
              </a:rPr>
              <a:t>Wounds And Injuries</a:t>
            </a:r>
          </a:p>
        </p:txBody>
      </p:sp>
      <p:sp>
        <p:nvSpPr>
          <p:cNvPr id="6" name="Content Placeholder 2"/>
          <p:cNvSpPr txBox="1">
            <a:spLocks/>
          </p:cNvSpPr>
          <p:nvPr/>
        </p:nvSpPr>
        <p:spPr bwMode="auto">
          <a:xfrm>
            <a:off x="1505702" y="2579381"/>
            <a:ext cx="5435872" cy="209288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a:spAutoFit/>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r>
              <a:rPr lang="en-US" altLang="en-US" sz="2000" dirty="0">
                <a:solidFill>
                  <a:schemeClr val="bg1"/>
                </a:solidFill>
                <a:latin typeface="Arial" panose="020B0604020202020204" pitchFamily="34" charset="0"/>
                <a:ea typeface="MS Mincho" panose="02020609040205080304" pitchFamily="49" charset="-128"/>
              </a:rPr>
              <a:t>Wounds are considered </a:t>
            </a:r>
            <a:r>
              <a:rPr lang="en-US" altLang="en-US" sz="2000" b="1" dirty="0">
                <a:solidFill>
                  <a:schemeClr val="bg1"/>
                </a:solidFill>
                <a:latin typeface="Arial" panose="020B0604020202020204" pitchFamily="34" charset="0"/>
                <a:ea typeface="MS Mincho" panose="02020609040205080304" pitchFamily="49" charset="-128"/>
              </a:rPr>
              <a:t>major</a:t>
            </a:r>
            <a:r>
              <a:rPr lang="en-US" altLang="en-US" sz="2000" dirty="0">
                <a:solidFill>
                  <a:schemeClr val="bg1"/>
                </a:solidFill>
                <a:latin typeface="Arial" panose="020B0604020202020204" pitchFamily="34" charset="0"/>
                <a:ea typeface="MS Mincho" panose="02020609040205080304" pitchFamily="49" charset="-128"/>
              </a:rPr>
              <a:t> if: </a:t>
            </a:r>
          </a:p>
          <a:p>
            <a:endParaRPr lang="en-US" altLang="en-US" sz="2000" dirty="0">
              <a:solidFill>
                <a:schemeClr val="bg1"/>
              </a:solidFill>
              <a:latin typeface="Arial" panose="020B0604020202020204" pitchFamily="34" charset="0"/>
              <a:ea typeface="MS Mincho" panose="02020609040205080304" pitchFamily="49" charset="-128"/>
            </a:endParaRPr>
          </a:p>
          <a:p>
            <a:pPr marL="540900" indent="-342900">
              <a:spcAft>
                <a:spcPts val="600"/>
              </a:spcAft>
              <a:buFont typeface="Arial" panose="020B0604020202020204" pitchFamily="34" charset="0"/>
              <a:buChar char="•"/>
            </a:pPr>
            <a:r>
              <a:rPr lang="en-US" altLang="en-US" sz="2000" dirty="0">
                <a:solidFill>
                  <a:schemeClr val="bg1"/>
                </a:solidFill>
                <a:latin typeface="Arial" panose="020B0604020202020204" pitchFamily="34" charset="0"/>
                <a:ea typeface="MS Mincho" panose="02020609040205080304" pitchFamily="49" charset="-128"/>
              </a:rPr>
              <a:t>They are more than superficial (small). </a:t>
            </a:r>
          </a:p>
          <a:p>
            <a:pPr marL="540900" indent="-342900">
              <a:spcAft>
                <a:spcPts val="600"/>
              </a:spcAft>
              <a:buFont typeface="Arial" panose="020B0604020202020204" pitchFamily="34" charset="0"/>
              <a:buChar char="•"/>
            </a:pPr>
            <a:r>
              <a:rPr lang="en-US" altLang="en-US" sz="2000" dirty="0">
                <a:solidFill>
                  <a:schemeClr val="bg1"/>
                </a:solidFill>
                <a:latin typeface="Arial" panose="020B0604020202020204" pitchFamily="34" charset="0"/>
                <a:ea typeface="MS Mincho" panose="02020609040205080304" pitchFamily="49" charset="-128"/>
              </a:rPr>
              <a:t>The bleeding is more than minimal and does not stop quickly. </a:t>
            </a:r>
          </a:p>
          <a:p>
            <a:pPr marL="540900" indent="-342900">
              <a:spcAft>
                <a:spcPts val="600"/>
              </a:spcAft>
              <a:buFont typeface="Arial" panose="020B0604020202020204" pitchFamily="34" charset="0"/>
              <a:buChar char="•"/>
            </a:pPr>
            <a:r>
              <a:rPr lang="en-US" altLang="en-US" sz="2000" dirty="0">
                <a:solidFill>
                  <a:schemeClr val="bg1"/>
                </a:solidFill>
                <a:latin typeface="Arial" panose="020B0604020202020204" pitchFamily="34" charset="0"/>
                <a:ea typeface="MS Mincho" panose="02020609040205080304" pitchFamily="49" charset="-128"/>
              </a:rPr>
              <a:t>They are longer than 2.5 cm.</a:t>
            </a:r>
          </a:p>
        </p:txBody>
      </p:sp>
    </p:spTree>
    <p:extLst>
      <p:ext uri="{BB962C8B-B14F-4D97-AF65-F5344CB8AC3E}">
        <p14:creationId xmlns:p14="http://schemas.microsoft.com/office/powerpoint/2010/main" val="2706361569"/>
      </p:ext>
    </p:extLst>
  </p:cSld>
  <p:clrMapOvr>
    <a:masterClrMapping/>
  </p:clrMapOvr>
  <p:transition spd="slow">
    <p:push/>
  </p:transition>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0DFD0EA-8E21-4AE6-981B-2CECAA94FC66}"/>
              </a:ext>
            </a:extLst>
          </p:cNvPr>
          <p:cNvPicPr>
            <a:picLocks noChangeAspect="1"/>
          </p:cNvPicPr>
          <p:nvPr/>
        </p:nvPicPr>
        <p:blipFill>
          <a:blip r:embed="rId3"/>
          <a:stretch>
            <a:fillRect/>
          </a:stretch>
        </p:blipFill>
        <p:spPr>
          <a:xfrm>
            <a:off x="815528" y="1180391"/>
            <a:ext cx="6792529" cy="4275529"/>
          </a:xfrm>
          <a:prstGeom prst="rect">
            <a:avLst/>
          </a:prstGeom>
        </p:spPr>
      </p:pic>
    </p:spTree>
    <p:extLst>
      <p:ext uri="{BB962C8B-B14F-4D97-AF65-F5344CB8AC3E}">
        <p14:creationId xmlns:p14="http://schemas.microsoft.com/office/powerpoint/2010/main" val="57153261"/>
      </p:ext>
    </p:extLst>
  </p:cSld>
  <p:clrMapOvr>
    <a:masterClrMapping/>
  </p:clrMapOvr>
  <p:transition spd="slow">
    <p:push/>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Title 1"/>
          <p:cNvSpPr txBox="1">
            <a:spLocks/>
          </p:cNvSpPr>
          <p:nvPr/>
        </p:nvSpPr>
        <p:spPr bwMode="auto">
          <a:xfrm>
            <a:off x="307975" y="1008063"/>
            <a:ext cx="7261225"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r>
              <a:rPr lang="en-US" altLang="en-US" b="1" dirty="0">
                <a:solidFill>
                  <a:schemeClr val="bg1"/>
                </a:solidFill>
                <a:latin typeface="Arial" panose="020B0604020202020204" pitchFamily="34" charset="0"/>
                <a:cs typeface="Tahoma" panose="020B0604030504040204" pitchFamily="34" charset="0"/>
              </a:rPr>
              <a:t>Good Samaritan Protection</a:t>
            </a:r>
          </a:p>
        </p:txBody>
      </p:sp>
      <p:sp>
        <p:nvSpPr>
          <p:cNvPr id="2" name="Rectangle 1">
            <a:extLst>
              <a:ext uri="{FF2B5EF4-FFF2-40B4-BE49-F238E27FC236}">
                <a16:creationId xmlns:a16="http://schemas.microsoft.com/office/drawing/2014/main" id="{3404D580-B84E-47A9-B740-1837EEAECAD5}"/>
              </a:ext>
            </a:extLst>
          </p:cNvPr>
          <p:cNvSpPr/>
          <p:nvPr/>
        </p:nvSpPr>
        <p:spPr>
          <a:xfrm>
            <a:off x="1290637" y="2075270"/>
            <a:ext cx="3548063" cy="3170099"/>
          </a:xfrm>
          <a:prstGeom prst="rect">
            <a:avLst/>
          </a:prstGeom>
        </p:spPr>
        <p:txBody>
          <a:bodyPr wrap="square">
            <a:spAutoFit/>
          </a:bodyPr>
          <a:lstStyle/>
          <a:p>
            <a:r>
              <a:rPr lang="en-AU" sz="2000" dirty="0">
                <a:solidFill>
                  <a:schemeClr val="bg1"/>
                </a:solidFill>
                <a:latin typeface="Arial" panose="020B0604020202020204" pitchFamily="34" charset="0"/>
              </a:rPr>
              <a:t>In WA the protection is in the Civil Liability Act 2002. It is there to encourage people to respond and provide first aid. </a:t>
            </a:r>
          </a:p>
          <a:p>
            <a:endParaRPr lang="en-AU" sz="2000" dirty="0">
              <a:solidFill>
                <a:schemeClr val="bg1"/>
              </a:solidFill>
              <a:latin typeface="Arial" panose="020B0604020202020204" pitchFamily="34" charset="0"/>
            </a:endParaRPr>
          </a:p>
          <a:p>
            <a:r>
              <a:rPr lang="en-AU" sz="2000" dirty="0">
                <a:solidFill>
                  <a:schemeClr val="bg1"/>
                </a:solidFill>
                <a:latin typeface="Arial" panose="020B0604020202020204" pitchFamily="34" charset="0"/>
              </a:rPr>
              <a:t>People may hesitate if they are worried about being personally responsible for what happens in a first aid situation. </a:t>
            </a:r>
            <a:endParaRPr lang="en-AU" sz="2000" dirty="0">
              <a:solidFill>
                <a:schemeClr val="bg1"/>
              </a:solidFill>
            </a:endParaRPr>
          </a:p>
        </p:txBody>
      </p:sp>
      <p:pic>
        <p:nvPicPr>
          <p:cNvPr id="2050" name="Picture 2" descr="Image result for good samaritan first aid">
            <a:extLst>
              <a:ext uri="{FF2B5EF4-FFF2-40B4-BE49-F238E27FC236}">
                <a16:creationId xmlns:a16="http://schemas.microsoft.com/office/drawing/2014/main" id="{F91E0BA2-6DCE-41EF-9E51-8FCD9AE6D40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46322" y="2209224"/>
            <a:ext cx="3650016" cy="24395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8057111"/>
      </p:ext>
    </p:extLst>
  </p:cSld>
  <p:clrMapOvr>
    <a:masterClrMapping/>
  </p:clrMapOvr>
  <p:transition spd="slow">
    <p:push/>
  </p:transition>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Title 1"/>
          <p:cNvSpPr txBox="1">
            <a:spLocks/>
          </p:cNvSpPr>
          <p:nvPr/>
        </p:nvSpPr>
        <p:spPr bwMode="auto">
          <a:xfrm>
            <a:off x="227678" y="1066457"/>
            <a:ext cx="7261225"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r>
              <a:rPr lang="en-US" altLang="en-US" b="1" dirty="0">
                <a:solidFill>
                  <a:schemeClr val="bg1"/>
                </a:solidFill>
                <a:latin typeface="Arial" panose="020B0604020202020204" pitchFamily="34" charset="0"/>
                <a:cs typeface="Tahoma" panose="020B0604030504040204" pitchFamily="34" charset="0"/>
              </a:rPr>
              <a:t>Nose Wounds</a:t>
            </a:r>
          </a:p>
        </p:txBody>
      </p:sp>
      <p:sp>
        <p:nvSpPr>
          <p:cNvPr id="84994" name="Content Placeholder 2"/>
          <p:cNvSpPr txBox="1">
            <a:spLocks/>
          </p:cNvSpPr>
          <p:nvPr/>
        </p:nvSpPr>
        <p:spPr bwMode="auto">
          <a:xfrm>
            <a:off x="1102477" y="2261065"/>
            <a:ext cx="4305266" cy="286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r>
              <a:rPr lang="en-US" altLang="en-US" sz="2000" dirty="0">
                <a:solidFill>
                  <a:schemeClr val="bg1"/>
                </a:solidFill>
                <a:latin typeface="Arial" panose="020B0604020202020204" pitchFamily="34" charset="0"/>
                <a:ea typeface="MS Mincho" panose="02020609040205080304" pitchFamily="49" charset="-128"/>
              </a:rPr>
              <a:t>Often caused by a blow from a blunt object. May also be caused by changes in blood pressure, altitude and sneezing, picking or blowing nose.</a:t>
            </a:r>
          </a:p>
          <a:p>
            <a:r>
              <a:rPr lang="en-US" altLang="en-US" sz="2000" dirty="0">
                <a:solidFill>
                  <a:schemeClr val="bg1"/>
                </a:solidFill>
                <a:latin typeface="Arial" panose="020B0604020202020204" pitchFamily="34" charset="0"/>
                <a:ea typeface="MS Mincho" panose="02020609040205080304" pitchFamily="49" charset="-128"/>
              </a:rPr>
              <a:t> </a:t>
            </a:r>
          </a:p>
          <a:p>
            <a:r>
              <a:rPr lang="en-US" altLang="en-US" sz="2000" dirty="0">
                <a:solidFill>
                  <a:schemeClr val="bg1"/>
                </a:solidFill>
                <a:latin typeface="Arial" panose="020B0604020202020204" pitchFamily="34" charset="0"/>
                <a:ea typeface="MS Mincho" panose="02020609040205080304" pitchFamily="49" charset="-128"/>
              </a:rPr>
              <a:t>Nosebleeds may cause breathing problems or vomiting if blood is inhaled or swallowed.</a:t>
            </a:r>
          </a:p>
        </p:txBody>
      </p:sp>
      <p:pic>
        <p:nvPicPr>
          <p:cNvPr id="3" name="Picture 2">
            <a:extLst>
              <a:ext uri="{FF2B5EF4-FFF2-40B4-BE49-F238E27FC236}">
                <a16:creationId xmlns:a16="http://schemas.microsoft.com/office/drawing/2014/main" id="{B64F114F-4A46-494B-B6C0-8D52EDF10978}"/>
              </a:ext>
            </a:extLst>
          </p:cNvPr>
          <p:cNvPicPr>
            <a:picLocks noChangeAspect="1"/>
          </p:cNvPicPr>
          <p:nvPr/>
        </p:nvPicPr>
        <p:blipFill>
          <a:blip r:embed="rId3"/>
          <a:stretch>
            <a:fillRect/>
          </a:stretch>
        </p:blipFill>
        <p:spPr>
          <a:xfrm>
            <a:off x="5653241" y="2438046"/>
            <a:ext cx="3028950" cy="2324100"/>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Tree>
    <p:extLst>
      <p:ext uri="{BB962C8B-B14F-4D97-AF65-F5344CB8AC3E}">
        <p14:creationId xmlns:p14="http://schemas.microsoft.com/office/powerpoint/2010/main" val="1375956320"/>
      </p:ext>
    </p:extLst>
  </p:cSld>
  <p:clrMapOvr>
    <a:masterClrMapping/>
  </p:clrMapOvr>
  <p:transition spd="slow">
    <p:push/>
  </p:transition>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p:cNvGraphicFramePr>
            <a:graphicFrameLocks noGrp="1"/>
          </p:cNvGraphicFramePr>
          <p:nvPr>
            <p:extLst>
              <p:ext uri="{D42A27DB-BD31-4B8C-83A1-F6EECF244321}">
                <p14:modId xmlns:p14="http://schemas.microsoft.com/office/powerpoint/2010/main" val="3176989233"/>
              </p:ext>
            </p:extLst>
          </p:nvPr>
        </p:nvGraphicFramePr>
        <p:xfrm>
          <a:off x="1116411" y="1627628"/>
          <a:ext cx="7261225" cy="3312000"/>
        </p:xfrm>
        <a:graphic>
          <a:graphicData uri="http://schemas.openxmlformats.org/drawingml/2006/table">
            <a:tbl>
              <a:tblPr/>
              <a:tblGrid>
                <a:gridCol w="7261225">
                  <a:extLst>
                    <a:ext uri="{9D8B030D-6E8A-4147-A177-3AD203B41FA5}">
                      <a16:colId xmlns:a16="http://schemas.microsoft.com/office/drawing/2014/main" val="20000"/>
                    </a:ext>
                  </a:extLst>
                </a:gridCol>
              </a:tblGrid>
              <a:tr h="432000">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MS PGothic" panose="020B0600070205080204" pitchFamily="34" charset="-128"/>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MS PGothic" panose="020B0600070205080204" pitchFamily="34" charset="-128"/>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9pPr>
                    </a:lstStyle>
                    <a:p>
                      <a:pPr marL="0" marR="0" lvl="0" indent="0" algn="ctr" defTabSz="457200" rtl="0" eaLnBrk="1" fontAlgn="base" latinLnBrk="0" hangingPunct="1">
                        <a:lnSpc>
                          <a:spcPct val="100000"/>
                        </a:lnSpc>
                        <a:spcBef>
                          <a:spcPts val="432"/>
                        </a:spcBef>
                        <a:spcAft>
                          <a:spcPts val="0"/>
                        </a:spcAft>
                        <a:buClrTx/>
                        <a:buSzTx/>
                        <a:buFontTx/>
                        <a:buNone/>
                        <a:tabLst/>
                      </a:pPr>
                      <a:r>
                        <a:rPr kumimoji="0" lang="en-US" altLang="en-US" sz="1800" b="1" i="0" u="none" strike="noStrike" cap="none" normalizeH="0" baseline="0" dirty="0">
                          <a:ln>
                            <a:noFill/>
                          </a:ln>
                          <a:solidFill>
                            <a:schemeClr val="bg1"/>
                          </a:solidFill>
                          <a:effectLst/>
                          <a:latin typeface="Arial" panose="020B0604020202020204" pitchFamily="34" charset="0"/>
                          <a:ea typeface="MS Mincho" panose="02020609040205080304" pitchFamily="49" charset="-128"/>
                        </a:rPr>
                        <a:t>If the Patient is Conscious:</a:t>
                      </a: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1069AB"/>
                    </a:solidFill>
                  </a:tcPr>
                </a:tc>
                <a:extLst>
                  <a:ext uri="{0D108BD9-81ED-4DB2-BD59-A6C34878D82A}">
                    <a16:rowId xmlns:a16="http://schemas.microsoft.com/office/drawing/2014/main" val="10000"/>
                  </a:ext>
                </a:extLst>
              </a:tr>
              <a:tr h="2880000">
                <a:tc>
                  <a:txBody>
                    <a:bodyPr/>
                    <a:lstStyle>
                      <a:lvl1pPr marL="395288" indent="-342900" eaLnBrk="0" hangingPunct="0">
                        <a:spcBef>
                          <a:spcPct val="20000"/>
                        </a:spcBef>
                        <a:buFont typeface="Arial" panose="020B0604020202020204" pitchFamily="34" charset="0"/>
                        <a:defRPr sz="2800">
                          <a:solidFill>
                            <a:schemeClr val="tx1"/>
                          </a:solidFill>
                          <a:latin typeface="Calibri" panose="020F0502020204030204" pitchFamily="34" charset="0"/>
                          <a:ea typeface="MS PGothic" panose="020B0600070205080204" pitchFamily="34" charset="-128"/>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MS PGothic" panose="020B0600070205080204" pitchFamily="34" charset="-128"/>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9pPr>
                    </a:lstStyle>
                    <a:p>
                      <a:pPr marL="396000" marR="0" lvl="0" indent="-342000" algn="l" defTabSz="457200" rtl="0" eaLnBrk="1" fontAlgn="base" latinLnBrk="0" hangingPunct="1">
                        <a:lnSpc>
                          <a:spcPct val="100000"/>
                        </a:lnSpc>
                        <a:spcBef>
                          <a:spcPts val="432"/>
                        </a:spcBef>
                        <a:spcAft>
                          <a:spcPts val="0"/>
                        </a:spcAft>
                        <a:buClrTx/>
                        <a:buSzTx/>
                        <a:buFont typeface="Calibri" panose="020F0502020204030204" pitchFamily="34" charset="0"/>
                        <a:buAutoNum type="arabicPeriod"/>
                        <a:tabLst/>
                      </a:pPr>
                      <a:r>
                        <a:rPr kumimoji="0" lang="en-US" altLang="en-US" sz="1800" b="0" i="0" u="none" strike="noStrike" cap="none" normalizeH="0" baseline="0" dirty="0">
                          <a:ln>
                            <a:noFill/>
                          </a:ln>
                          <a:solidFill>
                            <a:schemeClr val="tx1"/>
                          </a:solidFill>
                          <a:effectLst/>
                          <a:latin typeface="Arial" panose="020B0604020202020204" pitchFamily="34" charset="0"/>
                          <a:ea typeface="MS Mincho" panose="02020609040205080304" pitchFamily="49" charset="-128"/>
                        </a:rPr>
                        <a:t>Sit them upright with their head leaning slightly forward.</a:t>
                      </a:r>
                    </a:p>
                    <a:p>
                      <a:pPr marL="396000" marR="0" lvl="0" indent="-342000" algn="l" defTabSz="457200" rtl="0" eaLnBrk="1" fontAlgn="base" latinLnBrk="0" hangingPunct="1">
                        <a:lnSpc>
                          <a:spcPct val="100000"/>
                        </a:lnSpc>
                        <a:spcBef>
                          <a:spcPts val="432"/>
                        </a:spcBef>
                        <a:spcAft>
                          <a:spcPts val="0"/>
                        </a:spcAft>
                        <a:buClrTx/>
                        <a:buSzTx/>
                        <a:buFont typeface="Calibri" panose="020F0502020204030204" pitchFamily="34" charset="0"/>
                        <a:buAutoNum type="arabicPeriod"/>
                        <a:tabLst/>
                      </a:pPr>
                      <a:r>
                        <a:rPr kumimoji="0" lang="en-US" altLang="en-US" sz="1800" b="0" i="0" u="none" strike="noStrike" cap="none" normalizeH="0" baseline="0" dirty="0">
                          <a:ln>
                            <a:noFill/>
                          </a:ln>
                          <a:solidFill>
                            <a:schemeClr val="tx1"/>
                          </a:solidFill>
                          <a:effectLst/>
                          <a:latin typeface="Arial" panose="020B0604020202020204" pitchFamily="34" charset="0"/>
                          <a:ea typeface="MS Mincho" panose="02020609040205080304" pitchFamily="49" charset="-128"/>
                        </a:rPr>
                        <a:t>Ask them to pinch their nostrils together.</a:t>
                      </a:r>
                    </a:p>
                    <a:p>
                      <a:pPr marL="396000" marR="0" lvl="0" indent="-342000" algn="l" defTabSz="457200" rtl="0" eaLnBrk="1" fontAlgn="base" latinLnBrk="0" hangingPunct="1">
                        <a:lnSpc>
                          <a:spcPct val="100000"/>
                        </a:lnSpc>
                        <a:spcBef>
                          <a:spcPts val="432"/>
                        </a:spcBef>
                        <a:spcAft>
                          <a:spcPts val="0"/>
                        </a:spcAft>
                        <a:buClrTx/>
                        <a:buSzTx/>
                        <a:buFont typeface="Calibri" panose="020F0502020204030204" pitchFamily="34" charset="0"/>
                        <a:buAutoNum type="arabicPeriod"/>
                        <a:tabLst/>
                      </a:pPr>
                      <a:r>
                        <a:rPr kumimoji="0" lang="en-US" altLang="en-US" sz="1800" b="0" i="0" u="none" strike="noStrike" cap="none" normalizeH="0" baseline="0" dirty="0">
                          <a:ln>
                            <a:noFill/>
                          </a:ln>
                          <a:solidFill>
                            <a:schemeClr val="tx1"/>
                          </a:solidFill>
                          <a:effectLst/>
                          <a:latin typeface="Arial" panose="020B0604020202020204" pitchFamily="34" charset="0"/>
                          <a:ea typeface="MS Mincho" panose="02020609040205080304" pitchFamily="49" charset="-128"/>
                        </a:rPr>
                        <a:t>Maintain this position for 10 minutes. If the nosebleed has occurred in hot weather/after exercise – maintain for 20 minutes.</a:t>
                      </a:r>
                    </a:p>
                    <a:p>
                      <a:pPr marL="396000" marR="0" lvl="0" indent="-342000" algn="l" defTabSz="457200" rtl="0" eaLnBrk="1" fontAlgn="base" latinLnBrk="0" hangingPunct="1">
                        <a:lnSpc>
                          <a:spcPct val="100000"/>
                        </a:lnSpc>
                        <a:spcBef>
                          <a:spcPts val="432"/>
                        </a:spcBef>
                        <a:spcAft>
                          <a:spcPts val="0"/>
                        </a:spcAft>
                        <a:buClrTx/>
                        <a:buSzTx/>
                        <a:buFont typeface="Calibri" panose="020F0502020204030204" pitchFamily="34" charset="0"/>
                        <a:buAutoNum type="arabicPeriod"/>
                        <a:tabLst/>
                      </a:pPr>
                      <a:r>
                        <a:rPr kumimoji="0" lang="en-US" altLang="en-US" sz="1800" b="0" i="0" u="none" strike="noStrike" cap="none" normalizeH="0" baseline="0" dirty="0">
                          <a:ln>
                            <a:noFill/>
                          </a:ln>
                          <a:solidFill>
                            <a:schemeClr val="tx1"/>
                          </a:solidFill>
                          <a:effectLst/>
                          <a:latin typeface="Arial" panose="020B0604020202020204" pitchFamily="34" charset="0"/>
                          <a:ea typeface="MS Mincho" panose="02020609040205080304" pitchFamily="49" charset="-128"/>
                        </a:rPr>
                        <a:t>Ask the person to spit out any blood.</a:t>
                      </a:r>
                    </a:p>
                    <a:p>
                      <a:pPr marL="396000" marR="0" lvl="0" indent="-342000" algn="l" defTabSz="457200" rtl="0" eaLnBrk="1" fontAlgn="base" latinLnBrk="0" hangingPunct="1">
                        <a:lnSpc>
                          <a:spcPct val="100000"/>
                        </a:lnSpc>
                        <a:spcBef>
                          <a:spcPts val="432"/>
                        </a:spcBef>
                        <a:spcAft>
                          <a:spcPts val="0"/>
                        </a:spcAft>
                        <a:buClrTx/>
                        <a:buSzTx/>
                        <a:buFont typeface="Calibri" panose="020F0502020204030204" pitchFamily="34" charset="0"/>
                        <a:buAutoNum type="arabicPeriod"/>
                        <a:tabLst/>
                      </a:pPr>
                      <a:r>
                        <a:rPr kumimoji="0" lang="en-US" altLang="en-US" sz="1800" b="0" i="0" u="none" strike="noStrike" cap="none" normalizeH="0" baseline="0" dirty="0">
                          <a:ln>
                            <a:noFill/>
                          </a:ln>
                          <a:solidFill>
                            <a:schemeClr val="tx1"/>
                          </a:solidFill>
                          <a:effectLst/>
                          <a:latin typeface="Arial" panose="020B0604020202020204" pitchFamily="34" charset="0"/>
                          <a:ea typeface="MS Mincho" panose="02020609040205080304" pitchFamily="49" charset="-128"/>
                        </a:rPr>
                        <a:t>Clean around the nose and mouth area with a damp dressing. </a:t>
                      </a:r>
                      <a:br>
                        <a:rPr kumimoji="0" lang="en-US" altLang="en-US" sz="1800" b="0" i="0" u="none" strike="noStrike" cap="none" normalizeH="0" baseline="0" dirty="0">
                          <a:ln>
                            <a:noFill/>
                          </a:ln>
                          <a:solidFill>
                            <a:schemeClr val="tx1"/>
                          </a:solidFill>
                          <a:effectLst/>
                          <a:latin typeface="Arial" panose="020B0604020202020204" pitchFamily="34" charset="0"/>
                          <a:ea typeface="MS Mincho" panose="02020609040205080304" pitchFamily="49" charset="-128"/>
                        </a:rPr>
                      </a:br>
                      <a:r>
                        <a:rPr kumimoji="0" lang="en-US" altLang="en-US" sz="1800" b="1" i="0" u="none" strike="noStrike" cap="none" normalizeH="0" baseline="0" dirty="0">
                          <a:ln>
                            <a:noFill/>
                          </a:ln>
                          <a:solidFill>
                            <a:schemeClr val="tx1"/>
                          </a:solidFill>
                          <a:effectLst/>
                          <a:latin typeface="Arial" panose="020B0604020202020204" pitchFamily="34" charset="0"/>
                          <a:ea typeface="MS Mincho" panose="02020609040205080304" pitchFamily="49" charset="-128"/>
                        </a:rPr>
                        <a:t>DO NOT</a:t>
                      </a:r>
                      <a:r>
                        <a:rPr kumimoji="0" lang="en-US" altLang="en-US" sz="1800" b="0" i="0" u="none" strike="noStrike" cap="none" normalizeH="0" baseline="0" dirty="0">
                          <a:ln>
                            <a:noFill/>
                          </a:ln>
                          <a:solidFill>
                            <a:schemeClr val="tx1"/>
                          </a:solidFill>
                          <a:effectLst/>
                          <a:latin typeface="Arial" panose="020B0604020202020204" pitchFamily="34" charset="0"/>
                          <a:ea typeface="MS Mincho" panose="02020609040205080304" pitchFamily="49" charset="-128"/>
                        </a:rPr>
                        <a:t> pack the nostrils with dressings.</a:t>
                      </a:r>
                    </a:p>
                    <a:p>
                      <a:pPr marL="396000" marR="0" lvl="0" indent="-342000" algn="l" defTabSz="457200" rtl="0" eaLnBrk="1" fontAlgn="base" latinLnBrk="0" hangingPunct="1">
                        <a:lnSpc>
                          <a:spcPct val="100000"/>
                        </a:lnSpc>
                        <a:spcBef>
                          <a:spcPts val="432"/>
                        </a:spcBef>
                        <a:spcAft>
                          <a:spcPts val="0"/>
                        </a:spcAft>
                        <a:buClrTx/>
                        <a:buSzTx/>
                        <a:buFont typeface="Calibri" panose="020F0502020204030204" pitchFamily="34" charset="0"/>
                        <a:buAutoNum type="arabicPeriod"/>
                        <a:tabLst/>
                      </a:pPr>
                      <a:r>
                        <a:rPr kumimoji="0" lang="en-US" altLang="en-US" sz="1800" b="0" i="0" u="none" strike="noStrike" cap="none" normalizeH="0" baseline="0" dirty="0">
                          <a:ln>
                            <a:noFill/>
                          </a:ln>
                          <a:solidFill>
                            <a:schemeClr val="tx1"/>
                          </a:solidFill>
                          <a:effectLst/>
                          <a:latin typeface="Arial" panose="020B0604020202020204" pitchFamily="34" charset="0"/>
                          <a:ea typeface="MS Mincho" panose="02020609040205080304" pitchFamily="49" charset="-128"/>
                        </a:rPr>
                        <a:t>After the bleeding has stopped tell the person not to blow, rub or pick the nose.</a:t>
                      </a: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3504671603"/>
      </p:ext>
    </p:extLst>
  </p:cSld>
  <p:clrMapOvr>
    <a:masterClrMapping/>
  </p:clrMapOvr>
  <p:transition spd="slow">
    <p:push/>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Title 1"/>
          <p:cNvSpPr txBox="1">
            <a:spLocks/>
          </p:cNvSpPr>
          <p:nvPr/>
        </p:nvSpPr>
        <p:spPr bwMode="auto">
          <a:xfrm>
            <a:off x="231775" y="1027113"/>
            <a:ext cx="7261225"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r>
              <a:rPr lang="en-US" altLang="en-US" b="1" dirty="0">
                <a:solidFill>
                  <a:schemeClr val="bg1"/>
                </a:solidFill>
                <a:latin typeface="Arial" panose="020B0604020202020204" pitchFamily="34" charset="0"/>
                <a:cs typeface="Tahoma" panose="020B0604030504040204" pitchFamily="34" charset="0"/>
              </a:rPr>
              <a:t>WHS Legislation and Guidelines</a:t>
            </a:r>
          </a:p>
        </p:txBody>
      </p:sp>
      <p:sp>
        <p:nvSpPr>
          <p:cNvPr id="33794" name="Content Placeholder 2"/>
          <p:cNvSpPr txBox="1">
            <a:spLocks/>
          </p:cNvSpPr>
          <p:nvPr/>
        </p:nvSpPr>
        <p:spPr bwMode="auto">
          <a:xfrm>
            <a:off x="603459" y="2371730"/>
            <a:ext cx="7937082" cy="31700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defRPr/>
            </a:pPr>
            <a:r>
              <a:rPr lang="en-US" sz="2000" b="1" dirty="0">
                <a:solidFill>
                  <a:schemeClr val="bg1"/>
                </a:solidFill>
                <a:latin typeface="Arial" panose="020B0604020202020204" pitchFamily="34" charset="0"/>
                <a:cs typeface="Tahoma"/>
              </a:rPr>
              <a:t>WHS legislation and guidelines help keep your workplace safe</a:t>
            </a:r>
          </a:p>
          <a:p>
            <a:pPr>
              <a:defRPr/>
            </a:pPr>
            <a:endParaRPr lang="en-AU" sz="2000" dirty="0">
              <a:solidFill>
                <a:schemeClr val="bg1"/>
              </a:solidFill>
              <a:latin typeface="Arial" panose="020B0604020202020204" pitchFamily="34" charset="0"/>
              <a:cs typeface="Tahoma"/>
            </a:endParaRPr>
          </a:p>
          <a:p>
            <a:pPr marL="1282950" lvl="1" indent="-342000">
              <a:spcBef>
                <a:spcPts val="432"/>
              </a:spcBef>
              <a:buSzPct val="100000"/>
              <a:buFont typeface="Arial" panose="020B0604020202020204" pitchFamily="34" charset="0"/>
              <a:buChar char="•"/>
              <a:defRPr/>
            </a:pPr>
            <a:r>
              <a:rPr lang="en-US" sz="2000" dirty="0">
                <a:solidFill>
                  <a:schemeClr val="bg1"/>
                </a:solidFill>
                <a:latin typeface="Arial" panose="020B0604020202020204" pitchFamily="34" charset="0"/>
                <a:cs typeface="Tahoma"/>
              </a:rPr>
              <a:t>Responsibilities of employers to provide first aid facilities and first aid training. </a:t>
            </a:r>
          </a:p>
          <a:p>
            <a:pPr marL="1282950" lvl="1" indent="-342000">
              <a:spcBef>
                <a:spcPts val="432"/>
              </a:spcBef>
              <a:buSzPct val="100000"/>
              <a:buFont typeface="Arial" panose="020B0604020202020204" pitchFamily="34" charset="0"/>
              <a:buChar char="•"/>
              <a:defRPr/>
            </a:pPr>
            <a:r>
              <a:rPr lang="en-US" sz="2000" dirty="0">
                <a:solidFill>
                  <a:schemeClr val="bg1"/>
                </a:solidFill>
                <a:latin typeface="Arial" panose="020B0604020202020204" pitchFamily="34" charset="0"/>
                <a:cs typeface="Tahoma"/>
              </a:rPr>
              <a:t>Requirements of first aid kits and facilities.</a:t>
            </a:r>
          </a:p>
          <a:p>
            <a:pPr marL="1282950" lvl="1" indent="-342000">
              <a:spcBef>
                <a:spcPts val="432"/>
              </a:spcBef>
              <a:buSzPct val="100000"/>
              <a:buFont typeface="Arial" panose="020B0604020202020204" pitchFamily="34" charset="0"/>
              <a:buChar char="•"/>
              <a:defRPr/>
            </a:pPr>
            <a:r>
              <a:rPr lang="en-US" sz="2000" dirty="0">
                <a:solidFill>
                  <a:schemeClr val="bg1"/>
                </a:solidFill>
                <a:latin typeface="Arial" panose="020B0604020202020204" pitchFamily="34" charset="0"/>
                <a:cs typeface="Tahoma"/>
              </a:rPr>
              <a:t>Guidelines for preventing accidents.</a:t>
            </a:r>
          </a:p>
          <a:p>
            <a:pPr marL="1282950" lvl="1" indent="-342000">
              <a:spcBef>
                <a:spcPts val="432"/>
              </a:spcBef>
              <a:buSzPct val="100000"/>
              <a:buFont typeface="Arial" panose="020B0604020202020204" pitchFamily="34" charset="0"/>
              <a:buChar char="•"/>
              <a:defRPr/>
            </a:pPr>
            <a:r>
              <a:rPr lang="en-US" sz="2000" dirty="0">
                <a:solidFill>
                  <a:schemeClr val="bg1"/>
                </a:solidFill>
                <a:latin typeface="Arial" panose="020B0604020202020204" pitchFamily="34" charset="0"/>
                <a:cs typeface="Tahoma"/>
              </a:rPr>
              <a:t>Procedures on how to deal with a workplace accident.</a:t>
            </a:r>
          </a:p>
          <a:p>
            <a:pPr marL="198000">
              <a:spcBef>
                <a:spcPts val="432"/>
              </a:spcBef>
              <a:buSzPct val="100000"/>
              <a:defRPr/>
            </a:pPr>
            <a:endParaRPr lang="en-AU" sz="2000" dirty="0">
              <a:solidFill>
                <a:schemeClr val="bg1"/>
              </a:solidFill>
              <a:latin typeface="Arial" panose="020B0604020202020204" pitchFamily="34" charset="0"/>
              <a:cs typeface="Tahoma"/>
            </a:endParaRPr>
          </a:p>
          <a:p>
            <a:pPr marL="198000">
              <a:spcBef>
                <a:spcPts val="432"/>
              </a:spcBef>
              <a:buSzPct val="100000"/>
              <a:defRPr/>
            </a:pPr>
            <a:endParaRPr lang="en-US" sz="2000" dirty="0">
              <a:solidFill>
                <a:schemeClr val="bg1"/>
              </a:solidFill>
              <a:latin typeface="Arial" panose="020B0604020202020204" pitchFamily="34" charset="0"/>
              <a:cs typeface="Tahoma"/>
            </a:endParaRPr>
          </a:p>
        </p:txBody>
      </p:sp>
    </p:spTree>
    <p:extLst>
      <p:ext uri="{BB962C8B-B14F-4D97-AF65-F5344CB8AC3E}">
        <p14:creationId xmlns:p14="http://schemas.microsoft.com/office/powerpoint/2010/main" val="739702527"/>
      </p:ext>
    </p:extLst>
  </p:cSld>
  <p:clrMapOvr>
    <a:masterClrMapping/>
  </p:clrMapOvr>
  <p:transition spd="slow">
    <p:push/>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Title 1"/>
          <p:cNvSpPr txBox="1">
            <a:spLocks/>
          </p:cNvSpPr>
          <p:nvPr/>
        </p:nvSpPr>
        <p:spPr bwMode="auto">
          <a:xfrm>
            <a:off x="231775" y="1027113"/>
            <a:ext cx="7261225"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r>
              <a:rPr lang="en-US" altLang="en-US" b="1" dirty="0">
                <a:solidFill>
                  <a:schemeClr val="bg1"/>
                </a:solidFill>
                <a:latin typeface="Arial" panose="020B0604020202020204" pitchFamily="34" charset="0"/>
                <a:cs typeface="Tahoma" panose="020B0604030504040204" pitchFamily="34" charset="0"/>
              </a:rPr>
              <a:t>WHS Legislation and Guidelines</a:t>
            </a:r>
          </a:p>
        </p:txBody>
      </p:sp>
      <p:sp>
        <p:nvSpPr>
          <p:cNvPr id="33794" name="Content Placeholder 2"/>
          <p:cNvSpPr txBox="1">
            <a:spLocks/>
          </p:cNvSpPr>
          <p:nvPr/>
        </p:nvSpPr>
        <p:spPr bwMode="auto">
          <a:xfrm>
            <a:off x="1051134" y="2129671"/>
            <a:ext cx="7261225" cy="322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defRPr/>
            </a:pPr>
            <a:r>
              <a:rPr lang="en-AU" sz="2000" dirty="0">
                <a:solidFill>
                  <a:schemeClr val="bg1"/>
                </a:solidFill>
                <a:latin typeface="Arial" panose="020B0604020202020204" pitchFamily="34" charset="0"/>
                <a:cs typeface="Tahoma"/>
              </a:rPr>
              <a:t>WHS guidelines for preventing accidents in the workplace should be found in your workplace polices and standard operating procedures. It should have procedures on how to deal with a workplace accident. It will also provide guidance about how to manage risks and hazards in the workplace and during first aid events.</a:t>
            </a:r>
          </a:p>
          <a:p>
            <a:pPr>
              <a:defRPr/>
            </a:pPr>
            <a:endParaRPr lang="en-AU" sz="2000" dirty="0">
              <a:solidFill>
                <a:schemeClr val="bg1"/>
              </a:solidFill>
              <a:latin typeface="Arial" panose="020B0604020202020204" pitchFamily="34" charset="0"/>
              <a:cs typeface="Tahoma"/>
            </a:endParaRPr>
          </a:p>
          <a:p>
            <a:pPr>
              <a:defRPr/>
            </a:pPr>
            <a:r>
              <a:rPr lang="en-AU" sz="2000" dirty="0">
                <a:solidFill>
                  <a:schemeClr val="bg1"/>
                </a:solidFill>
                <a:latin typeface="Arial" panose="020B0604020202020204" pitchFamily="34" charset="0"/>
                <a:cs typeface="Tahoma"/>
              </a:rPr>
              <a:t>It may include instructions on how to use Personal Protective Equipment (PPE), which can prevent infection spreading.</a:t>
            </a:r>
          </a:p>
          <a:p>
            <a:pPr marL="198000">
              <a:spcBef>
                <a:spcPts val="432"/>
              </a:spcBef>
              <a:buSzPct val="100000"/>
              <a:defRPr/>
            </a:pPr>
            <a:endParaRPr lang="en-US" sz="2000" dirty="0">
              <a:solidFill>
                <a:schemeClr val="bg1"/>
              </a:solidFill>
              <a:latin typeface="Arial" panose="020B0604020202020204" pitchFamily="34" charset="0"/>
              <a:cs typeface="Tahoma"/>
            </a:endParaRPr>
          </a:p>
        </p:txBody>
      </p:sp>
    </p:spTree>
    <p:extLst>
      <p:ext uri="{BB962C8B-B14F-4D97-AF65-F5344CB8AC3E}">
        <p14:creationId xmlns:p14="http://schemas.microsoft.com/office/powerpoint/2010/main" val="1410882546"/>
      </p:ext>
    </p:extLst>
  </p:cSld>
  <p:clrMapOvr>
    <a:masterClrMapping/>
  </p:clrMapOvr>
  <p:transition spd="slow">
    <p:push/>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0B0E12A-CF54-4253-8B21-792FB25EF950}"/>
              </a:ext>
            </a:extLst>
          </p:cNvPr>
          <p:cNvSpPr/>
          <p:nvPr/>
        </p:nvSpPr>
        <p:spPr bwMode="auto">
          <a:xfrm>
            <a:off x="694482" y="2508950"/>
            <a:ext cx="6889274" cy="3453606"/>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AU" sz="2400" b="0" i="0" u="none" strike="noStrike" cap="none" normalizeH="0" baseline="0">
              <a:ln>
                <a:noFill/>
              </a:ln>
              <a:solidFill>
                <a:schemeClr val="tx1"/>
              </a:solidFill>
              <a:effectLst/>
              <a:latin typeface="Arial" charset="0"/>
              <a:ea typeface="ＭＳ Ｐゴシック" pitchFamily="84" charset="-128"/>
            </a:endParaRPr>
          </a:p>
        </p:txBody>
      </p:sp>
      <p:sp>
        <p:nvSpPr>
          <p:cNvPr id="33793" name="Title 1"/>
          <p:cNvSpPr txBox="1">
            <a:spLocks/>
          </p:cNvSpPr>
          <p:nvPr/>
        </p:nvSpPr>
        <p:spPr bwMode="auto">
          <a:xfrm>
            <a:off x="231775" y="1000499"/>
            <a:ext cx="7261225"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r>
              <a:rPr lang="en-US" altLang="en-US" b="1" dirty="0">
                <a:solidFill>
                  <a:schemeClr val="bg1"/>
                </a:solidFill>
                <a:latin typeface="Arial" panose="020B0604020202020204" pitchFamily="34" charset="0"/>
                <a:cs typeface="Tahoma" panose="020B0604030504040204" pitchFamily="34" charset="0"/>
              </a:rPr>
              <a:t>WHS Legislation and Guidelines</a:t>
            </a:r>
          </a:p>
        </p:txBody>
      </p:sp>
      <p:grpSp>
        <p:nvGrpSpPr>
          <p:cNvPr id="4" name="Group 3">
            <a:extLst>
              <a:ext uri="{FF2B5EF4-FFF2-40B4-BE49-F238E27FC236}">
                <a16:creationId xmlns:a16="http://schemas.microsoft.com/office/drawing/2014/main" id="{9BE6BEBB-462F-442F-B37A-CED50B04789E}"/>
              </a:ext>
            </a:extLst>
          </p:cNvPr>
          <p:cNvGrpSpPr>
            <a:grpSpLocks/>
          </p:cNvGrpSpPr>
          <p:nvPr/>
        </p:nvGrpSpPr>
        <p:grpSpPr>
          <a:xfrm>
            <a:off x="954383" y="2683734"/>
            <a:ext cx="6482398" cy="3278822"/>
            <a:chOff x="0" y="0"/>
            <a:chExt cx="6702425" cy="3185324"/>
          </a:xfrm>
        </p:grpSpPr>
        <p:pic>
          <p:nvPicPr>
            <p:cNvPr id="5" name="Picture 4">
              <a:extLst>
                <a:ext uri="{FF2B5EF4-FFF2-40B4-BE49-F238E27FC236}">
                  <a16:creationId xmlns:a16="http://schemas.microsoft.com/office/drawing/2014/main" id="{6B2C6EE6-5460-406D-80A3-C5FDFE659CF5}"/>
                </a:ext>
              </a:extLst>
            </p:cNvPr>
            <p:cNvPicPr>
              <a:picLocks noChangeAspect="1"/>
            </p:cNvPicPr>
            <p:nvPr/>
          </p:nvPicPr>
          <p:blipFill>
            <a:blip r:embed="rId3" cstate="print"/>
            <a:srcRect/>
            <a:stretch>
              <a:fillRect/>
            </a:stretch>
          </p:blipFill>
          <p:spPr bwMode="auto">
            <a:xfrm>
              <a:off x="3252788" y="260350"/>
              <a:ext cx="3449637" cy="2603500"/>
            </a:xfrm>
            <a:prstGeom prst="rect">
              <a:avLst/>
            </a:prstGeom>
            <a:noFill/>
            <a:ln w="9525">
              <a:noFill/>
              <a:miter lim="800000"/>
              <a:headEnd/>
              <a:tailEnd/>
            </a:ln>
          </p:spPr>
        </p:pic>
        <p:pic>
          <p:nvPicPr>
            <p:cNvPr id="6" name="Picture 5">
              <a:extLst>
                <a:ext uri="{FF2B5EF4-FFF2-40B4-BE49-F238E27FC236}">
                  <a16:creationId xmlns:a16="http://schemas.microsoft.com/office/drawing/2014/main" id="{6B292E2A-2549-48E5-A90A-CD156A92105A}"/>
                </a:ext>
              </a:extLst>
            </p:cNvPr>
            <p:cNvPicPr>
              <a:picLocks noChangeAspect="1"/>
            </p:cNvPicPr>
            <p:nvPr/>
          </p:nvPicPr>
          <p:blipFill>
            <a:blip r:embed="rId4" cstate="print"/>
            <a:srcRect/>
            <a:stretch>
              <a:fillRect/>
            </a:stretch>
          </p:blipFill>
          <p:spPr bwMode="auto">
            <a:xfrm>
              <a:off x="0" y="0"/>
              <a:ext cx="1249363" cy="2974975"/>
            </a:xfrm>
            <a:prstGeom prst="rect">
              <a:avLst/>
            </a:prstGeom>
            <a:noFill/>
            <a:ln w="9525">
              <a:noFill/>
              <a:miter lim="800000"/>
              <a:headEnd/>
              <a:tailEnd/>
            </a:ln>
          </p:spPr>
        </p:pic>
        <p:pic>
          <p:nvPicPr>
            <p:cNvPr id="7" name="Picture 6">
              <a:extLst>
                <a:ext uri="{FF2B5EF4-FFF2-40B4-BE49-F238E27FC236}">
                  <a16:creationId xmlns:a16="http://schemas.microsoft.com/office/drawing/2014/main" id="{32BC8102-2E50-4EC1-B88E-36583BEF139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24273" y="277280"/>
              <a:ext cx="4200508" cy="2908044"/>
            </a:xfrm>
            <a:prstGeom prst="rect">
              <a:avLst/>
            </a:prstGeom>
          </p:spPr>
        </p:pic>
      </p:grpSp>
      <p:sp>
        <p:nvSpPr>
          <p:cNvPr id="2" name="TextBox 1">
            <a:extLst>
              <a:ext uri="{FF2B5EF4-FFF2-40B4-BE49-F238E27FC236}">
                <a16:creationId xmlns:a16="http://schemas.microsoft.com/office/drawing/2014/main" id="{0AF14705-5B49-4266-8BCE-2587DE6CD0CB}"/>
              </a:ext>
            </a:extLst>
          </p:cNvPr>
          <p:cNvSpPr txBox="1"/>
          <p:nvPr/>
        </p:nvSpPr>
        <p:spPr>
          <a:xfrm>
            <a:off x="417750" y="1725257"/>
            <a:ext cx="6889274" cy="707886"/>
          </a:xfrm>
          <a:prstGeom prst="rect">
            <a:avLst/>
          </a:prstGeom>
          <a:noFill/>
        </p:spPr>
        <p:txBody>
          <a:bodyPr wrap="square" rtlCol="0">
            <a:spAutoFit/>
          </a:bodyPr>
          <a:lstStyle/>
          <a:p>
            <a:r>
              <a:rPr lang="en-AU" sz="2000" b="1" dirty="0">
                <a:solidFill>
                  <a:schemeClr val="bg1"/>
                </a:solidFill>
                <a:latin typeface="Arial" panose="020B0604020202020204" pitchFamily="34" charset="0"/>
                <a:cs typeface="Arial" panose="020B0604020202020204" pitchFamily="34" charset="0"/>
              </a:rPr>
              <a:t>Hierarchy of Control</a:t>
            </a:r>
          </a:p>
          <a:p>
            <a:r>
              <a:rPr lang="en-AU" sz="2000" dirty="0">
                <a:solidFill>
                  <a:schemeClr val="bg1"/>
                </a:solidFill>
                <a:latin typeface="Arial" panose="020B0604020202020204" pitchFamily="34" charset="0"/>
                <a:cs typeface="Arial" panose="020B0604020202020204" pitchFamily="34" charset="0"/>
              </a:rPr>
              <a:t>There are 6 levels of control for hazards</a:t>
            </a:r>
          </a:p>
        </p:txBody>
      </p:sp>
    </p:spTree>
    <p:extLst>
      <p:ext uri="{BB962C8B-B14F-4D97-AF65-F5344CB8AC3E}">
        <p14:creationId xmlns:p14="http://schemas.microsoft.com/office/powerpoint/2010/main" val="3120143176"/>
      </p:ext>
    </p:extLst>
  </p:cSld>
  <p:clrMapOvr>
    <a:masterClrMapping/>
  </p:clrMapOvr>
  <p:transition spd="slow">
    <p:push/>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Title 1"/>
          <p:cNvSpPr txBox="1">
            <a:spLocks/>
          </p:cNvSpPr>
          <p:nvPr/>
        </p:nvSpPr>
        <p:spPr bwMode="auto">
          <a:xfrm>
            <a:off x="231775" y="1027113"/>
            <a:ext cx="7261225"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r>
              <a:rPr lang="en-US" altLang="en-US" b="1" dirty="0">
                <a:solidFill>
                  <a:schemeClr val="bg1"/>
                </a:solidFill>
                <a:latin typeface="Arial" panose="020B0604020202020204" pitchFamily="34" charset="0"/>
                <a:cs typeface="Tahoma" panose="020B0604030504040204" pitchFamily="34" charset="0"/>
              </a:rPr>
              <a:t>WHS Legislation and Guidelines</a:t>
            </a:r>
          </a:p>
        </p:txBody>
      </p:sp>
      <p:sp>
        <p:nvSpPr>
          <p:cNvPr id="33794" name="Content Placeholder 2"/>
          <p:cNvSpPr txBox="1">
            <a:spLocks/>
          </p:cNvSpPr>
          <p:nvPr/>
        </p:nvSpPr>
        <p:spPr bwMode="auto">
          <a:xfrm>
            <a:off x="842962" y="1849517"/>
            <a:ext cx="8135938" cy="3477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defRPr/>
            </a:pPr>
            <a:r>
              <a:rPr lang="en-AU" sz="2000" b="1" dirty="0">
                <a:solidFill>
                  <a:schemeClr val="bg1"/>
                </a:solidFill>
                <a:latin typeface="Arial" panose="020B0604020202020204" pitchFamily="34" charset="0"/>
                <a:cs typeface="Tahoma"/>
              </a:rPr>
              <a:t>How can we control the risk?</a:t>
            </a:r>
          </a:p>
          <a:p>
            <a:pPr>
              <a:defRPr/>
            </a:pPr>
            <a:endParaRPr lang="en-AU" sz="2000" b="1" dirty="0">
              <a:solidFill>
                <a:schemeClr val="bg1"/>
              </a:solidFill>
              <a:latin typeface="Arial" panose="020B0604020202020204" pitchFamily="34" charset="0"/>
              <a:cs typeface="Tahoma"/>
            </a:endParaRPr>
          </a:p>
          <a:p>
            <a:pPr>
              <a:defRPr/>
            </a:pPr>
            <a:r>
              <a:rPr lang="en-AU" sz="2000" dirty="0">
                <a:solidFill>
                  <a:schemeClr val="bg1"/>
                </a:solidFill>
                <a:latin typeface="Arial" panose="020B0604020202020204" pitchFamily="34" charset="0"/>
                <a:cs typeface="Tahoma"/>
              </a:rPr>
              <a:t>• people can be separated from the risk </a:t>
            </a:r>
            <a:r>
              <a:rPr lang="en-AU" sz="2000" b="1" dirty="0">
                <a:solidFill>
                  <a:schemeClr val="bg1"/>
                </a:solidFill>
                <a:latin typeface="Arial" panose="020B0604020202020204" pitchFamily="34" charset="0"/>
                <a:cs typeface="Tahoma"/>
              </a:rPr>
              <a:t>Isolation</a:t>
            </a:r>
          </a:p>
          <a:p>
            <a:pPr>
              <a:defRPr/>
            </a:pPr>
            <a:r>
              <a:rPr lang="en-AU" sz="2000" dirty="0">
                <a:solidFill>
                  <a:schemeClr val="bg1"/>
                </a:solidFill>
                <a:latin typeface="Arial" panose="020B0604020202020204" pitchFamily="34" charset="0"/>
                <a:cs typeface="Tahoma"/>
              </a:rPr>
              <a:t>• personal protective clothing can be worn </a:t>
            </a:r>
            <a:r>
              <a:rPr lang="en-AU" sz="2000" dirty="0" err="1">
                <a:solidFill>
                  <a:schemeClr val="bg1"/>
                </a:solidFill>
                <a:latin typeface="Arial" panose="020B0604020202020204" pitchFamily="34" charset="0"/>
                <a:cs typeface="Tahoma"/>
              </a:rPr>
              <a:t>eg</a:t>
            </a:r>
            <a:r>
              <a:rPr lang="en-AU" sz="2000" dirty="0">
                <a:solidFill>
                  <a:schemeClr val="bg1"/>
                </a:solidFill>
                <a:latin typeface="Arial" panose="020B0604020202020204" pitchFamily="34" charset="0"/>
                <a:cs typeface="Tahoma"/>
              </a:rPr>
              <a:t> face mask, gloves </a:t>
            </a:r>
            <a:r>
              <a:rPr lang="en-AU" sz="2000" b="1" dirty="0">
                <a:solidFill>
                  <a:schemeClr val="bg1"/>
                </a:solidFill>
                <a:latin typeface="Arial" panose="020B0604020202020204" pitchFamily="34" charset="0"/>
                <a:cs typeface="Tahoma"/>
              </a:rPr>
              <a:t>PPE</a:t>
            </a:r>
          </a:p>
          <a:p>
            <a:pPr>
              <a:defRPr/>
            </a:pPr>
            <a:r>
              <a:rPr lang="en-AU" sz="2000" dirty="0">
                <a:solidFill>
                  <a:schemeClr val="bg1"/>
                </a:solidFill>
                <a:latin typeface="Arial" panose="020B0604020202020204" pitchFamily="34" charset="0"/>
                <a:cs typeface="Tahoma"/>
              </a:rPr>
              <a:t>• staff can be trained in First Aid  </a:t>
            </a:r>
            <a:r>
              <a:rPr lang="en-AU" sz="2000" b="1" dirty="0">
                <a:solidFill>
                  <a:schemeClr val="bg1"/>
                </a:solidFill>
                <a:latin typeface="Arial" panose="020B0604020202020204" pitchFamily="34" charset="0"/>
                <a:cs typeface="Tahoma"/>
              </a:rPr>
              <a:t>Administration</a:t>
            </a:r>
          </a:p>
          <a:p>
            <a:pPr>
              <a:defRPr/>
            </a:pPr>
            <a:r>
              <a:rPr lang="en-AU" sz="2000" dirty="0">
                <a:solidFill>
                  <a:schemeClr val="bg1"/>
                </a:solidFill>
                <a:latin typeface="Arial" panose="020B0604020202020204" pitchFamily="34" charset="0"/>
                <a:cs typeface="Tahoma"/>
              </a:rPr>
              <a:t>• lifting equipment can be used </a:t>
            </a:r>
            <a:r>
              <a:rPr lang="en-AU" sz="2000" b="1" dirty="0">
                <a:solidFill>
                  <a:schemeClr val="bg1"/>
                </a:solidFill>
                <a:latin typeface="Arial" panose="020B0604020202020204" pitchFamily="34" charset="0"/>
                <a:cs typeface="Tahoma"/>
              </a:rPr>
              <a:t>Engineering</a:t>
            </a:r>
          </a:p>
          <a:p>
            <a:pPr>
              <a:defRPr/>
            </a:pPr>
            <a:r>
              <a:rPr lang="en-AU" sz="2000" dirty="0">
                <a:solidFill>
                  <a:schemeClr val="bg1"/>
                </a:solidFill>
                <a:latin typeface="Arial" panose="020B0604020202020204" pitchFamily="34" charset="0"/>
                <a:cs typeface="Tahoma"/>
              </a:rPr>
              <a:t>• power tools can have guards </a:t>
            </a:r>
            <a:r>
              <a:rPr lang="en-AU" sz="2000" b="1" dirty="0">
                <a:solidFill>
                  <a:schemeClr val="bg1"/>
                </a:solidFill>
                <a:latin typeface="Arial" panose="020B0604020202020204" pitchFamily="34" charset="0"/>
                <a:cs typeface="Tahoma"/>
              </a:rPr>
              <a:t>Engineering</a:t>
            </a:r>
          </a:p>
          <a:p>
            <a:pPr>
              <a:defRPr/>
            </a:pPr>
            <a:r>
              <a:rPr lang="en-AU" sz="2000" dirty="0">
                <a:solidFill>
                  <a:schemeClr val="bg1"/>
                </a:solidFill>
                <a:latin typeface="Arial" panose="020B0604020202020204" pitchFamily="34" charset="0"/>
                <a:cs typeface="Tahoma"/>
              </a:rPr>
              <a:t>• safety switches can be used </a:t>
            </a:r>
            <a:r>
              <a:rPr lang="en-AU" sz="2000" b="1" dirty="0">
                <a:solidFill>
                  <a:schemeClr val="bg1"/>
                </a:solidFill>
                <a:latin typeface="Arial" panose="020B0604020202020204" pitchFamily="34" charset="0"/>
                <a:cs typeface="Tahoma"/>
              </a:rPr>
              <a:t>Engineering</a:t>
            </a:r>
          </a:p>
          <a:p>
            <a:pPr>
              <a:defRPr/>
            </a:pPr>
            <a:r>
              <a:rPr lang="en-AU" sz="2000" dirty="0">
                <a:solidFill>
                  <a:schemeClr val="bg1"/>
                </a:solidFill>
                <a:latin typeface="Arial" panose="020B0604020202020204" pitchFamily="34" charset="0"/>
                <a:cs typeface="Tahoma"/>
              </a:rPr>
              <a:t>• office furniture can be carefully selected </a:t>
            </a:r>
            <a:r>
              <a:rPr lang="en-AU" sz="2000" b="1" dirty="0">
                <a:solidFill>
                  <a:schemeClr val="bg1"/>
                </a:solidFill>
                <a:latin typeface="Arial" panose="020B0604020202020204" pitchFamily="34" charset="0"/>
                <a:cs typeface="Tahoma"/>
              </a:rPr>
              <a:t>Substitution</a:t>
            </a:r>
          </a:p>
          <a:p>
            <a:pPr>
              <a:defRPr/>
            </a:pPr>
            <a:r>
              <a:rPr lang="en-AU" sz="2000" dirty="0">
                <a:solidFill>
                  <a:schemeClr val="bg1"/>
                </a:solidFill>
                <a:latin typeface="Arial" panose="020B0604020202020204" pitchFamily="34" charset="0"/>
                <a:cs typeface="Tahoma"/>
              </a:rPr>
              <a:t>• signs to identify First Aid kits </a:t>
            </a:r>
            <a:r>
              <a:rPr lang="en-AU" sz="2000" b="1" dirty="0">
                <a:solidFill>
                  <a:schemeClr val="bg1"/>
                </a:solidFill>
                <a:latin typeface="Arial" panose="020B0604020202020204" pitchFamily="34" charset="0"/>
                <a:cs typeface="Tahoma"/>
              </a:rPr>
              <a:t>Administration</a:t>
            </a:r>
          </a:p>
          <a:p>
            <a:pPr>
              <a:defRPr/>
            </a:pPr>
            <a:r>
              <a:rPr lang="en-AU" sz="2000" dirty="0">
                <a:solidFill>
                  <a:schemeClr val="bg1"/>
                </a:solidFill>
                <a:latin typeface="Arial" panose="020B0604020202020204" pitchFamily="34" charset="0"/>
                <a:cs typeface="Tahoma"/>
              </a:rPr>
              <a:t>• Prevent trips and falls by removing damaged carpet </a:t>
            </a:r>
            <a:r>
              <a:rPr lang="en-AU" sz="2000" b="1" dirty="0">
                <a:solidFill>
                  <a:schemeClr val="bg1"/>
                </a:solidFill>
                <a:latin typeface="Arial" panose="020B0604020202020204" pitchFamily="34" charset="0"/>
                <a:cs typeface="Tahoma"/>
              </a:rPr>
              <a:t>Elimination</a:t>
            </a:r>
            <a:endParaRPr lang="en-US" sz="2000" b="1" dirty="0">
              <a:solidFill>
                <a:schemeClr val="bg1"/>
              </a:solidFill>
              <a:latin typeface="Arial" panose="020B0604020202020204" pitchFamily="34" charset="0"/>
              <a:cs typeface="Tahoma"/>
            </a:endParaRPr>
          </a:p>
        </p:txBody>
      </p:sp>
    </p:spTree>
    <p:extLst>
      <p:ext uri="{BB962C8B-B14F-4D97-AF65-F5344CB8AC3E}">
        <p14:creationId xmlns:p14="http://schemas.microsoft.com/office/powerpoint/2010/main" val="1092570864"/>
      </p:ext>
    </p:extLst>
  </p:cSld>
  <p:clrMapOvr>
    <a:masterClrMapping/>
  </p:clrMapOvr>
  <p:transition spd="slow">
    <p:push/>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Title 1"/>
          <p:cNvSpPr txBox="1">
            <a:spLocks/>
          </p:cNvSpPr>
          <p:nvPr/>
        </p:nvSpPr>
        <p:spPr bwMode="auto">
          <a:xfrm>
            <a:off x="90130" y="927487"/>
            <a:ext cx="7261225"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r>
              <a:rPr lang="en-US" altLang="en-US" b="1" dirty="0">
                <a:solidFill>
                  <a:schemeClr val="bg1"/>
                </a:solidFill>
                <a:latin typeface="Arial" panose="020B0604020202020204" pitchFamily="34" charset="0"/>
                <a:cs typeface="Tahoma" panose="020B0604030504040204" pitchFamily="34" charset="0"/>
              </a:rPr>
              <a:t>Consent</a:t>
            </a:r>
          </a:p>
        </p:txBody>
      </p:sp>
      <p:sp>
        <p:nvSpPr>
          <p:cNvPr id="37890" name="Content Placeholder 2"/>
          <p:cNvSpPr txBox="1">
            <a:spLocks/>
          </p:cNvSpPr>
          <p:nvPr/>
        </p:nvSpPr>
        <p:spPr bwMode="auto">
          <a:xfrm>
            <a:off x="774363" y="1728053"/>
            <a:ext cx="6170448" cy="46063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682625" indent="-285750"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marL="198000" indent="0" eaLnBrk="1" hangingPunct="1">
              <a:spcBef>
                <a:spcPts val="438"/>
              </a:spcBef>
              <a:buSzPct val="100000"/>
            </a:pPr>
            <a:r>
              <a:rPr lang="en-US" altLang="en-US" sz="1800" dirty="0">
                <a:solidFill>
                  <a:schemeClr val="bg1"/>
                </a:solidFill>
                <a:latin typeface="Arial" panose="020B0604020202020204" pitchFamily="34" charset="0"/>
                <a:cs typeface="Tahoma" panose="020B0604030504040204" pitchFamily="34" charset="0"/>
              </a:rPr>
              <a:t>You must try to get consent.</a:t>
            </a:r>
          </a:p>
          <a:p>
            <a:pPr marL="198000" indent="0" eaLnBrk="1" hangingPunct="1">
              <a:spcBef>
                <a:spcPts val="438"/>
              </a:spcBef>
              <a:buSzPct val="100000"/>
            </a:pPr>
            <a:endParaRPr lang="en-US" altLang="en-US" sz="800" dirty="0">
              <a:solidFill>
                <a:schemeClr val="bg1"/>
              </a:solidFill>
              <a:latin typeface="Arial" panose="020B0604020202020204" pitchFamily="34" charset="0"/>
              <a:cs typeface="Tahoma" panose="020B0604030504040204" pitchFamily="34" charset="0"/>
            </a:endParaRPr>
          </a:p>
          <a:p>
            <a:pPr marL="198000" indent="0" eaLnBrk="1" hangingPunct="1">
              <a:spcBef>
                <a:spcPts val="438"/>
              </a:spcBef>
              <a:buSzPct val="100000"/>
            </a:pPr>
            <a:r>
              <a:rPr lang="en-US" altLang="en-US" sz="1800" b="1" dirty="0">
                <a:solidFill>
                  <a:schemeClr val="bg1"/>
                </a:solidFill>
                <a:latin typeface="Arial" panose="020B0604020202020204" pitchFamily="34" charset="0"/>
                <a:cs typeface="Tahoma" panose="020B0604030504040204" pitchFamily="34" charset="0"/>
              </a:rPr>
              <a:t>Informed Consent</a:t>
            </a:r>
            <a:r>
              <a:rPr lang="en-US" altLang="en-US" sz="1800" dirty="0">
                <a:solidFill>
                  <a:schemeClr val="bg1"/>
                </a:solidFill>
                <a:latin typeface="Arial" panose="020B0604020202020204" pitchFamily="34" charset="0"/>
                <a:cs typeface="Tahoma" panose="020B0604030504040204" pitchFamily="34" charset="0"/>
              </a:rPr>
              <a:t> </a:t>
            </a:r>
          </a:p>
          <a:p>
            <a:pPr marL="540000" indent="-342000" eaLnBrk="1" hangingPunct="1">
              <a:spcBef>
                <a:spcPts val="438"/>
              </a:spcBef>
              <a:buSzPct val="100000"/>
              <a:buFont typeface="Arial" panose="020B0604020202020204" pitchFamily="34" charset="0"/>
              <a:buChar char="•"/>
            </a:pPr>
            <a:r>
              <a:rPr lang="en-US" altLang="en-US" sz="1800" dirty="0">
                <a:solidFill>
                  <a:schemeClr val="bg1"/>
                </a:solidFill>
                <a:latin typeface="Arial" panose="020B0604020202020204" pitchFamily="34" charset="0"/>
                <a:cs typeface="Tahoma" panose="020B0604030504040204" pitchFamily="34" charset="0"/>
              </a:rPr>
              <a:t>If the casualty conscious, you should ask them</a:t>
            </a:r>
          </a:p>
          <a:p>
            <a:pPr marL="540000" indent="-342000" eaLnBrk="1" hangingPunct="1">
              <a:spcBef>
                <a:spcPts val="438"/>
              </a:spcBef>
              <a:buSzPct val="100000"/>
              <a:buFont typeface="Arial" panose="020B0604020202020204" pitchFamily="34" charset="0"/>
              <a:buChar char="•"/>
            </a:pPr>
            <a:r>
              <a:rPr lang="en-US" altLang="en-US" sz="1800" dirty="0">
                <a:solidFill>
                  <a:schemeClr val="bg1"/>
                </a:solidFill>
                <a:latin typeface="Arial" panose="020B0604020202020204" pitchFamily="34" charset="0"/>
                <a:cs typeface="Tahoma" panose="020B0604030504040204" pitchFamily="34" charset="0"/>
              </a:rPr>
              <a:t>Stop if they ask you to.</a:t>
            </a:r>
          </a:p>
          <a:p>
            <a:pPr marL="540000" indent="-342000" eaLnBrk="1" hangingPunct="1">
              <a:spcBef>
                <a:spcPts val="438"/>
              </a:spcBef>
              <a:buSzPct val="100000"/>
              <a:buFont typeface="Arial" panose="020B0604020202020204" pitchFamily="34" charset="0"/>
              <a:buChar char="•"/>
            </a:pPr>
            <a:r>
              <a:rPr lang="en-US" altLang="en-US" sz="1800" dirty="0">
                <a:solidFill>
                  <a:schemeClr val="bg1"/>
                </a:solidFill>
                <a:latin typeface="Arial" panose="020B0604020202020204" pitchFamily="34" charset="0"/>
                <a:cs typeface="Tahoma" panose="020B0604030504040204" pitchFamily="34" charset="0"/>
              </a:rPr>
              <a:t>If you ignore their wishes, you could be charged with assault</a:t>
            </a:r>
          </a:p>
          <a:p>
            <a:pPr marL="540000" indent="-342000" eaLnBrk="1" hangingPunct="1">
              <a:spcBef>
                <a:spcPts val="438"/>
              </a:spcBef>
              <a:buSzPct val="100000"/>
              <a:buFont typeface="Arial" panose="020B0604020202020204" pitchFamily="34" charset="0"/>
              <a:buChar char="•"/>
            </a:pPr>
            <a:r>
              <a:rPr lang="en-US" altLang="en-US" sz="1800" dirty="0">
                <a:solidFill>
                  <a:schemeClr val="bg1"/>
                </a:solidFill>
                <a:latin typeface="Arial" panose="020B0604020202020204" pitchFamily="34" charset="0"/>
                <a:cs typeface="Tahoma" panose="020B0604030504040204" pitchFamily="34" charset="0"/>
              </a:rPr>
              <a:t>Infant/child casualty – get consent from the child’s parent or guardian.</a:t>
            </a:r>
          </a:p>
          <a:p>
            <a:pPr marL="540000" indent="-342000" eaLnBrk="1" hangingPunct="1">
              <a:spcBef>
                <a:spcPts val="438"/>
              </a:spcBef>
              <a:buSzPct val="100000"/>
              <a:buFontTx/>
              <a:buBlip>
                <a:blip r:embed="rId3"/>
              </a:buBlip>
            </a:pPr>
            <a:endParaRPr lang="en-US" altLang="en-US" sz="1800" dirty="0">
              <a:solidFill>
                <a:schemeClr val="bg1"/>
              </a:solidFill>
              <a:latin typeface="Arial" panose="020B0604020202020204" pitchFamily="34" charset="0"/>
              <a:cs typeface="Tahoma" panose="020B0604030504040204" pitchFamily="34" charset="0"/>
            </a:endParaRPr>
          </a:p>
          <a:p>
            <a:pPr marL="198000" indent="0" eaLnBrk="1" hangingPunct="1">
              <a:spcBef>
                <a:spcPts val="438"/>
              </a:spcBef>
              <a:buSzPct val="100000"/>
            </a:pPr>
            <a:r>
              <a:rPr lang="en-US" altLang="en-US" sz="1800" b="1" dirty="0">
                <a:solidFill>
                  <a:schemeClr val="bg1"/>
                </a:solidFill>
                <a:latin typeface="Arial" panose="020B0604020202020204" pitchFamily="34" charset="0"/>
                <a:cs typeface="Tahoma" panose="020B0604030504040204" pitchFamily="34" charset="0"/>
              </a:rPr>
              <a:t>Implied consent</a:t>
            </a:r>
            <a:r>
              <a:rPr lang="en-US" altLang="en-US" sz="1800" dirty="0">
                <a:solidFill>
                  <a:schemeClr val="bg1"/>
                </a:solidFill>
                <a:latin typeface="Arial" panose="020B0604020202020204" pitchFamily="34" charset="0"/>
                <a:cs typeface="Tahoma" panose="020B0604030504040204" pitchFamily="34" charset="0"/>
              </a:rPr>
              <a:t> </a:t>
            </a:r>
          </a:p>
          <a:p>
            <a:pPr marL="540000" indent="-342000" eaLnBrk="1" hangingPunct="1">
              <a:spcBef>
                <a:spcPts val="438"/>
              </a:spcBef>
              <a:buSzPct val="100000"/>
              <a:buFont typeface="Arial" panose="020B0604020202020204" pitchFamily="34" charset="0"/>
              <a:buChar char="•"/>
            </a:pPr>
            <a:r>
              <a:rPr lang="en-US" altLang="en-US" sz="1800" dirty="0">
                <a:solidFill>
                  <a:schemeClr val="bg1"/>
                </a:solidFill>
                <a:latin typeface="Arial" panose="020B0604020202020204" pitchFamily="34" charset="0"/>
                <a:cs typeface="Tahoma" panose="020B0604030504040204" pitchFamily="34" charset="0"/>
              </a:rPr>
              <a:t>casualty unable to communicate due to injury or unconscious – assumes consent would have been given</a:t>
            </a:r>
          </a:p>
          <a:p>
            <a:pPr marL="540000" indent="-342000" eaLnBrk="1" hangingPunct="1">
              <a:spcBef>
                <a:spcPts val="438"/>
              </a:spcBef>
              <a:buSzPct val="100000"/>
              <a:buFont typeface="Arial" panose="020B0604020202020204" pitchFamily="34" charset="0"/>
              <a:buChar char="•"/>
            </a:pPr>
            <a:r>
              <a:rPr lang="en-US" altLang="en-US" sz="1800" dirty="0">
                <a:solidFill>
                  <a:schemeClr val="bg1"/>
                </a:solidFill>
                <a:latin typeface="Arial" panose="020B0604020202020204" pitchFamily="34" charset="0"/>
                <a:cs typeface="Tahoma" panose="020B0604030504040204" pitchFamily="34" charset="0"/>
              </a:rPr>
              <a:t>Parent or guardian not available </a:t>
            </a:r>
          </a:p>
        </p:txBody>
      </p:sp>
      <p:pic>
        <p:nvPicPr>
          <p:cNvPr id="37891" name="Picture 1" descr="routine checking.jp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44811" y="2031920"/>
            <a:ext cx="2007564" cy="22404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24425809"/>
      </p:ext>
    </p:extLst>
  </p:cSld>
  <p:clrMapOvr>
    <a:masterClrMapping/>
  </p:clrMapOvr>
  <p:transition spd="slow">
    <p:push/>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Title 1"/>
          <p:cNvSpPr txBox="1">
            <a:spLocks/>
          </p:cNvSpPr>
          <p:nvPr/>
        </p:nvSpPr>
        <p:spPr bwMode="auto">
          <a:xfrm>
            <a:off x="242722" y="1164571"/>
            <a:ext cx="7261225"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r>
              <a:rPr lang="en-US" altLang="en-US" b="1" dirty="0">
                <a:solidFill>
                  <a:schemeClr val="bg1"/>
                </a:solidFill>
                <a:latin typeface="Arial" panose="020B0604020202020204" pitchFamily="34" charset="0"/>
                <a:cs typeface="Tahoma" panose="020B0604030504040204" pitchFamily="34" charset="0"/>
              </a:rPr>
              <a:t>Showing Respect</a:t>
            </a:r>
          </a:p>
        </p:txBody>
      </p:sp>
      <p:sp>
        <p:nvSpPr>
          <p:cNvPr id="41988" name="Rectangle 2"/>
          <p:cNvSpPr>
            <a:spLocks noChangeArrowheads="1"/>
          </p:cNvSpPr>
          <p:nvPr/>
        </p:nvSpPr>
        <p:spPr bwMode="auto">
          <a:xfrm>
            <a:off x="754911" y="2117071"/>
            <a:ext cx="7261225"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r>
              <a:rPr lang="en-US" altLang="en-US" sz="2000" dirty="0">
                <a:solidFill>
                  <a:schemeClr val="bg1"/>
                </a:solidFill>
                <a:latin typeface="Arial" panose="020B0604020202020204" pitchFamily="34" charset="0"/>
                <a:cs typeface="Tahoma" panose="020B0604030504040204" pitchFamily="34" charset="0"/>
              </a:rPr>
              <a:t>Individuals have differing views and beliefs regarding receiving first aid treatment. </a:t>
            </a:r>
            <a:r>
              <a:rPr lang="en-AU" altLang="en-US" sz="2000" dirty="0">
                <a:solidFill>
                  <a:schemeClr val="bg1"/>
                </a:solidFill>
                <a:latin typeface="Arial" panose="020B0604020202020204" pitchFamily="34" charset="0"/>
                <a:cs typeface="Tahoma" panose="020B0604030504040204" pitchFamily="34" charset="0"/>
              </a:rPr>
              <a:t>These may relate to cultural, religious or personal beliefs and customs.</a:t>
            </a:r>
            <a:endParaRPr lang="en-US" altLang="en-US" sz="2000" dirty="0">
              <a:solidFill>
                <a:schemeClr val="bg1"/>
              </a:solidFill>
              <a:latin typeface="Arial" panose="020B0604020202020204" pitchFamily="34" charset="0"/>
              <a:cs typeface="Tahoma" panose="020B0604030504040204" pitchFamily="34" charset="0"/>
            </a:endParaRPr>
          </a:p>
        </p:txBody>
      </p:sp>
      <p:sp>
        <p:nvSpPr>
          <p:cNvPr id="2" name="Rectangle 1">
            <a:extLst>
              <a:ext uri="{FF2B5EF4-FFF2-40B4-BE49-F238E27FC236}">
                <a16:creationId xmlns:a16="http://schemas.microsoft.com/office/drawing/2014/main" id="{EC491CEB-65EC-4EFB-94B8-A56394DEBEF0}"/>
              </a:ext>
            </a:extLst>
          </p:cNvPr>
          <p:cNvSpPr/>
          <p:nvPr/>
        </p:nvSpPr>
        <p:spPr>
          <a:xfrm>
            <a:off x="1174829" y="3288939"/>
            <a:ext cx="6151945" cy="2246769"/>
          </a:xfrm>
          <a:prstGeom prst="rect">
            <a:avLst/>
          </a:prstGeom>
        </p:spPr>
        <p:txBody>
          <a:bodyPr wrap="square">
            <a:spAutoFit/>
          </a:bodyPr>
          <a:lstStyle/>
          <a:p>
            <a:pPr>
              <a:spcAft>
                <a:spcPts val="0"/>
              </a:spcAft>
            </a:pPr>
            <a:r>
              <a:rPr lang="en-US" sz="2000" b="1" dirty="0">
                <a:solidFill>
                  <a:schemeClr val="bg1"/>
                </a:solidFill>
                <a:latin typeface="Arial" panose="020B0604020202020204" pitchFamily="34" charset="0"/>
                <a:ea typeface="Arial" panose="020B0604020202020204" pitchFamily="34" charset="0"/>
                <a:cs typeface="Times New Roman" panose="02020603050405020304" pitchFamily="18" charset="0"/>
              </a:rPr>
              <a:t>Ways to treat a casualty respectfully include:</a:t>
            </a:r>
            <a:endParaRPr lang="en-AU" sz="2000" dirty="0">
              <a:solidFill>
                <a:schemeClr val="bg1"/>
              </a:solidFill>
              <a:latin typeface="Arial" panose="020B0604020202020204" pitchFamily="34" charset="0"/>
              <a:ea typeface="Arial" panose="020B0604020202020204" pitchFamily="34" charset="0"/>
              <a:cs typeface="Times New Roman" panose="02020603050405020304" pitchFamily="18" charset="0"/>
            </a:endParaRPr>
          </a:p>
          <a:p>
            <a:pPr marL="742950" lvl="1" indent="-285750">
              <a:spcAft>
                <a:spcPts val="0"/>
              </a:spcAft>
              <a:buFont typeface="Symbol" panose="05050102010706020507" pitchFamily="18" charset="2"/>
              <a:buChar char=""/>
            </a:pPr>
            <a:r>
              <a:rPr lang="en-US" sz="2000" dirty="0">
                <a:solidFill>
                  <a:schemeClr val="bg1"/>
                </a:solidFill>
                <a:latin typeface="Arial" panose="020B0604020202020204" pitchFamily="34" charset="0"/>
                <a:ea typeface="Arial" panose="020B0604020202020204" pitchFamily="34" charset="0"/>
                <a:cs typeface="Times New Roman" panose="02020603050405020304" pitchFamily="18" charset="0"/>
              </a:rPr>
              <a:t>Ask for consent and respect their wishes</a:t>
            </a:r>
            <a:endParaRPr lang="en-AU" sz="2000" dirty="0">
              <a:solidFill>
                <a:schemeClr val="bg1"/>
              </a:solidFill>
              <a:latin typeface="Arial" panose="020B0604020202020204" pitchFamily="34" charset="0"/>
              <a:ea typeface="Arial" panose="020B0604020202020204" pitchFamily="34" charset="0"/>
              <a:cs typeface="Times New Roman" panose="02020603050405020304" pitchFamily="18" charset="0"/>
            </a:endParaRPr>
          </a:p>
          <a:p>
            <a:pPr marL="742950" lvl="1" indent="-285750">
              <a:spcAft>
                <a:spcPts val="0"/>
              </a:spcAft>
              <a:buFont typeface="Symbol" panose="05050102010706020507" pitchFamily="18" charset="2"/>
              <a:buChar char=""/>
            </a:pPr>
            <a:r>
              <a:rPr lang="en-US" sz="2000" dirty="0">
                <a:solidFill>
                  <a:schemeClr val="bg1"/>
                </a:solidFill>
                <a:latin typeface="Arial" panose="020B0604020202020204" pitchFamily="34" charset="0"/>
                <a:ea typeface="Arial" panose="020B0604020202020204" pitchFamily="34" charset="0"/>
                <a:cs typeface="Times New Roman" panose="02020603050405020304" pitchFamily="18" charset="0"/>
              </a:rPr>
              <a:t>Being aware of cultural needs</a:t>
            </a:r>
            <a:endParaRPr lang="en-AU" sz="2000" dirty="0">
              <a:solidFill>
                <a:schemeClr val="bg1"/>
              </a:solidFill>
              <a:latin typeface="Arial" panose="020B0604020202020204" pitchFamily="34" charset="0"/>
              <a:ea typeface="Arial" panose="020B0604020202020204" pitchFamily="34" charset="0"/>
              <a:cs typeface="Times New Roman" panose="02020603050405020304" pitchFamily="18" charset="0"/>
            </a:endParaRPr>
          </a:p>
          <a:p>
            <a:pPr marL="742950" lvl="1" indent="-285750">
              <a:spcAft>
                <a:spcPts val="0"/>
              </a:spcAft>
              <a:buFont typeface="Symbol" panose="05050102010706020507" pitchFamily="18" charset="2"/>
              <a:buChar char=""/>
            </a:pPr>
            <a:r>
              <a:rPr lang="en-US" sz="2000" dirty="0">
                <a:solidFill>
                  <a:schemeClr val="bg1"/>
                </a:solidFill>
                <a:latin typeface="Arial" panose="020B0604020202020204" pitchFamily="34" charset="0"/>
                <a:ea typeface="Arial" panose="020B0604020202020204" pitchFamily="34" charset="0"/>
                <a:cs typeface="Times New Roman" panose="02020603050405020304" pitchFamily="18" charset="0"/>
              </a:rPr>
              <a:t>Communicating effectively and explaining what you are doing</a:t>
            </a:r>
            <a:endParaRPr lang="en-AU" sz="2000" dirty="0">
              <a:solidFill>
                <a:schemeClr val="bg1"/>
              </a:solidFill>
              <a:latin typeface="Arial" panose="020B0604020202020204" pitchFamily="34" charset="0"/>
              <a:ea typeface="Arial" panose="020B0604020202020204" pitchFamily="34" charset="0"/>
              <a:cs typeface="Times New Roman" panose="02020603050405020304" pitchFamily="18" charset="0"/>
            </a:endParaRPr>
          </a:p>
          <a:p>
            <a:pPr marL="742950" lvl="1" indent="-285750">
              <a:spcAft>
                <a:spcPts val="0"/>
              </a:spcAft>
              <a:buFont typeface="Symbol" panose="05050102010706020507" pitchFamily="18" charset="2"/>
              <a:buChar char=""/>
            </a:pPr>
            <a:r>
              <a:rPr lang="en-US" sz="2000" dirty="0">
                <a:solidFill>
                  <a:schemeClr val="bg1"/>
                </a:solidFill>
                <a:latin typeface="Arial" panose="020B0604020202020204" pitchFamily="34" charset="0"/>
                <a:ea typeface="Arial" panose="020B0604020202020204" pitchFamily="34" charset="0"/>
                <a:cs typeface="Times New Roman" panose="02020603050405020304" pitchFamily="18" charset="0"/>
              </a:rPr>
              <a:t>Being sensitive to modesty and privacy and aware of impairments</a:t>
            </a:r>
            <a:endParaRPr lang="en-AU" sz="2000" dirty="0">
              <a:solidFill>
                <a:schemeClr val="bg1"/>
              </a:solidFill>
              <a:effectLst/>
              <a:latin typeface="Arial" panose="020B0604020202020204" pitchFamily="34" charset="0"/>
              <a:ea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4290776732"/>
      </p:ext>
    </p:extLst>
  </p:cSld>
  <p:clrMapOvr>
    <a:masterClrMapping/>
  </p:clrMapOvr>
  <p:transition spd="slow">
    <p:push/>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Title 1"/>
          <p:cNvSpPr txBox="1">
            <a:spLocks/>
          </p:cNvSpPr>
          <p:nvPr/>
        </p:nvSpPr>
        <p:spPr bwMode="auto">
          <a:xfrm>
            <a:off x="290612" y="1155475"/>
            <a:ext cx="7261225"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r>
              <a:rPr lang="en-US" altLang="en-US" b="1" dirty="0">
                <a:solidFill>
                  <a:schemeClr val="bg1"/>
                </a:solidFill>
                <a:latin typeface="Arial" panose="020B0604020202020204" pitchFamily="34" charset="0"/>
                <a:cs typeface="Tahoma" panose="020B0604030504040204" pitchFamily="34" charset="0"/>
              </a:rPr>
              <a:t>Privacy and Confidentiality</a:t>
            </a:r>
          </a:p>
        </p:txBody>
      </p:sp>
      <p:sp>
        <p:nvSpPr>
          <p:cNvPr id="46082" name="Content Placeholder 2"/>
          <p:cNvSpPr txBox="1">
            <a:spLocks/>
          </p:cNvSpPr>
          <p:nvPr/>
        </p:nvSpPr>
        <p:spPr bwMode="auto">
          <a:xfrm>
            <a:off x="1017771" y="1023648"/>
            <a:ext cx="6095409"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marL="198000">
              <a:spcBef>
                <a:spcPts val="432"/>
              </a:spcBef>
              <a:buSzPct val="100000"/>
              <a:defRPr/>
            </a:pPr>
            <a:endParaRPr lang="en-AU" sz="1800" dirty="0">
              <a:latin typeface="Arial" panose="020B0604020202020204" pitchFamily="34" charset="0"/>
              <a:cs typeface="Tahoma"/>
            </a:endParaRPr>
          </a:p>
        </p:txBody>
      </p:sp>
      <p:sp>
        <p:nvSpPr>
          <p:cNvPr id="3" name="Rectangle 2"/>
          <p:cNvSpPr/>
          <p:nvPr/>
        </p:nvSpPr>
        <p:spPr>
          <a:xfrm>
            <a:off x="1145493" y="2236683"/>
            <a:ext cx="6853014" cy="2862322"/>
          </a:xfrm>
          <a:prstGeom prst="rect">
            <a:avLst/>
          </a:prstGeom>
        </p:spPr>
        <p:txBody>
          <a:bodyPr wrap="square">
            <a:spAutoFit/>
          </a:bodyPr>
          <a:lstStyle/>
          <a:p>
            <a:r>
              <a:rPr lang="en-AU" altLang="en-US" sz="2000" dirty="0">
                <a:solidFill>
                  <a:schemeClr val="bg1"/>
                </a:solidFill>
                <a:latin typeface="Arial" panose="020B0604020202020204" pitchFamily="34" charset="0"/>
                <a:cs typeface="Tahoma" panose="020B0604030504040204" pitchFamily="34" charset="0"/>
              </a:rPr>
              <a:t>Records should be clear and concise as they may be used as a legal document in court. Make sure that any first aid records are accurate, factual and only include your observations and actions, not your opinions. </a:t>
            </a:r>
          </a:p>
          <a:p>
            <a:endParaRPr lang="en-AU" altLang="en-US" sz="2000" dirty="0">
              <a:solidFill>
                <a:schemeClr val="bg1"/>
              </a:solidFill>
              <a:latin typeface="Arial" panose="020B0604020202020204" pitchFamily="34" charset="0"/>
              <a:cs typeface="Tahoma" panose="020B0604030504040204" pitchFamily="34" charset="0"/>
            </a:endParaRPr>
          </a:p>
          <a:p>
            <a:r>
              <a:rPr lang="en-AU" altLang="en-US" sz="2000" dirty="0">
                <a:solidFill>
                  <a:schemeClr val="bg1"/>
                </a:solidFill>
                <a:latin typeface="Arial" panose="020B0604020202020204" pitchFamily="34" charset="0"/>
                <a:cs typeface="Tahoma" panose="020B0604030504040204" pitchFamily="34" charset="0"/>
              </a:rPr>
              <a:t>You should also be aware of privacy and confidentiality legislation. This protects medical data from being circulated to the general public and ensures it is only handled by authorised workers and on a ‘need to know’ basis.</a:t>
            </a:r>
          </a:p>
        </p:txBody>
      </p:sp>
    </p:spTree>
    <p:extLst>
      <p:ext uri="{BB962C8B-B14F-4D97-AF65-F5344CB8AC3E}">
        <p14:creationId xmlns:p14="http://schemas.microsoft.com/office/powerpoint/2010/main" val="2485221239"/>
      </p:ext>
    </p:extLst>
  </p:cSld>
  <p:clrMapOvr>
    <a:masterClrMapping/>
  </p:clrMapOvr>
  <p:transition spd="slow">
    <p:push/>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Title 1"/>
          <p:cNvSpPr txBox="1">
            <a:spLocks/>
          </p:cNvSpPr>
          <p:nvPr/>
        </p:nvSpPr>
        <p:spPr bwMode="auto">
          <a:xfrm>
            <a:off x="290612" y="1155475"/>
            <a:ext cx="7261225"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r>
              <a:rPr lang="en-US" altLang="en-US" b="1" dirty="0">
                <a:solidFill>
                  <a:schemeClr val="bg1"/>
                </a:solidFill>
                <a:latin typeface="Arial" panose="020B0604020202020204" pitchFamily="34" charset="0"/>
                <a:cs typeface="Tahoma" panose="020B0604030504040204" pitchFamily="34" charset="0"/>
              </a:rPr>
              <a:t>Privacy and Confidentiality</a:t>
            </a:r>
          </a:p>
        </p:txBody>
      </p:sp>
      <p:sp>
        <p:nvSpPr>
          <p:cNvPr id="46082" name="Content Placeholder 2"/>
          <p:cNvSpPr txBox="1">
            <a:spLocks/>
          </p:cNvSpPr>
          <p:nvPr/>
        </p:nvSpPr>
        <p:spPr bwMode="auto">
          <a:xfrm>
            <a:off x="1017771" y="1023648"/>
            <a:ext cx="6095409"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marL="198000">
              <a:spcBef>
                <a:spcPts val="432"/>
              </a:spcBef>
              <a:buSzPct val="100000"/>
              <a:defRPr/>
            </a:pPr>
            <a:endParaRPr lang="en-AU" sz="1800" dirty="0">
              <a:latin typeface="Arial" panose="020B0604020202020204" pitchFamily="34" charset="0"/>
              <a:cs typeface="Tahoma"/>
            </a:endParaRPr>
          </a:p>
        </p:txBody>
      </p:sp>
      <p:sp>
        <p:nvSpPr>
          <p:cNvPr id="3" name="Rectangle 2"/>
          <p:cNvSpPr/>
          <p:nvPr/>
        </p:nvSpPr>
        <p:spPr>
          <a:xfrm>
            <a:off x="1017770" y="2122319"/>
            <a:ext cx="7261225" cy="2862322"/>
          </a:xfrm>
          <a:prstGeom prst="rect">
            <a:avLst/>
          </a:prstGeom>
        </p:spPr>
        <p:txBody>
          <a:bodyPr wrap="square">
            <a:spAutoFit/>
          </a:bodyPr>
          <a:lstStyle/>
          <a:p>
            <a:r>
              <a:rPr lang="en-AU" altLang="en-US" sz="2000" dirty="0">
                <a:solidFill>
                  <a:schemeClr val="bg1"/>
                </a:solidFill>
                <a:latin typeface="Arial" panose="020B0604020202020204" pitchFamily="34" charset="0"/>
                <a:cs typeface="Tahoma" panose="020B0604030504040204" pitchFamily="34" charset="0"/>
              </a:rPr>
              <a:t>When giving a verbal report or handover in the workplace or to emergency services, ensure it is done in a way that protects the privacy of the casualty. Each organisation will have policies and procedures for safeguarding sensitive medical information, including first aid details. </a:t>
            </a:r>
          </a:p>
          <a:p>
            <a:endParaRPr lang="en-AU" altLang="en-US" sz="2000" dirty="0">
              <a:solidFill>
                <a:schemeClr val="bg1"/>
              </a:solidFill>
              <a:latin typeface="Arial" panose="020B0604020202020204" pitchFamily="34" charset="0"/>
              <a:cs typeface="Tahoma" panose="020B0604030504040204" pitchFamily="34" charset="0"/>
            </a:endParaRPr>
          </a:p>
          <a:p>
            <a:r>
              <a:rPr lang="en-AU" altLang="en-US" sz="2000" dirty="0">
                <a:solidFill>
                  <a:schemeClr val="bg1"/>
                </a:solidFill>
                <a:latin typeface="Arial" panose="020B0604020202020204" pitchFamily="34" charset="0"/>
                <a:cs typeface="Tahoma" panose="020B0604030504040204" pitchFamily="34" charset="0"/>
              </a:rPr>
              <a:t>Don’t leave first aid reports lying around where they can be seen by unauthorised people. Store and distribute them according to workplace policies and privacy requirements. </a:t>
            </a:r>
          </a:p>
        </p:txBody>
      </p:sp>
    </p:spTree>
    <p:extLst>
      <p:ext uri="{BB962C8B-B14F-4D97-AF65-F5344CB8AC3E}">
        <p14:creationId xmlns:p14="http://schemas.microsoft.com/office/powerpoint/2010/main" val="3214429821"/>
      </p:ext>
    </p:extLst>
  </p:cSld>
  <p:clrMapOvr>
    <a:masterClrMapping/>
  </p:clrMapOvr>
  <p:transition spd="slow">
    <p:push/>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Content Placeholder 2"/>
          <p:cNvSpPr txBox="1">
            <a:spLocks/>
          </p:cNvSpPr>
          <p:nvPr/>
        </p:nvSpPr>
        <p:spPr bwMode="auto">
          <a:xfrm>
            <a:off x="1057879" y="1717981"/>
            <a:ext cx="7447024"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a:spcBef>
                <a:spcPct val="20000"/>
              </a:spcBef>
              <a:buSzPct val="100000"/>
            </a:pPr>
            <a:r>
              <a:rPr lang="en-AU" altLang="en-US" b="1" dirty="0">
                <a:solidFill>
                  <a:schemeClr val="bg1"/>
                </a:solidFill>
                <a:latin typeface="Arial" panose="020B0604020202020204" pitchFamily="34" charset="0"/>
                <a:ea typeface="MS Mincho" panose="02020609040205080304" pitchFamily="49" charset="-128"/>
              </a:rPr>
              <a:t>HLTAID002 Provide basic emergency life support</a:t>
            </a:r>
          </a:p>
          <a:p>
            <a:pPr>
              <a:spcBef>
                <a:spcPct val="20000"/>
              </a:spcBef>
              <a:buSzPct val="100000"/>
            </a:pPr>
            <a:endParaRPr lang="en-AU" altLang="en-US" sz="2000" b="1" dirty="0">
              <a:solidFill>
                <a:schemeClr val="bg1"/>
              </a:solidFill>
              <a:latin typeface="Arial" panose="020B0604020202020204" pitchFamily="34" charset="0"/>
              <a:ea typeface="MS Mincho" panose="02020609040205080304" pitchFamily="49" charset="-128"/>
            </a:endParaRPr>
          </a:p>
          <a:p>
            <a:pPr marL="457200" indent="-457200">
              <a:spcBef>
                <a:spcPct val="20000"/>
              </a:spcBef>
              <a:buSzPct val="100000"/>
              <a:buAutoNum type="arabicPeriod"/>
            </a:pPr>
            <a:r>
              <a:rPr lang="en-AU" altLang="en-US" sz="2000" dirty="0">
                <a:solidFill>
                  <a:schemeClr val="bg1"/>
                </a:solidFill>
                <a:latin typeface="Arial" panose="020B0604020202020204" pitchFamily="34" charset="0"/>
                <a:ea typeface="MS Mincho" panose="02020609040205080304" pitchFamily="49" charset="-128"/>
              </a:rPr>
              <a:t>Respond to an emergency situation</a:t>
            </a:r>
          </a:p>
          <a:p>
            <a:pPr marL="457200" indent="-457200">
              <a:spcBef>
                <a:spcPct val="20000"/>
              </a:spcBef>
              <a:buSzPct val="100000"/>
              <a:buAutoNum type="arabicPeriod"/>
            </a:pPr>
            <a:r>
              <a:rPr lang="en-AU" altLang="en-US" sz="2000" dirty="0">
                <a:solidFill>
                  <a:schemeClr val="bg1"/>
                </a:solidFill>
                <a:latin typeface="Arial" panose="020B0604020202020204" pitchFamily="34" charset="0"/>
                <a:ea typeface="MS Mincho" panose="02020609040205080304" pitchFamily="49" charset="-128"/>
              </a:rPr>
              <a:t>Apply appropriate first aid procedures</a:t>
            </a:r>
          </a:p>
          <a:p>
            <a:pPr marL="457200" indent="-457200">
              <a:spcBef>
                <a:spcPct val="20000"/>
              </a:spcBef>
              <a:buSzPct val="100000"/>
              <a:buAutoNum type="arabicPeriod"/>
            </a:pPr>
            <a:r>
              <a:rPr lang="en-AU" altLang="en-US" sz="2000" dirty="0">
                <a:solidFill>
                  <a:schemeClr val="bg1"/>
                </a:solidFill>
                <a:latin typeface="Arial" panose="020B0604020202020204" pitchFamily="34" charset="0"/>
                <a:ea typeface="MS Mincho" panose="02020609040205080304" pitchFamily="49" charset="-128"/>
              </a:rPr>
              <a:t>Communicate details of the incident</a:t>
            </a:r>
          </a:p>
        </p:txBody>
      </p:sp>
      <p:pic>
        <p:nvPicPr>
          <p:cNvPr id="1026" name="Picture 2" descr="Image result for rlsswa first aid">
            <a:extLst>
              <a:ext uri="{FF2B5EF4-FFF2-40B4-BE49-F238E27FC236}">
                <a16:creationId xmlns:a16="http://schemas.microsoft.com/office/drawing/2014/main" id="{F27821A7-93AA-47A3-AE7F-5FA1A24EA4E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10085" y="4623304"/>
            <a:ext cx="3862103" cy="15107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29831632"/>
      </p:ext>
    </p:extLst>
  </p:cSld>
  <p:clrMapOvr>
    <a:masterClrMapping/>
  </p:clrMapOvr>
  <p:transition spd="slow">
    <p:push/>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Title 1"/>
          <p:cNvSpPr txBox="1">
            <a:spLocks/>
          </p:cNvSpPr>
          <p:nvPr/>
        </p:nvSpPr>
        <p:spPr bwMode="auto">
          <a:xfrm>
            <a:off x="290612" y="1155475"/>
            <a:ext cx="7261225"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r>
              <a:rPr lang="en-US" altLang="en-US" b="1" dirty="0">
                <a:solidFill>
                  <a:schemeClr val="bg1"/>
                </a:solidFill>
                <a:latin typeface="Arial" panose="020B0604020202020204" pitchFamily="34" charset="0"/>
                <a:cs typeface="Tahoma" panose="020B0604030504040204" pitchFamily="34" charset="0"/>
              </a:rPr>
              <a:t>Privacy and Confidentiality</a:t>
            </a:r>
          </a:p>
        </p:txBody>
      </p:sp>
      <p:sp>
        <p:nvSpPr>
          <p:cNvPr id="46082" name="Content Placeholder 2"/>
          <p:cNvSpPr txBox="1">
            <a:spLocks/>
          </p:cNvSpPr>
          <p:nvPr/>
        </p:nvSpPr>
        <p:spPr bwMode="auto">
          <a:xfrm>
            <a:off x="1017771" y="1023648"/>
            <a:ext cx="6095409"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marL="198000">
              <a:spcBef>
                <a:spcPts val="432"/>
              </a:spcBef>
              <a:buSzPct val="100000"/>
              <a:defRPr/>
            </a:pPr>
            <a:endParaRPr lang="en-AU" sz="1800" dirty="0">
              <a:latin typeface="Arial" panose="020B0604020202020204" pitchFamily="34" charset="0"/>
              <a:cs typeface="Tahoma"/>
            </a:endParaRPr>
          </a:p>
        </p:txBody>
      </p:sp>
      <p:sp>
        <p:nvSpPr>
          <p:cNvPr id="3" name="Rectangle 2"/>
          <p:cNvSpPr/>
          <p:nvPr/>
        </p:nvSpPr>
        <p:spPr>
          <a:xfrm>
            <a:off x="1202965" y="2459504"/>
            <a:ext cx="7261225" cy="1938992"/>
          </a:xfrm>
          <a:prstGeom prst="rect">
            <a:avLst/>
          </a:prstGeom>
        </p:spPr>
        <p:txBody>
          <a:bodyPr wrap="square">
            <a:spAutoFit/>
          </a:bodyPr>
          <a:lstStyle/>
          <a:p>
            <a:r>
              <a:rPr lang="en-AU" altLang="en-US" sz="2000" b="1" dirty="0">
                <a:solidFill>
                  <a:schemeClr val="bg1"/>
                </a:solidFill>
                <a:latin typeface="Arial" panose="020B0604020202020204" pitchFamily="34" charset="0"/>
                <a:cs typeface="Tahoma" panose="020B0604030504040204" pitchFamily="34" charset="0"/>
              </a:rPr>
              <a:t>People you can share information with are: </a:t>
            </a:r>
          </a:p>
          <a:p>
            <a:endParaRPr lang="en-AU" altLang="en-US" sz="2000" dirty="0">
              <a:solidFill>
                <a:schemeClr val="bg1"/>
              </a:solidFill>
              <a:latin typeface="Arial" panose="020B0604020202020204" pitchFamily="34" charset="0"/>
              <a:cs typeface="Tahoma" panose="020B0604030504040204" pitchFamily="34" charset="0"/>
            </a:endParaRPr>
          </a:p>
          <a:p>
            <a:pPr marL="800100" lvl="1" indent="-342900">
              <a:buFont typeface="Arial" panose="020B0604020202020204" pitchFamily="34" charset="0"/>
              <a:buChar char="•"/>
            </a:pPr>
            <a:r>
              <a:rPr lang="en-AU" altLang="en-US" sz="2000" dirty="0">
                <a:solidFill>
                  <a:schemeClr val="bg1"/>
                </a:solidFill>
                <a:latin typeface="Arial" panose="020B0604020202020204" pitchFamily="34" charset="0"/>
                <a:cs typeface="Tahoma" panose="020B0604030504040204" pitchFamily="34" charset="0"/>
              </a:rPr>
              <a:t>Ambulance officers or paramedics </a:t>
            </a:r>
          </a:p>
          <a:p>
            <a:pPr marL="800100" lvl="1" indent="-342900">
              <a:buFont typeface="Arial" panose="020B0604020202020204" pitchFamily="34" charset="0"/>
              <a:buChar char="•"/>
            </a:pPr>
            <a:r>
              <a:rPr lang="en-AU" altLang="en-US" sz="2000" dirty="0">
                <a:solidFill>
                  <a:schemeClr val="bg1"/>
                </a:solidFill>
                <a:latin typeface="Arial" panose="020B0604020202020204" pitchFamily="34" charset="0"/>
                <a:cs typeface="Tahoma" panose="020B0604030504040204" pitchFamily="34" charset="0"/>
              </a:rPr>
              <a:t>Nurse or doctor at a hospital </a:t>
            </a:r>
          </a:p>
          <a:p>
            <a:pPr marL="800100" lvl="1" indent="-342900">
              <a:buFont typeface="Arial" panose="020B0604020202020204" pitchFamily="34" charset="0"/>
              <a:buChar char="•"/>
            </a:pPr>
            <a:r>
              <a:rPr lang="en-AU" altLang="en-US" sz="2000" dirty="0">
                <a:solidFill>
                  <a:schemeClr val="bg1"/>
                </a:solidFill>
                <a:latin typeface="Arial" panose="020B0604020202020204" pitchFamily="34" charset="0"/>
                <a:cs typeface="Tahoma" panose="020B0604030504040204" pitchFamily="34" charset="0"/>
              </a:rPr>
              <a:t>Another first aid responder involved in the incident </a:t>
            </a:r>
          </a:p>
          <a:p>
            <a:pPr marL="800100" lvl="1" indent="-342900">
              <a:buFont typeface="Arial" panose="020B0604020202020204" pitchFamily="34" charset="0"/>
              <a:buChar char="•"/>
            </a:pPr>
            <a:r>
              <a:rPr lang="en-AU" altLang="en-US" sz="2000" dirty="0">
                <a:solidFill>
                  <a:schemeClr val="bg1"/>
                </a:solidFill>
                <a:latin typeface="Arial" panose="020B0604020202020204" pitchFamily="34" charset="0"/>
                <a:cs typeface="Tahoma" panose="020B0604030504040204" pitchFamily="34" charset="0"/>
              </a:rPr>
              <a:t>Family of the casualty </a:t>
            </a:r>
          </a:p>
        </p:txBody>
      </p:sp>
    </p:spTree>
    <p:extLst>
      <p:ext uri="{BB962C8B-B14F-4D97-AF65-F5344CB8AC3E}">
        <p14:creationId xmlns:p14="http://schemas.microsoft.com/office/powerpoint/2010/main" val="2024223293"/>
      </p:ext>
    </p:extLst>
  </p:cSld>
  <p:clrMapOvr>
    <a:masterClrMapping/>
  </p:clrMapOvr>
  <p:transition spd="slow">
    <p:push/>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Title 1"/>
          <p:cNvSpPr txBox="1">
            <a:spLocks/>
          </p:cNvSpPr>
          <p:nvPr/>
        </p:nvSpPr>
        <p:spPr bwMode="auto">
          <a:xfrm>
            <a:off x="95249" y="969119"/>
            <a:ext cx="7261225"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r>
              <a:rPr lang="en-US" altLang="en-US" b="1" dirty="0">
                <a:solidFill>
                  <a:schemeClr val="bg1"/>
                </a:solidFill>
                <a:latin typeface="Arial" panose="020B0604020202020204" pitchFamily="34" charset="0"/>
                <a:cs typeface="Tahoma" panose="020B0604030504040204" pitchFamily="34" charset="0"/>
              </a:rPr>
              <a:t>Your First Aid Skills and Limits</a:t>
            </a:r>
          </a:p>
        </p:txBody>
      </p:sp>
      <p:pic>
        <p:nvPicPr>
          <p:cNvPr id="52227" name="Picture 1" descr="HLTAID003 1.3.4 pg. 10.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10604" y="1823255"/>
            <a:ext cx="6345870" cy="40248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8478923"/>
      </p:ext>
    </p:extLst>
  </p:cSld>
  <p:clrMapOvr>
    <a:masterClrMapping/>
  </p:clrMapOvr>
  <p:transition spd="slow">
    <p:push/>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Title 1"/>
          <p:cNvSpPr txBox="1">
            <a:spLocks/>
          </p:cNvSpPr>
          <p:nvPr/>
        </p:nvSpPr>
        <p:spPr bwMode="auto">
          <a:xfrm>
            <a:off x="244315" y="1177463"/>
            <a:ext cx="7261225"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r>
              <a:rPr lang="en-AU" altLang="en-US" b="1" dirty="0">
                <a:solidFill>
                  <a:schemeClr val="bg1"/>
                </a:solidFill>
                <a:latin typeface="Arial" panose="020B0604020202020204" pitchFamily="34" charset="0"/>
                <a:cs typeface="Tahoma" panose="020B0604030504040204" pitchFamily="34" charset="0"/>
              </a:rPr>
              <a:t>Monitor and Respond to Casualty’s Condition</a:t>
            </a:r>
            <a:endParaRPr lang="en-US" altLang="en-US" b="1" dirty="0">
              <a:solidFill>
                <a:schemeClr val="bg1"/>
              </a:solidFill>
              <a:latin typeface="Arial" panose="020B0604020202020204" pitchFamily="34" charset="0"/>
              <a:cs typeface="Tahoma" panose="020B0604030504040204" pitchFamily="34" charset="0"/>
            </a:endParaRPr>
          </a:p>
        </p:txBody>
      </p:sp>
      <p:sp>
        <p:nvSpPr>
          <p:cNvPr id="21506" name="Content Placeholder 2"/>
          <p:cNvSpPr txBox="1">
            <a:spLocks/>
          </p:cNvSpPr>
          <p:nvPr/>
        </p:nvSpPr>
        <p:spPr bwMode="auto">
          <a:xfrm>
            <a:off x="941387" y="2129963"/>
            <a:ext cx="7508132" cy="286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r>
              <a:rPr lang="en-AU" altLang="en-US" sz="2000" dirty="0">
                <a:solidFill>
                  <a:schemeClr val="bg1"/>
                </a:solidFill>
                <a:latin typeface="Arial" panose="020B0604020202020204" pitchFamily="34" charset="0"/>
                <a:ea typeface="MS Mincho" panose="02020609040205080304" pitchFamily="49" charset="-128"/>
              </a:rPr>
              <a:t>It is important to monitor and record the condition of the casualty as it can change rapidly with the casualty going in and out of consciousness. </a:t>
            </a:r>
          </a:p>
          <a:p>
            <a:endParaRPr lang="en-AU" altLang="en-US" sz="2000" dirty="0">
              <a:solidFill>
                <a:schemeClr val="bg1"/>
              </a:solidFill>
              <a:latin typeface="Arial" panose="020B0604020202020204" pitchFamily="34" charset="0"/>
              <a:ea typeface="MS Mincho" panose="02020609040205080304" pitchFamily="49" charset="-128"/>
            </a:endParaRPr>
          </a:p>
          <a:p>
            <a:r>
              <a:rPr lang="en-AU" altLang="en-US" sz="2000" dirty="0">
                <a:solidFill>
                  <a:schemeClr val="bg1"/>
                </a:solidFill>
                <a:latin typeface="Arial" panose="020B0604020202020204" pitchFamily="34" charset="0"/>
                <a:ea typeface="MS Mincho" panose="02020609040205080304" pitchFamily="49" charset="-128"/>
              </a:rPr>
              <a:t>The casualty’s condition can get better or worse according to the treatment you are providing. </a:t>
            </a:r>
          </a:p>
          <a:p>
            <a:endParaRPr lang="en-AU" altLang="en-US" sz="2000" dirty="0">
              <a:solidFill>
                <a:schemeClr val="bg1"/>
              </a:solidFill>
              <a:latin typeface="Arial" panose="020B0604020202020204" pitchFamily="34" charset="0"/>
              <a:ea typeface="MS Mincho" panose="02020609040205080304" pitchFamily="49" charset="-128"/>
            </a:endParaRPr>
          </a:p>
          <a:p>
            <a:r>
              <a:rPr lang="en-AU" altLang="en-US" sz="2000" dirty="0">
                <a:solidFill>
                  <a:schemeClr val="bg1"/>
                </a:solidFill>
                <a:latin typeface="Arial" panose="020B0604020202020204" pitchFamily="34" charset="0"/>
                <a:ea typeface="MS Mincho" panose="02020609040205080304" pitchFamily="49" charset="-128"/>
              </a:rPr>
              <a:t>When a casualty is in the recovery position keep checking their breathing and to make sure their airway remains clear and open.</a:t>
            </a:r>
            <a:endParaRPr lang="en-US" altLang="en-US" sz="2000" dirty="0">
              <a:solidFill>
                <a:schemeClr val="bg1"/>
              </a:solidFill>
              <a:latin typeface="Arial" panose="020B0604020202020204" pitchFamily="34" charset="0"/>
              <a:ea typeface="MS Mincho" panose="02020609040205080304" pitchFamily="49" charset="-128"/>
            </a:endParaRPr>
          </a:p>
        </p:txBody>
      </p:sp>
    </p:spTree>
    <p:extLst>
      <p:ext uri="{BB962C8B-B14F-4D97-AF65-F5344CB8AC3E}">
        <p14:creationId xmlns:p14="http://schemas.microsoft.com/office/powerpoint/2010/main" val="2773959440"/>
      </p:ext>
    </p:extLst>
  </p:cSld>
  <p:clrMapOvr>
    <a:masterClrMapping/>
  </p:clrMapOvr>
  <p:transition spd="slow">
    <p:push/>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Title 1"/>
          <p:cNvSpPr txBox="1">
            <a:spLocks/>
          </p:cNvSpPr>
          <p:nvPr/>
        </p:nvSpPr>
        <p:spPr bwMode="auto">
          <a:xfrm>
            <a:off x="244315" y="1177463"/>
            <a:ext cx="7261225"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r>
              <a:rPr lang="en-AU" altLang="en-US" b="1" dirty="0">
                <a:solidFill>
                  <a:schemeClr val="bg1"/>
                </a:solidFill>
                <a:latin typeface="Arial" panose="020B0604020202020204" pitchFamily="34" charset="0"/>
                <a:cs typeface="Tahoma" panose="020B0604030504040204" pitchFamily="34" charset="0"/>
              </a:rPr>
              <a:t>Monitor and Respond to Casualty’s Condition</a:t>
            </a:r>
            <a:endParaRPr lang="en-US" altLang="en-US" b="1" dirty="0">
              <a:solidFill>
                <a:schemeClr val="bg1"/>
              </a:solidFill>
              <a:latin typeface="Arial" panose="020B0604020202020204" pitchFamily="34" charset="0"/>
              <a:cs typeface="Tahoma" panose="020B0604030504040204" pitchFamily="34" charset="0"/>
            </a:endParaRPr>
          </a:p>
        </p:txBody>
      </p:sp>
      <p:sp>
        <p:nvSpPr>
          <p:cNvPr id="21506" name="Content Placeholder 2"/>
          <p:cNvSpPr txBox="1">
            <a:spLocks/>
          </p:cNvSpPr>
          <p:nvPr/>
        </p:nvSpPr>
        <p:spPr bwMode="auto">
          <a:xfrm>
            <a:off x="617296" y="2048940"/>
            <a:ext cx="750813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r>
              <a:rPr lang="en-AU" altLang="en-US" sz="2000" b="1" dirty="0">
                <a:solidFill>
                  <a:schemeClr val="bg1"/>
                </a:solidFill>
                <a:latin typeface="Arial" panose="020B0604020202020204" pitchFamily="34" charset="0"/>
                <a:ea typeface="MS Mincho" panose="02020609040205080304" pitchFamily="49" charset="-128"/>
              </a:rPr>
              <a:t>Levels of responsiveness and consciousness:</a:t>
            </a:r>
            <a:endParaRPr lang="en-US" altLang="en-US" sz="2000" b="1" dirty="0">
              <a:solidFill>
                <a:schemeClr val="bg1"/>
              </a:solidFill>
              <a:latin typeface="Arial" panose="020B0604020202020204" pitchFamily="34" charset="0"/>
              <a:ea typeface="MS Mincho" panose="02020609040205080304" pitchFamily="49" charset="-128"/>
            </a:endParaRPr>
          </a:p>
        </p:txBody>
      </p:sp>
      <p:graphicFrame>
        <p:nvGraphicFramePr>
          <p:cNvPr id="3" name="Table 2">
            <a:extLst>
              <a:ext uri="{FF2B5EF4-FFF2-40B4-BE49-F238E27FC236}">
                <a16:creationId xmlns:a16="http://schemas.microsoft.com/office/drawing/2014/main" id="{5BEF46D9-AD25-4688-8D21-B0E6695CE910}"/>
              </a:ext>
            </a:extLst>
          </p:cNvPr>
          <p:cNvGraphicFramePr>
            <a:graphicFrameLocks noGrp="1"/>
          </p:cNvGraphicFramePr>
          <p:nvPr>
            <p:extLst>
              <p:ext uri="{D42A27DB-BD31-4B8C-83A1-F6EECF244321}">
                <p14:modId xmlns:p14="http://schemas.microsoft.com/office/powerpoint/2010/main" val="3792329838"/>
              </p:ext>
            </p:extLst>
          </p:nvPr>
        </p:nvGraphicFramePr>
        <p:xfrm>
          <a:off x="1170711" y="2834561"/>
          <a:ext cx="6802577" cy="2194560"/>
        </p:xfrm>
        <a:graphic>
          <a:graphicData uri="http://schemas.openxmlformats.org/drawingml/2006/table">
            <a:tbl>
              <a:tblPr firstRow="1" firstCol="1" bandRow="1"/>
              <a:tblGrid>
                <a:gridCol w="3078141">
                  <a:extLst>
                    <a:ext uri="{9D8B030D-6E8A-4147-A177-3AD203B41FA5}">
                      <a16:colId xmlns:a16="http://schemas.microsoft.com/office/drawing/2014/main" val="1288292056"/>
                    </a:ext>
                  </a:extLst>
                </a:gridCol>
                <a:gridCol w="3724436">
                  <a:extLst>
                    <a:ext uri="{9D8B030D-6E8A-4147-A177-3AD203B41FA5}">
                      <a16:colId xmlns:a16="http://schemas.microsoft.com/office/drawing/2014/main" val="1005694258"/>
                    </a:ext>
                  </a:extLst>
                </a:gridCol>
              </a:tblGrid>
              <a:tr h="0">
                <a:tc>
                  <a:txBody>
                    <a:bodyPr/>
                    <a:lstStyle/>
                    <a:p>
                      <a:pPr algn="l">
                        <a:spcAft>
                          <a:spcPts val="0"/>
                        </a:spcAft>
                      </a:pPr>
                      <a:r>
                        <a:rPr lang="en-US" sz="1600" b="1" dirty="0">
                          <a:solidFill>
                            <a:schemeClr val="bg1"/>
                          </a:solidFill>
                          <a:effectLst/>
                          <a:latin typeface="Arial" panose="020B0604020202020204" pitchFamily="34" charset="0"/>
                          <a:ea typeface="Arial" panose="020B0604020202020204" pitchFamily="34" charset="0"/>
                          <a:cs typeface="Times New Roman" panose="02020603050405020304" pitchFamily="18" charset="0"/>
                        </a:rPr>
                        <a:t>The priority care for a casualty unconscious on their back and breathing</a:t>
                      </a:r>
                      <a:endParaRPr lang="en-AU" sz="1600" dirty="0">
                        <a:solidFill>
                          <a:schemeClr val="bg1"/>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spcAft>
                          <a:spcPts val="0"/>
                        </a:spcAft>
                      </a:pPr>
                      <a:r>
                        <a:rPr lang="en-US" sz="1600">
                          <a:solidFill>
                            <a:schemeClr val="bg1"/>
                          </a:solidFill>
                          <a:effectLst/>
                          <a:latin typeface="Arial" panose="020B0604020202020204" pitchFamily="34" charset="0"/>
                          <a:ea typeface="Arial" panose="020B0604020202020204" pitchFamily="34" charset="0"/>
                          <a:cs typeface="Times New Roman" panose="02020603050405020304" pitchFamily="18" charset="0"/>
                        </a:rPr>
                        <a:t>Place them in the recovery position and monitor their ABC</a:t>
                      </a:r>
                      <a:endParaRPr lang="en-AU" sz="1600">
                        <a:solidFill>
                          <a:schemeClr val="bg1"/>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811275406"/>
                  </a:ext>
                </a:extLst>
              </a:tr>
              <a:tr h="0">
                <a:tc>
                  <a:txBody>
                    <a:bodyPr/>
                    <a:lstStyle/>
                    <a:p>
                      <a:pPr algn="l">
                        <a:spcAft>
                          <a:spcPts val="0"/>
                        </a:spcAft>
                      </a:pPr>
                      <a:r>
                        <a:rPr lang="en-US" sz="1600" b="1">
                          <a:solidFill>
                            <a:schemeClr val="bg1"/>
                          </a:solidFill>
                          <a:effectLst/>
                          <a:latin typeface="Arial" panose="020B0604020202020204" pitchFamily="34" charset="0"/>
                          <a:ea typeface="Arial" panose="020B0604020202020204" pitchFamily="34" charset="0"/>
                          <a:cs typeface="Times New Roman" panose="02020603050405020304" pitchFamily="18" charset="0"/>
                        </a:rPr>
                        <a:t>A conscious casualty can be described as</a:t>
                      </a:r>
                      <a:endParaRPr lang="en-AU" sz="1600">
                        <a:solidFill>
                          <a:schemeClr val="bg1"/>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spcAft>
                          <a:spcPts val="0"/>
                        </a:spcAft>
                      </a:pPr>
                      <a:r>
                        <a:rPr lang="en-US" sz="1600" dirty="0">
                          <a:solidFill>
                            <a:schemeClr val="bg1"/>
                          </a:solidFill>
                          <a:effectLst/>
                          <a:latin typeface="Arial" panose="020B0604020202020204" pitchFamily="34" charset="0"/>
                          <a:ea typeface="Arial" panose="020B0604020202020204" pitchFamily="34" charset="0"/>
                          <a:cs typeface="Times New Roman" panose="02020603050405020304" pitchFamily="18" charset="0"/>
                        </a:rPr>
                        <a:t>Alert, responsive to questions and provides accurate answers</a:t>
                      </a:r>
                      <a:endParaRPr lang="en-AU" sz="1600" dirty="0">
                        <a:solidFill>
                          <a:schemeClr val="bg1"/>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83736013"/>
                  </a:ext>
                </a:extLst>
              </a:tr>
              <a:tr h="0">
                <a:tc>
                  <a:txBody>
                    <a:bodyPr/>
                    <a:lstStyle/>
                    <a:p>
                      <a:pPr algn="l">
                        <a:spcAft>
                          <a:spcPts val="0"/>
                        </a:spcAft>
                      </a:pPr>
                      <a:r>
                        <a:rPr lang="en-US" sz="1600" b="1">
                          <a:solidFill>
                            <a:schemeClr val="bg1"/>
                          </a:solidFill>
                          <a:effectLst/>
                          <a:latin typeface="Arial" panose="020B0604020202020204" pitchFamily="34" charset="0"/>
                          <a:ea typeface="Arial" panose="020B0604020202020204" pitchFamily="34" charset="0"/>
                          <a:cs typeface="Times New Roman" panose="02020603050405020304" pitchFamily="18" charset="0"/>
                        </a:rPr>
                        <a:t>A semi-conscious casualty can be described as </a:t>
                      </a:r>
                      <a:endParaRPr lang="en-AU" sz="1600">
                        <a:solidFill>
                          <a:schemeClr val="bg1"/>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spcAft>
                          <a:spcPts val="0"/>
                        </a:spcAft>
                      </a:pPr>
                      <a:r>
                        <a:rPr lang="en-US" sz="1600">
                          <a:solidFill>
                            <a:schemeClr val="bg1"/>
                          </a:solidFill>
                          <a:effectLst/>
                          <a:latin typeface="Arial" panose="020B0604020202020204" pitchFamily="34" charset="0"/>
                          <a:ea typeface="Arial" panose="020B0604020202020204" pitchFamily="34" charset="0"/>
                          <a:cs typeface="Times New Roman" panose="02020603050405020304" pitchFamily="18" charset="0"/>
                        </a:rPr>
                        <a:t>Altered conscious state and provides inappropriate or confused answers</a:t>
                      </a:r>
                      <a:endParaRPr lang="en-AU" sz="1600">
                        <a:solidFill>
                          <a:schemeClr val="bg1"/>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261955034"/>
                  </a:ext>
                </a:extLst>
              </a:tr>
              <a:tr h="0">
                <a:tc>
                  <a:txBody>
                    <a:bodyPr/>
                    <a:lstStyle/>
                    <a:p>
                      <a:pPr algn="l">
                        <a:spcAft>
                          <a:spcPts val="0"/>
                        </a:spcAft>
                      </a:pPr>
                      <a:r>
                        <a:rPr lang="en-US" sz="1600" b="1">
                          <a:solidFill>
                            <a:schemeClr val="bg1"/>
                          </a:solidFill>
                          <a:effectLst/>
                          <a:latin typeface="Arial" panose="020B0604020202020204" pitchFamily="34" charset="0"/>
                          <a:ea typeface="Arial" panose="020B0604020202020204" pitchFamily="34" charset="0"/>
                          <a:cs typeface="Times New Roman" panose="02020603050405020304" pitchFamily="18" charset="0"/>
                        </a:rPr>
                        <a:t>An unconscious casualty can be described as</a:t>
                      </a:r>
                      <a:endParaRPr lang="en-AU" sz="1600">
                        <a:solidFill>
                          <a:schemeClr val="bg1"/>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spcAft>
                          <a:spcPts val="0"/>
                        </a:spcAft>
                      </a:pPr>
                      <a:r>
                        <a:rPr lang="en-US" sz="1600" dirty="0">
                          <a:solidFill>
                            <a:schemeClr val="bg1"/>
                          </a:solidFill>
                          <a:effectLst/>
                          <a:latin typeface="Arial" panose="020B0604020202020204" pitchFamily="34" charset="0"/>
                          <a:ea typeface="Arial" panose="020B0604020202020204" pitchFamily="34" charset="0"/>
                          <a:cs typeface="Times New Roman" panose="02020603050405020304" pitchFamily="18" charset="0"/>
                        </a:rPr>
                        <a:t>Unresponsive</a:t>
                      </a:r>
                      <a:endParaRPr lang="en-AU" sz="1600" dirty="0">
                        <a:solidFill>
                          <a:schemeClr val="bg1"/>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72862227"/>
                  </a:ext>
                </a:extLst>
              </a:tr>
            </a:tbl>
          </a:graphicData>
        </a:graphic>
      </p:graphicFrame>
    </p:spTree>
    <p:extLst>
      <p:ext uri="{BB962C8B-B14F-4D97-AF65-F5344CB8AC3E}">
        <p14:creationId xmlns:p14="http://schemas.microsoft.com/office/powerpoint/2010/main" val="2208734786"/>
      </p:ext>
    </p:extLst>
  </p:cSld>
  <p:clrMapOvr>
    <a:masterClrMapping/>
  </p:clrMapOvr>
  <p:transition spd="slow">
    <p:push/>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Title 1"/>
          <p:cNvSpPr txBox="1">
            <a:spLocks/>
          </p:cNvSpPr>
          <p:nvPr/>
        </p:nvSpPr>
        <p:spPr bwMode="auto">
          <a:xfrm>
            <a:off x="267464" y="1038568"/>
            <a:ext cx="7261225"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r>
              <a:rPr lang="en-US" altLang="en-US" b="1" dirty="0">
                <a:solidFill>
                  <a:schemeClr val="bg1"/>
                </a:solidFill>
                <a:latin typeface="Arial" panose="020B0604020202020204" pitchFamily="34" charset="0"/>
                <a:cs typeface="Tahoma" panose="020B0604030504040204" pitchFamily="34" charset="0"/>
              </a:rPr>
              <a:t>Finalise First Aid Treatment</a:t>
            </a:r>
          </a:p>
        </p:txBody>
      </p:sp>
      <p:sp>
        <p:nvSpPr>
          <p:cNvPr id="21506" name="Content Placeholder 2"/>
          <p:cNvSpPr txBox="1">
            <a:spLocks/>
          </p:cNvSpPr>
          <p:nvPr/>
        </p:nvSpPr>
        <p:spPr bwMode="auto">
          <a:xfrm>
            <a:off x="1126583" y="2613392"/>
            <a:ext cx="3619037"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r>
              <a:rPr lang="en-US" altLang="en-US" sz="2000" dirty="0">
                <a:solidFill>
                  <a:schemeClr val="bg1"/>
                </a:solidFill>
                <a:latin typeface="Arial" panose="020B0604020202020204" pitchFamily="34" charset="0"/>
                <a:ea typeface="MS Mincho" panose="02020609040205080304" pitchFamily="49" charset="-128"/>
              </a:rPr>
              <a:t>You need to prepare for the hand over of the casualty to the emergency response services personnel who will take over treatment. </a:t>
            </a:r>
          </a:p>
        </p:txBody>
      </p:sp>
      <p:pic>
        <p:nvPicPr>
          <p:cNvPr id="21507" name="Picture 1" descr="Paramedics at car crash2.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007999" y="2247131"/>
            <a:ext cx="3932801" cy="26198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30287996"/>
      </p:ext>
    </p:extLst>
  </p:cSld>
  <p:clrMapOvr>
    <a:masterClrMapping/>
  </p:clrMapOvr>
  <p:transition spd="slow">
    <p:push/>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Title 1"/>
          <p:cNvSpPr txBox="1">
            <a:spLocks/>
          </p:cNvSpPr>
          <p:nvPr/>
        </p:nvSpPr>
        <p:spPr bwMode="auto">
          <a:xfrm>
            <a:off x="267464" y="1038568"/>
            <a:ext cx="7261225"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r>
              <a:rPr lang="en-US" altLang="en-US" b="1" dirty="0">
                <a:solidFill>
                  <a:schemeClr val="bg1"/>
                </a:solidFill>
                <a:latin typeface="Arial" panose="020B0604020202020204" pitchFamily="34" charset="0"/>
                <a:cs typeface="Tahoma" panose="020B0604030504040204" pitchFamily="34" charset="0"/>
              </a:rPr>
              <a:t>Finalise First Aid Treatment</a:t>
            </a:r>
          </a:p>
        </p:txBody>
      </p:sp>
      <p:sp>
        <p:nvSpPr>
          <p:cNvPr id="21506" name="Content Placeholder 2"/>
          <p:cNvSpPr txBox="1">
            <a:spLocks/>
          </p:cNvSpPr>
          <p:nvPr/>
        </p:nvSpPr>
        <p:spPr bwMode="auto">
          <a:xfrm>
            <a:off x="710929" y="2146667"/>
            <a:ext cx="7722142" cy="286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r>
              <a:rPr lang="en-AU" altLang="en-US" sz="1800" b="1" dirty="0">
                <a:solidFill>
                  <a:schemeClr val="bg1"/>
                </a:solidFill>
                <a:latin typeface="Arial" panose="020B0604020202020204" pitchFamily="34" charset="0"/>
                <a:ea typeface="MS Mincho" panose="02020609040205080304" pitchFamily="49" charset="-128"/>
              </a:rPr>
              <a:t>Providing Assistance</a:t>
            </a:r>
          </a:p>
          <a:p>
            <a:endParaRPr lang="en-AU" altLang="en-US" sz="1800" dirty="0">
              <a:solidFill>
                <a:schemeClr val="bg1"/>
              </a:solidFill>
              <a:latin typeface="Arial" panose="020B0604020202020204" pitchFamily="34" charset="0"/>
              <a:ea typeface="MS Mincho" panose="02020609040205080304" pitchFamily="49" charset="-128"/>
            </a:endParaRPr>
          </a:p>
          <a:p>
            <a:r>
              <a:rPr lang="en-AU" altLang="en-US" sz="1800" dirty="0">
                <a:solidFill>
                  <a:schemeClr val="bg1"/>
                </a:solidFill>
                <a:latin typeface="Arial" panose="020B0604020202020204" pitchFamily="34" charset="0"/>
                <a:ea typeface="MS Mincho" panose="02020609040205080304" pitchFamily="49" charset="-128"/>
              </a:rPr>
              <a:t>This may involve:</a:t>
            </a:r>
          </a:p>
          <a:p>
            <a:pPr marL="1028700" lvl="1">
              <a:buFont typeface="Arial" panose="020B0604020202020204" pitchFamily="34" charset="0"/>
              <a:buChar char="•"/>
            </a:pPr>
            <a:r>
              <a:rPr lang="en-AU" altLang="en-US" sz="1800" dirty="0">
                <a:solidFill>
                  <a:schemeClr val="bg1"/>
                </a:solidFill>
                <a:latin typeface="Arial" panose="020B0604020202020204" pitchFamily="34" charset="0"/>
                <a:ea typeface="MS Mincho" panose="02020609040205080304" pitchFamily="49" charset="-128"/>
              </a:rPr>
              <a:t>Continuing CPR.</a:t>
            </a:r>
          </a:p>
          <a:p>
            <a:pPr marL="1028700" lvl="1">
              <a:buFont typeface="Arial" panose="020B0604020202020204" pitchFamily="34" charset="0"/>
              <a:buChar char="•"/>
            </a:pPr>
            <a:r>
              <a:rPr lang="en-AU" altLang="en-US" sz="1800" dirty="0">
                <a:solidFill>
                  <a:schemeClr val="bg1"/>
                </a:solidFill>
                <a:latin typeface="Arial" panose="020B0604020202020204" pitchFamily="34" charset="0"/>
                <a:ea typeface="MS Mincho" panose="02020609040205080304" pitchFamily="49" charset="-128"/>
              </a:rPr>
              <a:t>Washing your hands, cleaning and disinfecting the resuscitation mask and other PPE with antiseptic hand rub.</a:t>
            </a:r>
          </a:p>
          <a:p>
            <a:pPr marL="1028700" lvl="1">
              <a:buFont typeface="Arial" panose="020B0604020202020204" pitchFamily="34" charset="0"/>
              <a:buChar char="•"/>
            </a:pPr>
            <a:r>
              <a:rPr lang="en-AU" altLang="en-US" sz="1800" dirty="0">
                <a:solidFill>
                  <a:schemeClr val="bg1"/>
                </a:solidFill>
                <a:latin typeface="Arial" panose="020B0604020202020204" pitchFamily="34" charset="0"/>
                <a:ea typeface="MS Mincho" panose="02020609040205080304" pitchFamily="49" charset="-128"/>
              </a:rPr>
              <a:t>Cleaning and packing away items that belong to the first aid kit.</a:t>
            </a:r>
          </a:p>
          <a:p>
            <a:pPr marL="1028700" lvl="1">
              <a:buFont typeface="Arial" panose="020B0604020202020204" pitchFamily="34" charset="0"/>
              <a:buChar char="•"/>
            </a:pPr>
            <a:r>
              <a:rPr lang="en-AU" altLang="en-US" sz="1800" dirty="0">
                <a:solidFill>
                  <a:schemeClr val="bg1"/>
                </a:solidFill>
                <a:latin typeface="Arial" panose="020B0604020202020204" pitchFamily="34" charset="0"/>
                <a:ea typeface="MS Mincho" panose="02020609040205080304" pitchFamily="49" charset="-128"/>
              </a:rPr>
              <a:t>Providing an incident report or notes – verbally and/or in writing – at the time of treating the casualty (if possible) or right after you have finished while the information is fresh in your mind.</a:t>
            </a:r>
          </a:p>
        </p:txBody>
      </p:sp>
    </p:spTree>
    <p:extLst>
      <p:ext uri="{BB962C8B-B14F-4D97-AF65-F5344CB8AC3E}">
        <p14:creationId xmlns:p14="http://schemas.microsoft.com/office/powerpoint/2010/main" val="721800291"/>
      </p:ext>
    </p:extLst>
  </p:cSld>
  <p:clrMapOvr>
    <a:masterClrMapping/>
  </p:clrMapOvr>
  <p:transition spd="slow">
    <p:push/>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Title 1"/>
          <p:cNvSpPr txBox="1">
            <a:spLocks/>
          </p:cNvSpPr>
          <p:nvPr/>
        </p:nvSpPr>
        <p:spPr bwMode="auto">
          <a:xfrm>
            <a:off x="223836" y="1055688"/>
            <a:ext cx="7261225"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r>
              <a:rPr lang="en-US" altLang="en-US" b="1" dirty="0">
                <a:solidFill>
                  <a:schemeClr val="bg1"/>
                </a:solidFill>
                <a:latin typeface="Arial" panose="020B0604020202020204" pitchFamily="34" charset="0"/>
                <a:cs typeface="Tahoma" panose="020B0604030504040204" pitchFamily="34" charset="0"/>
              </a:rPr>
              <a:t>Reporting Incident Details</a:t>
            </a:r>
          </a:p>
        </p:txBody>
      </p:sp>
      <p:sp>
        <p:nvSpPr>
          <p:cNvPr id="27650" name="Content Placeholder 2"/>
          <p:cNvSpPr txBox="1">
            <a:spLocks/>
          </p:cNvSpPr>
          <p:nvPr/>
        </p:nvSpPr>
        <p:spPr bwMode="auto">
          <a:xfrm>
            <a:off x="944564" y="2123250"/>
            <a:ext cx="4960936" cy="35240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a:spAutoFit/>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r>
              <a:rPr lang="en-US" altLang="en-US" sz="1800" dirty="0">
                <a:solidFill>
                  <a:schemeClr val="bg1"/>
                </a:solidFill>
                <a:latin typeface="Arial" panose="020B0604020202020204" pitchFamily="34" charset="0"/>
                <a:ea typeface="MS Mincho" panose="02020609040205080304" pitchFamily="49" charset="-128"/>
              </a:rPr>
              <a:t>Emergency services personnel will want some details about the incident and the casualty’s condition.</a:t>
            </a:r>
          </a:p>
          <a:p>
            <a:r>
              <a:rPr lang="en-US" altLang="en-US" sz="1800" dirty="0">
                <a:solidFill>
                  <a:schemeClr val="bg1"/>
                </a:solidFill>
                <a:latin typeface="Arial" panose="020B0604020202020204" pitchFamily="34" charset="0"/>
                <a:ea typeface="MS Mincho" panose="02020609040205080304" pitchFamily="49" charset="-128"/>
              </a:rPr>
              <a:t> </a:t>
            </a:r>
          </a:p>
          <a:p>
            <a:pPr marL="540000" indent="-342000">
              <a:spcBef>
                <a:spcPts val="600"/>
              </a:spcBef>
              <a:spcAft>
                <a:spcPts val="600"/>
              </a:spcAft>
              <a:buSzPct val="100000"/>
              <a:buFont typeface="Arial" panose="020B0604020202020204" pitchFamily="34" charset="0"/>
              <a:buChar char="•"/>
            </a:pPr>
            <a:r>
              <a:rPr lang="en-US" altLang="en-US" sz="1800" dirty="0">
                <a:solidFill>
                  <a:schemeClr val="bg1"/>
                </a:solidFill>
                <a:latin typeface="Arial" panose="020B0604020202020204" pitchFamily="34" charset="0"/>
                <a:ea typeface="MS Mincho" panose="02020609040205080304" pitchFamily="49" charset="-128"/>
              </a:rPr>
              <a:t>Be accurate and stick to the facts about what happened. </a:t>
            </a:r>
          </a:p>
          <a:p>
            <a:pPr marL="540000" indent="-342000">
              <a:spcBef>
                <a:spcPts val="600"/>
              </a:spcBef>
              <a:spcAft>
                <a:spcPts val="600"/>
              </a:spcAft>
              <a:buSzPct val="100000"/>
              <a:buFont typeface="Arial" panose="020B0604020202020204" pitchFamily="34" charset="0"/>
              <a:buChar char="•"/>
            </a:pPr>
            <a:r>
              <a:rPr lang="en-US" altLang="en-US" sz="1800" dirty="0">
                <a:solidFill>
                  <a:schemeClr val="bg1"/>
                </a:solidFill>
                <a:latin typeface="Arial" panose="020B0604020202020204" pitchFamily="34" charset="0"/>
                <a:ea typeface="MS Mincho" panose="02020609040205080304" pitchFamily="49" charset="-128"/>
              </a:rPr>
              <a:t>Try to stay calm and take a few deep breaths before you speak.</a:t>
            </a:r>
          </a:p>
          <a:p>
            <a:pPr marL="540000" indent="-342000">
              <a:spcBef>
                <a:spcPts val="600"/>
              </a:spcBef>
              <a:spcAft>
                <a:spcPts val="600"/>
              </a:spcAft>
              <a:buSzPct val="100000"/>
              <a:buFont typeface="Arial" panose="020B0604020202020204" pitchFamily="34" charset="0"/>
              <a:buChar char="•"/>
            </a:pPr>
            <a:r>
              <a:rPr lang="en-US" altLang="en-US" sz="1800" dirty="0">
                <a:solidFill>
                  <a:schemeClr val="bg1"/>
                </a:solidFill>
                <a:latin typeface="Arial" panose="020B0604020202020204" pitchFamily="34" charset="0"/>
                <a:ea typeface="MS Mincho" panose="02020609040205080304" pitchFamily="49" charset="-128"/>
              </a:rPr>
              <a:t>Answer any questions and give the information in a calm, clear and concise manner. </a:t>
            </a:r>
          </a:p>
        </p:txBody>
      </p:sp>
      <p:pic>
        <p:nvPicPr>
          <p:cNvPr id="27651" name="Picture 2" descr="notebook pen write writing 94330179.jpg"/>
          <p:cNvPicPr>
            <a:picLocks noChangeAspect="1"/>
          </p:cNvPicPr>
          <p:nvPr/>
        </p:nvPicPr>
        <p:blipFill>
          <a:blip r:embed="rId3">
            <a:extLst>
              <a:ext uri="{28A0092B-C50C-407E-A947-70E740481C1C}">
                <a14:useLocalDpi xmlns:a14="http://schemas.microsoft.com/office/drawing/2010/main" val="0"/>
              </a:ext>
            </a:extLst>
          </a:blip>
          <a:srcRect l="15334" r="16864"/>
          <a:stretch>
            <a:fillRect/>
          </a:stretch>
        </p:blipFill>
        <p:spPr bwMode="auto">
          <a:xfrm>
            <a:off x="6162674" y="2128425"/>
            <a:ext cx="2644775" cy="260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74559043"/>
      </p:ext>
    </p:extLst>
  </p:cSld>
  <p:clrMapOvr>
    <a:masterClrMapping/>
  </p:clrMapOvr>
  <p:transition spd="slow">
    <p:push/>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Title 1"/>
          <p:cNvSpPr txBox="1">
            <a:spLocks/>
          </p:cNvSpPr>
          <p:nvPr/>
        </p:nvSpPr>
        <p:spPr bwMode="auto">
          <a:xfrm>
            <a:off x="117475" y="950913"/>
            <a:ext cx="7261225"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r>
              <a:rPr lang="en-US" altLang="en-US" b="1" dirty="0">
                <a:solidFill>
                  <a:schemeClr val="bg1"/>
                </a:solidFill>
                <a:latin typeface="Arial" panose="020B0604020202020204" pitchFamily="34" charset="0"/>
                <a:cs typeface="Tahoma" panose="020B0604030504040204" pitchFamily="34" charset="0"/>
              </a:rPr>
              <a:t>Reporting Incident Details</a:t>
            </a:r>
          </a:p>
        </p:txBody>
      </p:sp>
      <p:sp>
        <p:nvSpPr>
          <p:cNvPr id="6" name="Content Placeholder 2">
            <a:extLst>
              <a:ext uri="{FF2B5EF4-FFF2-40B4-BE49-F238E27FC236}">
                <a16:creationId xmlns:a16="http://schemas.microsoft.com/office/drawing/2014/main" id="{1C24AC5F-5D5C-4650-BD1A-02C2B5E45769}"/>
              </a:ext>
            </a:extLst>
          </p:cNvPr>
          <p:cNvSpPr txBox="1">
            <a:spLocks/>
          </p:cNvSpPr>
          <p:nvPr/>
        </p:nvSpPr>
        <p:spPr bwMode="auto">
          <a:xfrm>
            <a:off x="1306248" y="2092266"/>
            <a:ext cx="6928114" cy="286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r>
              <a:rPr lang="en-AU" altLang="en-US" sz="1800" b="1" dirty="0">
                <a:solidFill>
                  <a:schemeClr val="bg1"/>
                </a:solidFill>
                <a:latin typeface="Arial" panose="020B0604020202020204" pitchFamily="34" charset="0"/>
                <a:ea typeface="MS Mincho" panose="02020609040205080304" pitchFamily="49" charset="-128"/>
              </a:rPr>
              <a:t>Reporting to Supervisors</a:t>
            </a:r>
          </a:p>
          <a:p>
            <a:r>
              <a:rPr lang="en-AU" altLang="en-US" sz="1800" dirty="0">
                <a:solidFill>
                  <a:schemeClr val="bg1"/>
                </a:solidFill>
                <a:latin typeface="Arial" panose="020B0604020202020204" pitchFamily="34" charset="0"/>
                <a:ea typeface="MS Mincho" panose="02020609040205080304" pitchFamily="49" charset="-128"/>
              </a:rPr>
              <a:t>You will also need to provide the same or similar details to your workplace supervisor. This will generally be a written method in the form of an incident report or first aid report. An example of a first aid report is at the end of this manual. </a:t>
            </a:r>
          </a:p>
          <a:p>
            <a:endParaRPr lang="en-AU" altLang="en-US" sz="1800" dirty="0">
              <a:solidFill>
                <a:schemeClr val="bg1"/>
              </a:solidFill>
              <a:latin typeface="Arial" panose="020B0604020202020204" pitchFamily="34" charset="0"/>
              <a:ea typeface="MS Mincho" panose="02020609040205080304" pitchFamily="49" charset="-128"/>
            </a:endParaRPr>
          </a:p>
          <a:p>
            <a:r>
              <a:rPr lang="en-AU" altLang="en-US" sz="1800" dirty="0">
                <a:solidFill>
                  <a:schemeClr val="bg1"/>
                </a:solidFill>
                <a:latin typeface="Arial" panose="020B0604020202020204" pitchFamily="34" charset="0"/>
                <a:ea typeface="MS Mincho" panose="02020609040205080304" pitchFamily="49" charset="-128"/>
              </a:rPr>
              <a:t>Each workplace has its own incident forms but they should all record similar information about the incident and casualty and follow the privacy laws in your state. When you fill in and sign the form, it becomes a legal document. </a:t>
            </a:r>
          </a:p>
        </p:txBody>
      </p:sp>
    </p:spTree>
    <p:extLst>
      <p:ext uri="{BB962C8B-B14F-4D97-AF65-F5344CB8AC3E}">
        <p14:creationId xmlns:p14="http://schemas.microsoft.com/office/powerpoint/2010/main" val="2269929906"/>
      </p:ext>
    </p:extLst>
  </p:cSld>
  <p:clrMapOvr>
    <a:masterClrMapping/>
  </p:clrMapOvr>
  <p:transition spd="slow">
    <p:push/>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Title 1"/>
          <p:cNvSpPr txBox="1">
            <a:spLocks/>
          </p:cNvSpPr>
          <p:nvPr/>
        </p:nvSpPr>
        <p:spPr bwMode="auto">
          <a:xfrm>
            <a:off x="184150" y="1063626"/>
            <a:ext cx="7261225"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r>
              <a:rPr lang="en-US" altLang="en-US" b="1" dirty="0">
                <a:solidFill>
                  <a:schemeClr val="bg1"/>
                </a:solidFill>
                <a:latin typeface="Arial" panose="020B0604020202020204" pitchFamily="34" charset="0"/>
                <a:cs typeface="Tahoma" panose="020B0604030504040204" pitchFamily="34" charset="0"/>
              </a:rPr>
              <a:t>Evaluate Your Performance</a:t>
            </a:r>
          </a:p>
        </p:txBody>
      </p:sp>
      <p:sp>
        <p:nvSpPr>
          <p:cNvPr id="2" name="Rectangle 1">
            <a:extLst>
              <a:ext uri="{FF2B5EF4-FFF2-40B4-BE49-F238E27FC236}">
                <a16:creationId xmlns:a16="http://schemas.microsoft.com/office/drawing/2014/main" id="{09CCF8AA-D45C-4515-9081-83BB9D3D9EA0}"/>
              </a:ext>
            </a:extLst>
          </p:cNvPr>
          <p:cNvSpPr/>
          <p:nvPr/>
        </p:nvSpPr>
        <p:spPr>
          <a:xfrm>
            <a:off x="1323975" y="2145864"/>
            <a:ext cx="6705600" cy="2554545"/>
          </a:xfrm>
          <a:prstGeom prst="rect">
            <a:avLst/>
          </a:prstGeom>
        </p:spPr>
        <p:txBody>
          <a:bodyPr wrap="square">
            <a:spAutoFit/>
          </a:bodyPr>
          <a:lstStyle/>
          <a:p>
            <a:pPr>
              <a:spcAft>
                <a:spcPts val="0"/>
              </a:spcAft>
            </a:pPr>
            <a:r>
              <a:rPr lang="en-US" sz="2000" dirty="0">
                <a:solidFill>
                  <a:schemeClr val="bg1"/>
                </a:solidFill>
                <a:latin typeface="Arial" panose="020B0604020202020204" pitchFamily="34" charset="0"/>
                <a:ea typeface="Arial" panose="020B0604020202020204" pitchFamily="34" charset="0"/>
                <a:cs typeface="Times New Roman" panose="02020603050405020304" pitchFamily="18" charset="0"/>
              </a:rPr>
              <a:t>Once you have handed over care of the casualty to professional medical personnel and completed the required reports and forms you should look back and evaluate how well you performed during the emergency. </a:t>
            </a:r>
          </a:p>
          <a:p>
            <a:pPr>
              <a:spcAft>
                <a:spcPts val="0"/>
              </a:spcAft>
            </a:pPr>
            <a:endParaRPr lang="en-US" sz="2000" dirty="0">
              <a:solidFill>
                <a:schemeClr val="bg1"/>
              </a:solidFill>
              <a:latin typeface="Arial" panose="020B0604020202020204" pitchFamily="34" charset="0"/>
              <a:ea typeface="Arial" panose="020B0604020202020204" pitchFamily="34" charset="0"/>
              <a:cs typeface="Times New Roman" panose="02020603050405020304" pitchFamily="18" charset="0"/>
            </a:endParaRPr>
          </a:p>
          <a:p>
            <a:pPr>
              <a:spcAft>
                <a:spcPts val="0"/>
              </a:spcAft>
            </a:pPr>
            <a:r>
              <a:rPr lang="en-US" sz="2000" dirty="0">
                <a:solidFill>
                  <a:schemeClr val="bg1"/>
                </a:solidFill>
                <a:latin typeface="Arial" panose="020B0604020202020204" pitchFamily="34" charset="0"/>
                <a:ea typeface="Arial" panose="020B0604020202020204" pitchFamily="34" charset="0"/>
                <a:cs typeface="Times New Roman" panose="02020603050405020304" pitchFamily="18" charset="0"/>
              </a:rPr>
              <a:t>This includes </a:t>
            </a:r>
            <a:r>
              <a:rPr lang="en-US" sz="2000" dirty="0" err="1">
                <a:solidFill>
                  <a:schemeClr val="bg1"/>
                </a:solidFill>
                <a:latin typeface="Arial" panose="020B0604020202020204" pitchFamily="34" charset="0"/>
                <a:ea typeface="Arial" panose="020B0604020202020204" pitchFamily="34" charset="0"/>
                <a:cs typeface="Times New Roman" panose="02020603050405020304" pitchFamily="18" charset="0"/>
              </a:rPr>
              <a:t>recognising</a:t>
            </a:r>
            <a:r>
              <a:rPr lang="en-US" sz="2000" dirty="0">
                <a:solidFill>
                  <a:schemeClr val="bg1"/>
                </a:solidFill>
                <a:latin typeface="Arial" panose="020B0604020202020204" pitchFamily="34" charset="0"/>
                <a:ea typeface="Arial" panose="020B0604020202020204" pitchFamily="34" charset="0"/>
                <a:cs typeface="Times New Roman" panose="02020603050405020304" pitchFamily="18" charset="0"/>
              </a:rPr>
              <a:t> and dealing with any psychological impacts the incident might have had on yourself and the other rescuers.</a:t>
            </a:r>
            <a:endParaRPr lang="en-AU" sz="2000" dirty="0">
              <a:solidFill>
                <a:schemeClr val="bg1"/>
              </a:solidFill>
              <a:effectLst/>
              <a:latin typeface="Arial" panose="020B0604020202020204" pitchFamily="34" charset="0"/>
              <a:ea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4237025660"/>
      </p:ext>
    </p:extLst>
  </p:cSld>
  <p:clrMapOvr>
    <a:masterClrMapping/>
  </p:clrMapOvr>
  <p:transition spd="slow">
    <p:push/>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Title 1"/>
          <p:cNvSpPr txBox="1">
            <a:spLocks/>
          </p:cNvSpPr>
          <p:nvPr/>
        </p:nvSpPr>
        <p:spPr bwMode="auto">
          <a:xfrm>
            <a:off x="212725" y="1010359"/>
            <a:ext cx="7261225"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r>
              <a:rPr lang="en-US" altLang="en-US" b="1" dirty="0">
                <a:solidFill>
                  <a:schemeClr val="bg1"/>
                </a:solidFill>
                <a:latin typeface="Arial" panose="020B0604020202020204" pitchFamily="34" charset="0"/>
                <a:cs typeface="Tahoma" panose="020B0604030504040204" pitchFamily="34" charset="0"/>
              </a:rPr>
              <a:t>Recognising Psychological Impacts</a:t>
            </a:r>
          </a:p>
        </p:txBody>
      </p:sp>
      <p:sp>
        <p:nvSpPr>
          <p:cNvPr id="19458" name="Content Placeholder 2"/>
          <p:cNvSpPr txBox="1">
            <a:spLocks/>
          </p:cNvSpPr>
          <p:nvPr/>
        </p:nvSpPr>
        <p:spPr bwMode="auto">
          <a:xfrm>
            <a:off x="1409700" y="2264833"/>
            <a:ext cx="6991350" cy="34470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a:spAutoFit/>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r>
              <a:rPr lang="en-US" altLang="en-US" sz="1800" dirty="0">
                <a:solidFill>
                  <a:schemeClr val="bg1"/>
                </a:solidFill>
                <a:latin typeface="Arial" panose="020B0604020202020204" pitchFamily="34" charset="0"/>
                <a:ea typeface="MS Mincho" panose="02020609040205080304" pitchFamily="49" charset="-128"/>
              </a:rPr>
              <a:t>Not everyone who is involved in critical incidents will be badly affected but some people can suffer from mental health issues.</a:t>
            </a:r>
          </a:p>
          <a:p>
            <a:endParaRPr lang="en-US" altLang="en-US" sz="1800" dirty="0">
              <a:solidFill>
                <a:schemeClr val="bg1"/>
              </a:solidFill>
              <a:latin typeface="Arial" panose="020B0604020202020204" pitchFamily="34" charset="0"/>
              <a:ea typeface="MS Mincho" panose="02020609040205080304" pitchFamily="49" charset="-128"/>
            </a:endParaRPr>
          </a:p>
          <a:p>
            <a:r>
              <a:rPr lang="en-US" altLang="en-US" sz="1800" b="1" dirty="0">
                <a:solidFill>
                  <a:schemeClr val="bg1"/>
                </a:solidFill>
                <a:latin typeface="Arial" panose="020B0604020202020204" pitchFamily="34" charset="0"/>
                <a:ea typeface="MS Mincho" panose="02020609040205080304" pitchFamily="49" charset="-128"/>
              </a:rPr>
              <a:t>The signs of trauma or stress may include: </a:t>
            </a:r>
          </a:p>
          <a:p>
            <a:endParaRPr lang="en-US" altLang="en-US" sz="1800" dirty="0">
              <a:solidFill>
                <a:schemeClr val="bg1"/>
              </a:solidFill>
              <a:latin typeface="Arial" panose="020B0604020202020204" pitchFamily="34" charset="0"/>
              <a:ea typeface="MS Mincho" panose="02020609040205080304" pitchFamily="49" charset="-128"/>
            </a:endParaRPr>
          </a:p>
          <a:p>
            <a:pPr marL="540000" indent="-342000">
              <a:spcBef>
                <a:spcPts val="438"/>
              </a:spcBef>
              <a:buFont typeface="Arial" panose="020B0604020202020204" pitchFamily="34" charset="0"/>
              <a:buChar char="•"/>
            </a:pPr>
            <a:r>
              <a:rPr lang="en-US" altLang="en-US" sz="1800" dirty="0">
                <a:solidFill>
                  <a:schemeClr val="bg1"/>
                </a:solidFill>
                <a:latin typeface="Arial" panose="020B0604020202020204" pitchFamily="34" charset="0"/>
                <a:ea typeface="MS Mincho" panose="02020609040205080304" pitchFamily="49" charset="-128"/>
              </a:rPr>
              <a:t>Emotional outbursts. </a:t>
            </a:r>
          </a:p>
          <a:p>
            <a:pPr marL="540000" indent="-342000">
              <a:spcBef>
                <a:spcPts val="438"/>
              </a:spcBef>
              <a:buFont typeface="Arial" panose="020B0604020202020204" pitchFamily="34" charset="0"/>
              <a:buChar char="•"/>
            </a:pPr>
            <a:r>
              <a:rPr lang="en-US" altLang="en-US" sz="1800" dirty="0">
                <a:solidFill>
                  <a:schemeClr val="bg1"/>
                </a:solidFill>
                <a:latin typeface="Arial" panose="020B0604020202020204" pitchFamily="34" charset="0"/>
                <a:ea typeface="MS Mincho" panose="02020609040205080304" pitchFamily="49" charset="-128"/>
              </a:rPr>
              <a:t>Irritability. </a:t>
            </a:r>
          </a:p>
          <a:p>
            <a:pPr marL="540000" indent="-342000">
              <a:spcBef>
                <a:spcPts val="438"/>
              </a:spcBef>
              <a:buFont typeface="Arial" panose="020B0604020202020204" pitchFamily="34" charset="0"/>
              <a:buChar char="•"/>
            </a:pPr>
            <a:r>
              <a:rPr lang="en-US" altLang="en-US" sz="1800" dirty="0">
                <a:solidFill>
                  <a:schemeClr val="bg1"/>
                </a:solidFill>
                <a:latin typeface="Arial" panose="020B0604020202020204" pitchFamily="34" charset="0"/>
                <a:ea typeface="MS Mincho" panose="02020609040205080304" pitchFamily="49" charset="-128"/>
              </a:rPr>
              <a:t>Disturbed sleep. </a:t>
            </a:r>
          </a:p>
          <a:p>
            <a:pPr marL="540000" indent="-342000">
              <a:spcBef>
                <a:spcPts val="438"/>
              </a:spcBef>
              <a:buFont typeface="Arial" panose="020B0604020202020204" pitchFamily="34" charset="0"/>
              <a:buChar char="•"/>
            </a:pPr>
            <a:r>
              <a:rPr lang="en-US" altLang="en-US" sz="1800" dirty="0">
                <a:solidFill>
                  <a:schemeClr val="bg1"/>
                </a:solidFill>
                <a:latin typeface="Arial" panose="020B0604020202020204" pitchFamily="34" charset="0"/>
                <a:ea typeface="MS Mincho" panose="02020609040205080304" pitchFamily="49" charset="-128"/>
              </a:rPr>
              <a:t>Flashbacks. </a:t>
            </a:r>
          </a:p>
          <a:p>
            <a:pPr marL="540000" indent="-342000">
              <a:spcBef>
                <a:spcPts val="438"/>
              </a:spcBef>
              <a:buFont typeface="Arial" panose="020B0604020202020204" pitchFamily="34" charset="0"/>
              <a:buChar char="•"/>
            </a:pPr>
            <a:r>
              <a:rPr lang="en-US" altLang="en-US" sz="1800" dirty="0">
                <a:solidFill>
                  <a:schemeClr val="bg1"/>
                </a:solidFill>
                <a:latin typeface="Arial" panose="020B0604020202020204" pitchFamily="34" charset="0"/>
                <a:ea typeface="MS Mincho" panose="02020609040205080304" pitchFamily="49" charset="-128"/>
              </a:rPr>
              <a:t>Feeling numb. </a:t>
            </a:r>
          </a:p>
          <a:p>
            <a:pPr marL="540000" indent="-342000">
              <a:spcBef>
                <a:spcPts val="438"/>
              </a:spcBef>
              <a:buFont typeface="Arial" panose="020B0604020202020204" pitchFamily="34" charset="0"/>
              <a:buChar char="•"/>
            </a:pPr>
            <a:r>
              <a:rPr lang="en-US" altLang="en-US" sz="1800" dirty="0">
                <a:solidFill>
                  <a:schemeClr val="bg1"/>
                </a:solidFill>
                <a:latin typeface="Arial" panose="020B0604020202020204" pitchFamily="34" charset="0"/>
                <a:ea typeface="MS Mincho" panose="02020609040205080304" pitchFamily="49" charset="-128"/>
              </a:rPr>
              <a:t>Anxiety.</a:t>
            </a:r>
          </a:p>
        </p:txBody>
      </p:sp>
    </p:spTree>
    <p:extLst>
      <p:ext uri="{BB962C8B-B14F-4D97-AF65-F5344CB8AC3E}">
        <p14:creationId xmlns:p14="http://schemas.microsoft.com/office/powerpoint/2010/main" val="552211759"/>
      </p:ext>
    </p:extLst>
  </p:cSld>
  <p:clrMapOvr>
    <a:masterClrMapping/>
  </p:clrMapOvr>
  <p:transition spd="slow">
    <p:push/>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Title 1"/>
          <p:cNvSpPr txBox="1">
            <a:spLocks/>
          </p:cNvSpPr>
          <p:nvPr/>
        </p:nvSpPr>
        <p:spPr bwMode="auto">
          <a:xfrm>
            <a:off x="279400" y="991513"/>
            <a:ext cx="7261225"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r>
              <a:rPr lang="en-US" altLang="en-US" b="1" dirty="0">
                <a:solidFill>
                  <a:schemeClr val="bg1"/>
                </a:solidFill>
                <a:latin typeface="Arial" panose="020B0604020202020204" pitchFamily="34" charset="0"/>
                <a:cs typeface="Tahoma" panose="020B0604030504040204" pitchFamily="34" charset="0"/>
              </a:rPr>
              <a:t>First Aid and Emergencies</a:t>
            </a:r>
          </a:p>
        </p:txBody>
      </p:sp>
      <p:pic>
        <p:nvPicPr>
          <p:cNvPr id="17410" name="Picture 1" descr="Mans arm being bandaged 2.jpg"/>
          <p:cNvPicPr>
            <a:picLocks noChangeAspect="1"/>
          </p:cNvPicPr>
          <p:nvPr/>
        </p:nvPicPr>
        <p:blipFill>
          <a:blip r:embed="rId3">
            <a:extLst>
              <a:ext uri="{28A0092B-C50C-407E-A947-70E740481C1C}">
                <a14:useLocalDpi xmlns:a14="http://schemas.microsoft.com/office/drawing/2010/main" val="0"/>
              </a:ext>
            </a:extLst>
          </a:blip>
          <a:srcRect l="13332" r="8229"/>
          <a:stretch>
            <a:fillRect/>
          </a:stretch>
        </p:blipFill>
        <p:spPr bwMode="auto">
          <a:xfrm>
            <a:off x="5929312" y="1896042"/>
            <a:ext cx="2935288" cy="2805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1023409" y="2058988"/>
            <a:ext cx="4643966" cy="3170099"/>
          </a:xfrm>
          <a:prstGeom prst="rect">
            <a:avLst/>
          </a:prstGeom>
        </p:spPr>
        <p:txBody>
          <a:bodyPr wrap="square">
            <a:spAutoFit/>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r>
              <a:rPr lang="en-US" altLang="en-US" sz="2000" b="1" dirty="0">
                <a:solidFill>
                  <a:schemeClr val="bg1"/>
                </a:solidFill>
                <a:latin typeface="Arial" panose="020B0604020202020204" pitchFamily="34" charset="0"/>
                <a:cs typeface="Tahoma" panose="020B0604030504040204" pitchFamily="34" charset="0"/>
              </a:rPr>
              <a:t>The basic principles and concepts of first aid are to: </a:t>
            </a:r>
          </a:p>
          <a:p>
            <a:pPr eaLnBrk="1" hangingPunct="1"/>
            <a:endParaRPr lang="en-AU" altLang="en-US" sz="2000" dirty="0">
              <a:solidFill>
                <a:schemeClr val="bg1"/>
              </a:solidFill>
              <a:latin typeface="Arial" panose="020B0604020202020204" pitchFamily="34" charset="0"/>
              <a:cs typeface="Tahoma" panose="020B0604030504040204" pitchFamily="34" charset="0"/>
            </a:endParaRPr>
          </a:p>
          <a:p>
            <a:pPr marL="540900" indent="-342900" eaLnBrk="1" hangingPunct="1">
              <a:spcBef>
                <a:spcPts val="438"/>
              </a:spcBef>
              <a:buSzPct val="100000"/>
              <a:buFont typeface="Arial" panose="020B0604020202020204" pitchFamily="34" charset="0"/>
              <a:buChar char="•"/>
            </a:pPr>
            <a:r>
              <a:rPr lang="en-US" altLang="en-US" sz="2000" dirty="0">
                <a:solidFill>
                  <a:schemeClr val="bg1"/>
                </a:solidFill>
                <a:latin typeface="Arial" panose="020B0604020202020204" pitchFamily="34" charset="0"/>
                <a:cs typeface="Tahoma" panose="020B0604030504040204" pitchFamily="34" charset="0"/>
              </a:rPr>
              <a:t>Save lives.</a:t>
            </a:r>
            <a:endParaRPr lang="en-AU" altLang="en-US" sz="2000" dirty="0">
              <a:solidFill>
                <a:schemeClr val="bg1"/>
              </a:solidFill>
              <a:latin typeface="Arial" panose="020B0604020202020204" pitchFamily="34" charset="0"/>
              <a:cs typeface="Tahoma" panose="020B0604030504040204" pitchFamily="34" charset="0"/>
            </a:endParaRPr>
          </a:p>
          <a:p>
            <a:pPr marL="540900" indent="-342900" eaLnBrk="1" hangingPunct="1">
              <a:spcBef>
                <a:spcPts val="438"/>
              </a:spcBef>
              <a:buSzPct val="100000"/>
              <a:buFont typeface="Arial" panose="020B0604020202020204" pitchFamily="34" charset="0"/>
              <a:buChar char="•"/>
            </a:pPr>
            <a:r>
              <a:rPr lang="en-US" altLang="en-US" sz="2000" dirty="0">
                <a:solidFill>
                  <a:schemeClr val="bg1"/>
                </a:solidFill>
                <a:latin typeface="Arial" panose="020B0604020202020204" pitchFamily="34" charset="0"/>
                <a:cs typeface="Tahoma" panose="020B0604030504040204" pitchFamily="34" charset="0"/>
              </a:rPr>
              <a:t>Relieve pain and suffering.</a:t>
            </a:r>
            <a:endParaRPr lang="en-AU" altLang="en-US" sz="2000" dirty="0">
              <a:solidFill>
                <a:schemeClr val="bg1"/>
              </a:solidFill>
              <a:latin typeface="Arial" panose="020B0604020202020204" pitchFamily="34" charset="0"/>
              <a:cs typeface="Tahoma" panose="020B0604030504040204" pitchFamily="34" charset="0"/>
            </a:endParaRPr>
          </a:p>
          <a:p>
            <a:pPr marL="540900" indent="-342900" eaLnBrk="1" hangingPunct="1">
              <a:spcBef>
                <a:spcPts val="438"/>
              </a:spcBef>
              <a:buSzPct val="100000"/>
              <a:buFont typeface="Arial" panose="020B0604020202020204" pitchFamily="34" charset="0"/>
              <a:buChar char="•"/>
            </a:pPr>
            <a:r>
              <a:rPr lang="en-US" altLang="en-US" sz="2000" dirty="0">
                <a:solidFill>
                  <a:schemeClr val="bg1"/>
                </a:solidFill>
                <a:latin typeface="Arial" panose="020B0604020202020204" pitchFamily="34" charset="0"/>
                <a:cs typeface="Tahoma" panose="020B0604030504040204" pitchFamily="34" charset="0"/>
              </a:rPr>
              <a:t>Avoid further illness or injury.</a:t>
            </a:r>
            <a:endParaRPr lang="en-AU" altLang="en-US" sz="2000" dirty="0">
              <a:solidFill>
                <a:schemeClr val="bg1"/>
              </a:solidFill>
              <a:latin typeface="Arial" panose="020B0604020202020204" pitchFamily="34" charset="0"/>
              <a:cs typeface="Tahoma" panose="020B0604030504040204" pitchFamily="34" charset="0"/>
            </a:endParaRPr>
          </a:p>
          <a:p>
            <a:pPr marL="540900" indent="-342900" eaLnBrk="1" hangingPunct="1">
              <a:spcBef>
                <a:spcPts val="438"/>
              </a:spcBef>
              <a:buSzPct val="100000"/>
              <a:buFont typeface="Arial" panose="020B0604020202020204" pitchFamily="34" charset="0"/>
              <a:buChar char="•"/>
            </a:pPr>
            <a:r>
              <a:rPr lang="en-US" altLang="en-US" sz="2000" dirty="0">
                <a:solidFill>
                  <a:schemeClr val="bg1"/>
                </a:solidFill>
                <a:latin typeface="Arial" panose="020B0604020202020204" pitchFamily="34" charset="0"/>
                <a:cs typeface="Tahoma" panose="020B0604030504040204" pitchFamily="34" charset="0"/>
              </a:rPr>
              <a:t>Protect unconscious individuals.</a:t>
            </a:r>
            <a:endParaRPr lang="en-AU" altLang="en-US" sz="2000" dirty="0">
              <a:solidFill>
                <a:schemeClr val="bg1"/>
              </a:solidFill>
              <a:latin typeface="Arial" panose="020B0604020202020204" pitchFamily="34" charset="0"/>
              <a:cs typeface="Tahoma" panose="020B0604030504040204" pitchFamily="34" charset="0"/>
            </a:endParaRPr>
          </a:p>
          <a:p>
            <a:pPr marL="540900" indent="-342900" eaLnBrk="1" hangingPunct="1">
              <a:spcBef>
                <a:spcPts val="438"/>
              </a:spcBef>
              <a:buSzPct val="100000"/>
              <a:buFont typeface="Arial" panose="020B0604020202020204" pitchFamily="34" charset="0"/>
              <a:buChar char="•"/>
            </a:pPr>
            <a:r>
              <a:rPr lang="en-US" altLang="en-US" sz="2000" dirty="0">
                <a:solidFill>
                  <a:schemeClr val="bg1"/>
                </a:solidFill>
                <a:latin typeface="Arial" panose="020B0604020202020204" pitchFamily="34" charset="0"/>
                <a:cs typeface="Tahoma" panose="020B0604030504040204" pitchFamily="34" charset="0"/>
              </a:rPr>
              <a:t>Encourage recovery.</a:t>
            </a:r>
            <a:endParaRPr lang="en-AU" altLang="en-US" sz="2000" dirty="0">
              <a:solidFill>
                <a:schemeClr val="bg1"/>
              </a:solidFill>
              <a:latin typeface="Arial" panose="020B0604020202020204" pitchFamily="34" charset="0"/>
              <a:cs typeface="Tahoma" panose="020B0604030504040204" pitchFamily="34" charset="0"/>
            </a:endParaRPr>
          </a:p>
          <a:p>
            <a:pPr marL="540900" indent="-342900" eaLnBrk="1" hangingPunct="1">
              <a:spcBef>
                <a:spcPts val="438"/>
              </a:spcBef>
              <a:buSzPct val="100000"/>
              <a:buFont typeface="Arial" panose="020B0604020202020204" pitchFamily="34" charset="0"/>
              <a:buChar char="•"/>
            </a:pPr>
            <a:r>
              <a:rPr lang="en-US" altLang="en-US" sz="2000" dirty="0">
                <a:solidFill>
                  <a:schemeClr val="bg1"/>
                </a:solidFill>
                <a:latin typeface="Arial" panose="020B0604020202020204" pitchFamily="34" charset="0"/>
                <a:cs typeface="Tahoma" panose="020B0604030504040204" pitchFamily="34" charset="0"/>
              </a:rPr>
              <a:t>Prevent/reduce disability.</a:t>
            </a:r>
          </a:p>
        </p:txBody>
      </p:sp>
    </p:spTree>
    <p:extLst>
      <p:ext uri="{BB962C8B-B14F-4D97-AF65-F5344CB8AC3E}">
        <p14:creationId xmlns:p14="http://schemas.microsoft.com/office/powerpoint/2010/main" val="1004906642"/>
      </p:ext>
    </p:extLst>
  </p:cSld>
  <p:clrMapOvr>
    <a:masterClrMapping/>
  </p:clrMapOvr>
  <p:transition spd="slow">
    <p:push/>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Title 1"/>
          <p:cNvSpPr txBox="1">
            <a:spLocks/>
          </p:cNvSpPr>
          <p:nvPr/>
        </p:nvSpPr>
        <p:spPr bwMode="auto">
          <a:xfrm>
            <a:off x="203200" y="1083079"/>
            <a:ext cx="7261225"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r>
              <a:rPr lang="en-US" altLang="en-US" b="1" dirty="0">
                <a:solidFill>
                  <a:schemeClr val="bg1"/>
                </a:solidFill>
                <a:latin typeface="Arial" panose="020B0604020202020204" pitchFamily="34" charset="0"/>
                <a:cs typeface="Tahoma" panose="020B0604030504040204" pitchFamily="34" charset="0"/>
              </a:rPr>
              <a:t>Dealing with Stress</a:t>
            </a:r>
          </a:p>
        </p:txBody>
      </p:sp>
      <p:sp>
        <p:nvSpPr>
          <p:cNvPr id="48130" name="Content Placeholder 2"/>
          <p:cNvSpPr txBox="1">
            <a:spLocks/>
          </p:cNvSpPr>
          <p:nvPr/>
        </p:nvSpPr>
        <p:spPr bwMode="auto">
          <a:xfrm>
            <a:off x="1308100" y="2962275"/>
            <a:ext cx="5006975" cy="22878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defRPr/>
            </a:pPr>
            <a:r>
              <a:rPr lang="en-US" sz="1800" b="1" dirty="0">
                <a:solidFill>
                  <a:schemeClr val="bg1"/>
                </a:solidFill>
                <a:latin typeface="Arial" panose="020B0604020202020204" pitchFamily="34" charset="0"/>
                <a:ea typeface="ＭＳ 明朝" charset="0"/>
                <a:cs typeface="ＭＳ 明朝" charset="0"/>
              </a:rPr>
              <a:t>To access counselling:</a:t>
            </a:r>
          </a:p>
          <a:p>
            <a:pPr eaLnBrk="1" hangingPunct="1">
              <a:defRPr/>
            </a:pPr>
            <a:endParaRPr lang="en-US" sz="1800" dirty="0">
              <a:solidFill>
                <a:schemeClr val="bg1"/>
              </a:solidFill>
              <a:latin typeface="Arial" panose="020B0604020202020204" pitchFamily="34" charset="0"/>
              <a:ea typeface="ＭＳ 明朝" charset="0"/>
              <a:cs typeface="ＭＳ 明朝" charset="0"/>
            </a:endParaRPr>
          </a:p>
          <a:p>
            <a:pPr marL="540000" indent="-342000">
              <a:spcBef>
                <a:spcPts val="432"/>
              </a:spcBef>
              <a:buSzPct val="100000"/>
              <a:buFont typeface="Arial" panose="020B0604020202020204" pitchFamily="34" charset="0"/>
              <a:buChar char="•"/>
              <a:defRPr/>
            </a:pPr>
            <a:r>
              <a:rPr lang="en-US" sz="1800" dirty="0">
                <a:solidFill>
                  <a:schemeClr val="bg1"/>
                </a:solidFill>
                <a:latin typeface="Arial" panose="020B0604020202020204" pitchFamily="34" charset="0"/>
                <a:ea typeface="ＭＳ 明朝" charset="0"/>
                <a:cs typeface="Times New Roman" charset="0"/>
              </a:rPr>
              <a:t>Visit your GP for a referral.</a:t>
            </a:r>
          </a:p>
          <a:p>
            <a:pPr marL="540000" indent="-342000">
              <a:spcBef>
                <a:spcPts val="432"/>
              </a:spcBef>
              <a:buSzPct val="100000"/>
              <a:buFont typeface="Arial" panose="020B0604020202020204" pitchFamily="34" charset="0"/>
              <a:buChar char="•"/>
              <a:defRPr/>
            </a:pPr>
            <a:r>
              <a:rPr lang="en-US" sz="1800" dirty="0">
                <a:solidFill>
                  <a:schemeClr val="bg1"/>
                </a:solidFill>
                <a:latin typeface="Arial" panose="020B0604020202020204" pitchFamily="34" charset="0"/>
                <a:ea typeface="ＭＳ 明朝" charset="0"/>
                <a:cs typeface="Times New Roman" charset="0"/>
              </a:rPr>
              <a:t>Employee Assistance Program</a:t>
            </a:r>
          </a:p>
          <a:p>
            <a:pPr marL="540000" indent="-342000">
              <a:spcBef>
                <a:spcPts val="432"/>
              </a:spcBef>
              <a:buSzPct val="100000"/>
              <a:buFont typeface="Arial" panose="020B0604020202020204" pitchFamily="34" charset="0"/>
              <a:buChar char="•"/>
              <a:defRPr/>
            </a:pPr>
            <a:r>
              <a:rPr lang="en-US" sz="1800" dirty="0">
                <a:solidFill>
                  <a:schemeClr val="bg1"/>
                </a:solidFill>
                <a:latin typeface="Arial" panose="020B0604020202020204" pitchFamily="34" charset="0"/>
                <a:ea typeface="ＭＳ 明朝" charset="0"/>
                <a:cs typeface="Times New Roman" charset="0"/>
              </a:rPr>
              <a:t>Community health services.</a:t>
            </a:r>
          </a:p>
          <a:p>
            <a:pPr marL="540000" indent="-342000">
              <a:spcBef>
                <a:spcPts val="432"/>
              </a:spcBef>
              <a:buSzPct val="100000"/>
              <a:buFont typeface="Arial" panose="020B0604020202020204" pitchFamily="34" charset="0"/>
              <a:buChar char="•"/>
              <a:defRPr/>
            </a:pPr>
            <a:r>
              <a:rPr lang="en-US" sz="1800" dirty="0">
                <a:solidFill>
                  <a:schemeClr val="bg1"/>
                </a:solidFill>
                <a:latin typeface="Arial" panose="020B0604020202020204" pitchFamily="34" charset="0"/>
                <a:ea typeface="ＭＳ 明朝" charset="0"/>
                <a:cs typeface="Times New Roman" charset="0"/>
              </a:rPr>
              <a:t>Telephone counselling.</a:t>
            </a:r>
          </a:p>
          <a:p>
            <a:pPr marL="540000" indent="-342000">
              <a:spcBef>
                <a:spcPts val="432"/>
              </a:spcBef>
              <a:buSzPct val="100000"/>
              <a:buFont typeface="Arial" panose="020B0604020202020204" pitchFamily="34" charset="0"/>
              <a:buChar char="•"/>
              <a:defRPr/>
            </a:pPr>
            <a:r>
              <a:rPr lang="en-US" sz="1800" dirty="0">
                <a:solidFill>
                  <a:schemeClr val="bg1"/>
                </a:solidFill>
                <a:latin typeface="Arial" panose="020B0604020202020204" pitchFamily="34" charset="0"/>
                <a:ea typeface="ＭＳ 明朝" charset="0"/>
                <a:cs typeface="Times New Roman" charset="0"/>
              </a:rPr>
              <a:t>Debrief with other first aid responders</a:t>
            </a:r>
          </a:p>
        </p:txBody>
      </p:sp>
      <p:sp>
        <p:nvSpPr>
          <p:cNvPr id="46084" name="Rectangle 1"/>
          <p:cNvSpPr>
            <a:spLocks noChangeArrowheads="1"/>
          </p:cNvSpPr>
          <p:nvPr/>
        </p:nvSpPr>
        <p:spPr bwMode="auto">
          <a:xfrm>
            <a:off x="1308100" y="2155825"/>
            <a:ext cx="7261225"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r>
              <a:rPr lang="en-US" altLang="en-US" sz="1800" dirty="0">
                <a:solidFill>
                  <a:schemeClr val="bg1"/>
                </a:solidFill>
                <a:latin typeface="Arial" panose="020B0604020202020204" pitchFamily="34" charset="0"/>
                <a:ea typeface="MS Mincho" panose="02020609040205080304" pitchFamily="49" charset="-128"/>
              </a:rPr>
              <a:t>To help you deal with stress you could try talking to a friend, co-worker or trained counsellor for support. This is called debriefing.</a:t>
            </a:r>
          </a:p>
        </p:txBody>
      </p:sp>
    </p:spTree>
    <p:extLst>
      <p:ext uri="{BB962C8B-B14F-4D97-AF65-F5344CB8AC3E}">
        <p14:creationId xmlns:p14="http://schemas.microsoft.com/office/powerpoint/2010/main" val="2313116186"/>
      </p:ext>
    </p:extLst>
  </p:cSld>
  <p:clrMapOvr>
    <a:masterClrMapping/>
  </p:clrMapOvr>
  <p:transition spd="slow">
    <p:push/>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Title 1"/>
          <p:cNvSpPr txBox="1">
            <a:spLocks/>
          </p:cNvSpPr>
          <p:nvPr/>
        </p:nvSpPr>
        <p:spPr bwMode="auto">
          <a:xfrm>
            <a:off x="136525" y="1033503"/>
            <a:ext cx="7261225"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r>
              <a:rPr lang="en-US" altLang="en-US" b="1" dirty="0">
                <a:solidFill>
                  <a:schemeClr val="bg1"/>
                </a:solidFill>
                <a:latin typeface="Arial" panose="020B0604020202020204" pitchFamily="34" charset="0"/>
                <a:cs typeface="Tahoma" panose="020B0604030504040204" pitchFamily="34" charset="0"/>
              </a:rPr>
              <a:t>Debriefing and Self-evaluation</a:t>
            </a:r>
          </a:p>
        </p:txBody>
      </p:sp>
      <p:sp>
        <p:nvSpPr>
          <p:cNvPr id="54274" name="Content Placeholder 2"/>
          <p:cNvSpPr txBox="1">
            <a:spLocks/>
          </p:cNvSpPr>
          <p:nvPr/>
        </p:nvSpPr>
        <p:spPr bwMode="auto">
          <a:xfrm>
            <a:off x="769853" y="1999397"/>
            <a:ext cx="7261225" cy="19082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a:spAutoFit/>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r>
              <a:rPr lang="en-US" altLang="en-US" sz="1800" b="1" dirty="0">
                <a:solidFill>
                  <a:schemeClr val="bg1"/>
                </a:solidFill>
                <a:latin typeface="Arial" panose="020B0604020202020204" pitchFamily="34" charset="0"/>
                <a:ea typeface="MS Mincho" panose="02020609040205080304" pitchFamily="49" charset="-128"/>
              </a:rPr>
              <a:t>Go back over the situation in your mind.</a:t>
            </a:r>
          </a:p>
          <a:p>
            <a:pPr marL="1282950" lvl="1" indent="-342000">
              <a:spcBef>
                <a:spcPts val="438"/>
              </a:spcBef>
              <a:buSzPct val="100000"/>
              <a:buFont typeface="Arial" panose="020B0604020202020204" pitchFamily="34" charset="0"/>
              <a:buChar char="•"/>
            </a:pPr>
            <a:r>
              <a:rPr lang="en-US" altLang="en-US" sz="1800" dirty="0">
                <a:solidFill>
                  <a:schemeClr val="bg1"/>
                </a:solidFill>
                <a:latin typeface="Arial" panose="020B0604020202020204" pitchFamily="34" charset="0"/>
                <a:ea typeface="MS Mincho" panose="02020609040205080304" pitchFamily="49" charset="-128"/>
              </a:rPr>
              <a:t>Were there things you could have done better? </a:t>
            </a:r>
          </a:p>
          <a:p>
            <a:pPr marL="1282950" lvl="1" indent="-342000">
              <a:spcBef>
                <a:spcPts val="438"/>
              </a:spcBef>
              <a:buSzPct val="100000"/>
              <a:buFont typeface="Arial" panose="020B0604020202020204" pitchFamily="34" charset="0"/>
              <a:buChar char="•"/>
            </a:pPr>
            <a:r>
              <a:rPr lang="en-US" altLang="en-US" sz="1800" dirty="0">
                <a:solidFill>
                  <a:schemeClr val="bg1"/>
                </a:solidFill>
                <a:latin typeface="Arial" panose="020B0604020202020204" pitchFamily="34" charset="0"/>
                <a:ea typeface="MS Mincho" panose="02020609040205080304" pitchFamily="49" charset="-128"/>
              </a:rPr>
              <a:t>Was there anything you couldn’t do because you had forgotten or never learned something? </a:t>
            </a:r>
          </a:p>
          <a:p>
            <a:pPr marL="1282950" lvl="1" indent="-342000">
              <a:spcBef>
                <a:spcPts val="438"/>
              </a:spcBef>
              <a:buSzPct val="100000"/>
              <a:buFont typeface="Arial" panose="020B0604020202020204" pitchFamily="34" charset="0"/>
              <a:buChar char="•"/>
            </a:pPr>
            <a:r>
              <a:rPr lang="en-US" altLang="en-US" sz="1800" dirty="0">
                <a:solidFill>
                  <a:schemeClr val="bg1"/>
                </a:solidFill>
                <a:latin typeface="Arial" panose="020B0604020202020204" pitchFamily="34" charset="0"/>
                <a:ea typeface="MS Mincho" panose="02020609040205080304" pitchFamily="49" charset="-128"/>
              </a:rPr>
              <a:t>Be honest with yourself and always be on the lookout to improve your skills.</a:t>
            </a:r>
          </a:p>
        </p:txBody>
      </p:sp>
      <p:pic>
        <p:nvPicPr>
          <p:cNvPr id="23554" name="Picture 2" descr="Related image">
            <a:extLst>
              <a:ext uri="{FF2B5EF4-FFF2-40B4-BE49-F238E27FC236}">
                <a16:creationId xmlns:a16="http://schemas.microsoft.com/office/drawing/2014/main" id="{19A7503C-C495-4790-979A-0299D9ED48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88958" y="4051991"/>
            <a:ext cx="4572000" cy="2571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2270291"/>
      </p:ext>
    </p:extLst>
  </p:cSld>
  <p:clrMapOvr>
    <a:masterClrMapping/>
  </p:clrMapOvr>
  <p:transition spd="slow">
    <p:push/>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Title 1"/>
          <p:cNvSpPr txBox="1">
            <a:spLocks/>
          </p:cNvSpPr>
          <p:nvPr/>
        </p:nvSpPr>
        <p:spPr bwMode="auto">
          <a:xfrm>
            <a:off x="136525" y="1033503"/>
            <a:ext cx="7261225"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r>
              <a:rPr lang="en-US" altLang="en-US" b="1" dirty="0">
                <a:solidFill>
                  <a:schemeClr val="bg1"/>
                </a:solidFill>
                <a:latin typeface="Arial" panose="020B0604020202020204" pitchFamily="34" charset="0"/>
                <a:cs typeface="Tahoma" panose="020B0604030504040204" pitchFamily="34" charset="0"/>
              </a:rPr>
              <a:t>Debriefing and Self-evaluation</a:t>
            </a:r>
          </a:p>
        </p:txBody>
      </p:sp>
      <p:sp>
        <p:nvSpPr>
          <p:cNvPr id="54274" name="Content Placeholder 2"/>
          <p:cNvSpPr txBox="1">
            <a:spLocks/>
          </p:cNvSpPr>
          <p:nvPr/>
        </p:nvSpPr>
        <p:spPr bwMode="auto">
          <a:xfrm>
            <a:off x="1397000" y="2278063"/>
            <a:ext cx="6978650" cy="286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a:spAutoFit/>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r>
              <a:rPr lang="en-AU" altLang="en-US" sz="1800" dirty="0">
                <a:solidFill>
                  <a:schemeClr val="bg1"/>
                </a:solidFill>
                <a:latin typeface="Arial" panose="020B0604020202020204" pitchFamily="34" charset="0"/>
                <a:ea typeface="MS Mincho" panose="02020609040205080304" pitchFamily="49" charset="-128"/>
              </a:rPr>
              <a:t>Debriefing and evaluation are important because it helps you and other first aid responders to deal with the stress from a traumatic incident. </a:t>
            </a:r>
          </a:p>
          <a:p>
            <a:endParaRPr lang="en-AU" altLang="en-US" sz="1800" dirty="0">
              <a:solidFill>
                <a:schemeClr val="bg1"/>
              </a:solidFill>
              <a:latin typeface="Arial" panose="020B0604020202020204" pitchFamily="34" charset="0"/>
              <a:ea typeface="MS Mincho" panose="02020609040205080304" pitchFamily="49" charset="-128"/>
            </a:endParaRPr>
          </a:p>
          <a:p>
            <a:r>
              <a:rPr lang="en-AU" altLang="en-US" sz="1800" dirty="0">
                <a:solidFill>
                  <a:schemeClr val="bg1"/>
                </a:solidFill>
                <a:latin typeface="Arial" panose="020B0604020202020204" pitchFamily="34" charset="0"/>
                <a:ea typeface="MS Mincho" panose="02020609040205080304" pitchFamily="49" charset="-128"/>
              </a:rPr>
              <a:t>It also helps you and your workplace improve the way you provide first aid in the future. </a:t>
            </a:r>
          </a:p>
          <a:p>
            <a:endParaRPr lang="en-AU" altLang="en-US" sz="1800" dirty="0">
              <a:solidFill>
                <a:schemeClr val="bg1"/>
              </a:solidFill>
              <a:latin typeface="Arial" panose="020B0604020202020204" pitchFamily="34" charset="0"/>
              <a:ea typeface="MS Mincho" panose="02020609040205080304" pitchFamily="49" charset="-128"/>
            </a:endParaRPr>
          </a:p>
          <a:p>
            <a:r>
              <a:rPr lang="en-AU" altLang="en-US" sz="1800" dirty="0">
                <a:solidFill>
                  <a:schemeClr val="bg1"/>
                </a:solidFill>
                <a:latin typeface="Arial" panose="020B0604020202020204" pitchFamily="34" charset="0"/>
                <a:ea typeface="MS Mincho" panose="02020609040205080304" pitchFamily="49" charset="-128"/>
              </a:rPr>
              <a:t>Debriefing is also important to give emergency services details about what happened and what first aid was provided for the handover.</a:t>
            </a:r>
            <a:endParaRPr lang="en-US" altLang="en-US" sz="1800" dirty="0">
              <a:solidFill>
                <a:schemeClr val="bg1"/>
              </a:solidFill>
              <a:latin typeface="Arial" panose="020B0604020202020204" pitchFamily="34" charset="0"/>
              <a:ea typeface="MS Mincho" panose="02020609040205080304" pitchFamily="49" charset="-128"/>
            </a:endParaRPr>
          </a:p>
        </p:txBody>
      </p:sp>
    </p:spTree>
    <p:extLst>
      <p:ext uri="{BB962C8B-B14F-4D97-AF65-F5344CB8AC3E}">
        <p14:creationId xmlns:p14="http://schemas.microsoft.com/office/powerpoint/2010/main" val="390065041"/>
      </p:ext>
    </p:extLst>
  </p:cSld>
  <p:clrMapOvr>
    <a:masterClrMapping/>
  </p:clrMapOvr>
  <p:transition spd="slow">
    <p:push/>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Title 1"/>
          <p:cNvSpPr txBox="1">
            <a:spLocks/>
          </p:cNvSpPr>
          <p:nvPr/>
        </p:nvSpPr>
        <p:spPr bwMode="auto">
          <a:xfrm>
            <a:off x="255856" y="1131677"/>
            <a:ext cx="7261225"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r>
              <a:rPr lang="en-US" altLang="en-US" b="1" dirty="0">
                <a:solidFill>
                  <a:schemeClr val="bg1"/>
                </a:solidFill>
                <a:latin typeface="Arial" panose="020B0604020202020204" pitchFamily="34" charset="0"/>
                <a:cs typeface="Tahoma" panose="020B0604030504040204" pitchFamily="34" charset="0"/>
              </a:rPr>
              <a:t>Principles of First Aid</a:t>
            </a:r>
          </a:p>
        </p:txBody>
      </p:sp>
      <p:sp>
        <p:nvSpPr>
          <p:cNvPr id="6" name="Rectangle 5"/>
          <p:cNvSpPr/>
          <p:nvPr/>
        </p:nvSpPr>
        <p:spPr>
          <a:xfrm>
            <a:off x="1077912" y="2206625"/>
            <a:ext cx="5056188" cy="3123932"/>
          </a:xfrm>
          <a:prstGeom prst="rect">
            <a:avLst/>
          </a:prstGeom>
        </p:spPr>
        <p:txBody>
          <a:bodyPr wrap="square">
            <a:spAutoFit/>
          </a:bodyPr>
          <a:lstStyle/>
          <a:p>
            <a:pPr>
              <a:defRPr/>
            </a:pPr>
            <a:r>
              <a:rPr lang="en-US" b="1" dirty="0">
                <a:solidFill>
                  <a:schemeClr val="bg1"/>
                </a:solidFill>
                <a:latin typeface="Arial" panose="020B0604020202020204" pitchFamily="34" charset="0"/>
                <a:ea typeface="ＭＳ Ｐゴシック" charset="0"/>
                <a:cs typeface="Tahoma"/>
              </a:rPr>
              <a:t>When you are providing first aid it is important to understand the 4 established first aid principles:</a:t>
            </a:r>
          </a:p>
          <a:p>
            <a:pPr>
              <a:defRPr/>
            </a:pPr>
            <a:endParaRPr lang="en-AU" dirty="0">
              <a:solidFill>
                <a:schemeClr val="bg1"/>
              </a:solidFill>
              <a:latin typeface="Arial" panose="020B0604020202020204" pitchFamily="34" charset="0"/>
              <a:ea typeface="ＭＳ Ｐゴシック" charset="0"/>
              <a:cs typeface="Tahoma"/>
            </a:endParaRPr>
          </a:p>
          <a:p>
            <a:pPr marL="540000" indent="-342000">
              <a:spcBef>
                <a:spcPts val="600"/>
              </a:spcBef>
              <a:spcAft>
                <a:spcPts val="600"/>
              </a:spcAft>
              <a:buFont typeface="+mj-lt"/>
              <a:buAutoNum type="arabicPeriod"/>
              <a:defRPr/>
            </a:pPr>
            <a:r>
              <a:rPr lang="en-US" b="1" dirty="0">
                <a:solidFill>
                  <a:schemeClr val="bg1"/>
                </a:solidFill>
                <a:latin typeface="Arial" panose="020B0604020202020204" pitchFamily="34" charset="0"/>
                <a:ea typeface="ＭＳ Ｐゴシック" charset="0"/>
                <a:cs typeface="Tahoma"/>
              </a:rPr>
              <a:t> </a:t>
            </a:r>
            <a:r>
              <a:rPr lang="en-US" dirty="0">
                <a:solidFill>
                  <a:schemeClr val="bg1"/>
                </a:solidFill>
                <a:latin typeface="Arial" panose="020B0604020202020204" pitchFamily="34" charset="0"/>
                <a:ea typeface="ＭＳ Ｐゴシック" charset="0"/>
                <a:cs typeface="Tahoma"/>
              </a:rPr>
              <a:t>Preserve life.</a:t>
            </a:r>
            <a:endParaRPr lang="en-AU" dirty="0">
              <a:solidFill>
                <a:schemeClr val="bg1"/>
              </a:solidFill>
              <a:latin typeface="Arial" panose="020B0604020202020204" pitchFamily="34" charset="0"/>
              <a:ea typeface="ＭＳ Ｐゴシック" charset="0"/>
              <a:cs typeface="Tahoma"/>
            </a:endParaRPr>
          </a:p>
          <a:p>
            <a:pPr marL="540000" indent="-342000">
              <a:spcBef>
                <a:spcPts val="600"/>
              </a:spcBef>
              <a:spcAft>
                <a:spcPts val="600"/>
              </a:spcAft>
              <a:buFont typeface="+mj-lt"/>
              <a:buAutoNum type="arabicPeriod"/>
              <a:defRPr/>
            </a:pPr>
            <a:r>
              <a:rPr lang="en-US" b="1" dirty="0">
                <a:solidFill>
                  <a:schemeClr val="bg1"/>
                </a:solidFill>
                <a:latin typeface="Arial" panose="020B0604020202020204" pitchFamily="34" charset="0"/>
                <a:ea typeface="ＭＳ Ｐゴシック" charset="0"/>
                <a:cs typeface="Tahoma"/>
              </a:rPr>
              <a:t> </a:t>
            </a:r>
            <a:r>
              <a:rPr lang="en-US" dirty="0">
                <a:solidFill>
                  <a:schemeClr val="bg1"/>
                </a:solidFill>
                <a:latin typeface="Arial" panose="020B0604020202020204" pitchFamily="34" charset="0"/>
                <a:ea typeface="ＭＳ Ｐゴシック" charset="0"/>
                <a:cs typeface="Tahoma"/>
              </a:rPr>
              <a:t>Prevent illness, injury and condition(s) becoming worse.</a:t>
            </a:r>
            <a:endParaRPr lang="en-AU" dirty="0">
              <a:solidFill>
                <a:schemeClr val="bg1"/>
              </a:solidFill>
              <a:latin typeface="Arial" panose="020B0604020202020204" pitchFamily="34" charset="0"/>
              <a:ea typeface="ＭＳ Ｐゴシック" charset="0"/>
              <a:cs typeface="Tahoma"/>
            </a:endParaRPr>
          </a:p>
          <a:p>
            <a:pPr marL="540000" indent="-342000">
              <a:spcBef>
                <a:spcPts val="600"/>
              </a:spcBef>
              <a:spcAft>
                <a:spcPts val="600"/>
              </a:spcAft>
              <a:buFont typeface="+mj-lt"/>
              <a:buAutoNum type="arabicPeriod"/>
              <a:defRPr/>
            </a:pPr>
            <a:r>
              <a:rPr lang="en-US" b="1" dirty="0">
                <a:solidFill>
                  <a:schemeClr val="bg1"/>
                </a:solidFill>
                <a:latin typeface="Arial" panose="020B0604020202020204" pitchFamily="34" charset="0"/>
                <a:ea typeface="ＭＳ Ｐゴシック" charset="0"/>
                <a:cs typeface="Tahoma"/>
              </a:rPr>
              <a:t> </a:t>
            </a:r>
            <a:r>
              <a:rPr lang="en-US" dirty="0">
                <a:solidFill>
                  <a:schemeClr val="bg1"/>
                </a:solidFill>
                <a:latin typeface="Arial" panose="020B0604020202020204" pitchFamily="34" charset="0"/>
                <a:ea typeface="ＭＳ Ｐゴシック" charset="0"/>
                <a:cs typeface="Tahoma"/>
              </a:rPr>
              <a:t>Promote recovery.</a:t>
            </a:r>
            <a:endParaRPr lang="en-AU" dirty="0">
              <a:solidFill>
                <a:schemeClr val="bg1"/>
              </a:solidFill>
              <a:latin typeface="Arial" panose="020B0604020202020204" pitchFamily="34" charset="0"/>
              <a:ea typeface="ＭＳ Ｐゴシック" charset="0"/>
              <a:cs typeface="Tahoma"/>
            </a:endParaRPr>
          </a:p>
          <a:p>
            <a:pPr marL="540000" indent="-342000">
              <a:spcBef>
                <a:spcPts val="600"/>
              </a:spcBef>
              <a:spcAft>
                <a:spcPts val="600"/>
              </a:spcAft>
              <a:buFont typeface="+mj-lt"/>
              <a:buAutoNum type="arabicPeriod"/>
              <a:defRPr/>
            </a:pPr>
            <a:r>
              <a:rPr lang="en-US" b="1" dirty="0">
                <a:solidFill>
                  <a:schemeClr val="bg1"/>
                </a:solidFill>
                <a:latin typeface="Arial" panose="020B0604020202020204" pitchFamily="34" charset="0"/>
                <a:ea typeface="ＭＳ Ｐゴシック" charset="0"/>
                <a:cs typeface="Tahoma"/>
              </a:rPr>
              <a:t> </a:t>
            </a:r>
            <a:r>
              <a:rPr lang="en-US" dirty="0">
                <a:solidFill>
                  <a:schemeClr val="bg1"/>
                </a:solidFill>
                <a:latin typeface="Arial" panose="020B0604020202020204" pitchFamily="34" charset="0"/>
                <a:ea typeface="ＭＳ Ｐゴシック" charset="0"/>
                <a:cs typeface="Tahoma"/>
              </a:rPr>
              <a:t>Protect the unconscious casualty.</a:t>
            </a:r>
            <a:endParaRPr lang="en-AU" dirty="0">
              <a:solidFill>
                <a:schemeClr val="bg1"/>
              </a:solidFill>
              <a:latin typeface="Arial" panose="020B0604020202020204" pitchFamily="34" charset="0"/>
              <a:ea typeface="ＭＳ Ｐゴシック" charset="0"/>
              <a:cs typeface="Tahoma"/>
            </a:endParaRPr>
          </a:p>
        </p:txBody>
      </p:sp>
      <p:pic>
        <p:nvPicPr>
          <p:cNvPr id="74755" name="Picture 2" descr="using aed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89956" y="2206625"/>
            <a:ext cx="2444750" cy="2444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00845157"/>
      </p:ext>
    </p:extLst>
  </p:cSld>
  <p:clrMapOvr>
    <a:masterClrMapping/>
  </p:clrMapOvr>
  <p:transition spd="slow">
    <p:push/>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Title 1"/>
          <p:cNvSpPr txBox="1">
            <a:spLocks/>
          </p:cNvSpPr>
          <p:nvPr/>
        </p:nvSpPr>
        <p:spPr bwMode="auto">
          <a:xfrm>
            <a:off x="203200" y="1003735"/>
            <a:ext cx="7261225"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r>
              <a:rPr lang="en-US" altLang="en-US" b="1" dirty="0">
                <a:solidFill>
                  <a:schemeClr val="bg1"/>
                </a:solidFill>
                <a:latin typeface="Arial" panose="020B0604020202020204" pitchFamily="34" charset="0"/>
                <a:cs typeface="Tahoma" panose="020B0604030504040204" pitchFamily="34" charset="0"/>
              </a:rPr>
              <a:t>Maintain Hygiene</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24650" y="1227139"/>
            <a:ext cx="2216150" cy="1483538"/>
          </a:xfrm>
          <a:prstGeom prst="rect">
            <a:avLst/>
          </a:prstGeom>
        </p:spPr>
      </p:pic>
      <p:sp>
        <p:nvSpPr>
          <p:cNvPr id="4" name="Rectangle 3"/>
          <p:cNvSpPr/>
          <p:nvPr/>
        </p:nvSpPr>
        <p:spPr>
          <a:xfrm>
            <a:off x="781047" y="1859518"/>
            <a:ext cx="5624513" cy="2287806"/>
          </a:xfrm>
          <a:prstGeom prst="rect">
            <a:avLst/>
          </a:prstGeom>
        </p:spPr>
        <p:txBody>
          <a:bodyPr wrap="square">
            <a:spAutoFit/>
          </a:bodyPr>
          <a:lstStyle/>
          <a:p>
            <a:r>
              <a:rPr lang="en-US" altLang="en-US" b="1" dirty="0">
                <a:solidFill>
                  <a:schemeClr val="bg1"/>
                </a:solidFill>
                <a:latin typeface="Arial" panose="020B0604020202020204" pitchFamily="34" charset="0"/>
                <a:ea typeface="MS Mincho" panose="02020609040205080304" pitchFamily="49" charset="-128"/>
              </a:rPr>
              <a:t>Standard infection control procedures include: </a:t>
            </a:r>
          </a:p>
          <a:p>
            <a:pPr marL="540000" indent="-342000">
              <a:spcBef>
                <a:spcPts val="438"/>
              </a:spcBef>
              <a:buFont typeface="Arial" panose="020B0604020202020204" pitchFamily="34" charset="0"/>
              <a:buChar char="•"/>
            </a:pPr>
            <a:r>
              <a:rPr lang="en-US" altLang="en-US" dirty="0">
                <a:solidFill>
                  <a:schemeClr val="bg1"/>
                </a:solidFill>
                <a:latin typeface="Arial" panose="020B0604020202020204" pitchFamily="34" charset="0"/>
                <a:ea typeface="MS Mincho" panose="02020609040205080304" pitchFamily="49" charset="-128"/>
              </a:rPr>
              <a:t>Wearing protective gloves. </a:t>
            </a:r>
          </a:p>
          <a:p>
            <a:pPr marL="540000" indent="-342000">
              <a:spcBef>
                <a:spcPts val="438"/>
              </a:spcBef>
              <a:buFont typeface="Arial" panose="020B0604020202020204" pitchFamily="34" charset="0"/>
              <a:buChar char="•"/>
            </a:pPr>
            <a:r>
              <a:rPr lang="en-US" altLang="en-US" dirty="0">
                <a:solidFill>
                  <a:schemeClr val="bg1"/>
                </a:solidFill>
                <a:latin typeface="Arial" panose="020B0604020202020204" pitchFamily="34" charset="0"/>
                <a:ea typeface="MS Mincho" panose="02020609040205080304" pitchFamily="49" charset="-128"/>
              </a:rPr>
              <a:t>Covering any cuts or skin conditions. </a:t>
            </a:r>
          </a:p>
          <a:p>
            <a:pPr marL="540000" indent="-342000">
              <a:spcBef>
                <a:spcPts val="438"/>
              </a:spcBef>
              <a:buFont typeface="Arial" panose="020B0604020202020204" pitchFamily="34" charset="0"/>
              <a:buChar char="•"/>
            </a:pPr>
            <a:r>
              <a:rPr lang="en-US" altLang="en-US" dirty="0">
                <a:solidFill>
                  <a:schemeClr val="bg1"/>
                </a:solidFill>
                <a:latin typeface="Arial" panose="020B0604020202020204" pitchFamily="34" charset="0"/>
                <a:ea typeface="MS Mincho" panose="02020609040205080304" pitchFamily="49" charset="-128"/>
              </a:rPr>
              <a:t>Cleaning away blood and other body fluids. </a:t>
            </a:r>
          </a:p>
          <a:p>
            <a:pPr marL="540000" indent="-342000">
              <a:spcBef>
                <a:spcPts val="438"/>
              </a:spcBef>
              <a:buFont typeface="Arial" panose="020B0604020202020204" pitchFamily="34" charset="0"/>
              <a:buChar char="•"/>
            </a:pPr>
            <a:r>
              <a:rPr lang="en-US" altLang="en-US" dirty="0">
                <a:solidFill>
                  <a:schemeClr val="bg1"/>
                </a:solidFill>
                <a:latin typeface="Arial" panose="020B0604020202020204" pitchFamily="34" charset="0"/>
                <a:ea typeface="MS Mincho" panose="02020609040205080304" pitchFamily="49" charset="-128"/>
              </a:rPr>
              <a:t>Not touching your face, especially your mouth, ears and eyes. </a:t>
            </a:r>
          </a:p>
          <a:p>
            <a:pPr marL="540000" indent="-342000">
              <a:spcBef>
                <a:spcPts val="438"/>
              </a:spcBef>
              <a:buFont typeface="Arial" panose="020B0604020202020204" pitchFamily="34" charset="0"/>
              <a:buChar char="•"/>
            </a:pPr>
            <a:r>
              <a:rPr lang="en-US" altLang="en-US" dirty="0">
                <a:solidFill>
                  <a:schemeClr val="bg1"/>
                </a:solidFill>
                <a:latin typeface="Arial" panose="020B0604020202020204" pitchFamily="34" charset="0"/>
                <a:ea typeface="MS Mincho" panose="02020609040205080304" pitchFamily="49" charset="-128"/>
              </a:rPr>
              <a:t>Also avoid, eating and drinking.</a:t>
            </a:r>
          </a:p>
        </p:txBody>
      </p:sp>
      <p:sp>
        <p:nvSpPr>
          <p:cNvPr id="5" name="Rectangle 4"/>
          <p:cNvSpPr/>
          <p:nvPr/>
        </p:nvSpPr>
        <p:spPr>
          <a:xfrm>
            <a:off x="790572" y="4074535"/>
            <a:ext cx="6062663" cy="1908215"/>
          </a:xfrm>
          <a:prstGeom prst="rect">
            <a:avLst/>
          </a:prstGeom>
        </p:spPr>
        <p:txBody>
          <a:bodyPr wrap="square">
            <a:spAutoFit/>
          </a:bodyPr>
          <a:lstStyle/>
          <a:p>
            <a:pPr marL="540000" indent="-342000">
              <a:spcBef>
                <a:spcPts val="438"/>
              </a:spcBef>
              <a:buFont typeface="Arial" panose="020B0604020202020204" pitchFamily="34" charset="0"/>
              <a:buChar char="•"/>
            </a:pPr>
            <a:r>
              <a:rPr lang="en-US" altLang="en-US" dirty="0">
                <a:solidFill>
                  <a:schemeClr val="bg1"/>
                </a:solidFill>
                <a:latin typeface="Arial" panose="020B0604020202020204" pitchFamily="34" charset="0"/>
                <a:ea typeface="MS Mincho" panose="02020609040205080304" pitchFamily="49" charset="-128"/>
              </a:rPr>
              <a:t>Washing your hands thoroughly. </a:t>
            </a:r>
          </a:p>
          <a:p>
            <a:pPr marL="540000" indent="-342000">
              <a:spcBef>
                <a:spcPts val="438"/>
              </a:spcBef>
              <a:buFont typeface="Arial" panose="020B0604020202020204" pitchFamily="34" charset="0"/>
              <a:buChar char="•"/>
            </a:pPr>
            <a:r>
              <a:rPr lang="en-US" altLang="en-US" dirty="0">
                <a:solidFill>
                  <a:schemeClr val="bg1"/>
                </a:solidFill>
                <a:latin typeface="Arial" panose="020B0604020202020204" pitchFamily="34" charset="0"/>
                <a:ea typeface="MS Mincho" panose="02020609040205080304" pitchFamily="49" charset="-128"/>
              </a:rPr>
              <a:t>Disposing of contaminated waste in biohazard containers. </a:t>
            </a:r>
          </a:p>
          <a:p>
            <a:pPr marL="540000" indent="-342000">
              <a:spcBef>
                <a:spcPts val="438"/>
              </a:spcBef>
              <a:buFont typeface="Arial" panose="020B0604020202020204" pitchFamily="34" charset="0"/>
              <a:buChar char="•"/>
            </a:pPr>
            <a:r>
              <a:rPr lang="en-US" altLang="en-US" dirty="0">
                <a:solidFill>
                  <a:schemeClr val="bg1"/>
                </a:solidFill>
                <a:latin typeface="Arial" panose="020B0604020202020204" pitchFamily="34" charset="0"/>
                <a:ea typeface="MS Mincho" panose="02020609040205080304" pitchFamily="49" charset="-128"/>
              </a:rPr>
              <a:t>Correctly disposing of contaminated sharp objects (such as needles).  </a:t>
            </a:r>
          </a:p>
          <a:p>
            <a:pPr marL="540000" indent="-342000">
              <a:spcBef>
                <a:spcPts val="438"/>
              </a:spcBef>
              <a:buFont typeface="Arial" panose="020B0604020202020204" pitchFamily="34" charset="0"/>
              <a:buChar char="•"/>
            </a:pPr>
            <a:r>
              <a:rPr lang="en-US" altLang="en-US" dirty="0">
                <a:solidFill>
                  <a:schemeClr val="bg1"/>
                </a:solidFill>
                <a:latin typeface="Arial" panose="020B0604020202020204" pitchFamily="34" charset="0"/>
                <a:ea typeface="MS Mincho" panose="02020609040205080304" pitchFamily="49" charset="-128"/>
              </a:rPr>
              <a:t>Using a protective face mask for resuscitation.</a:t>
            </a:r>
          </a:p>
        </p:txBody>
      </p:sp>
      <p:pic>
        <p:nvPicPr>
          <p:cNvPr id="8" name="Picture 1" descr="washing-hands"/>
          <p:cNvPicPr>
            <a:picLocks noChangeAspect="1" noChangeArrowheads="1"/>
          </p:cNvPicPr>
          <p:nvPr/>
        </p:nvPicPr>
        <p:blipFill>
          <a:blip r:embed="rId4">
            <a:extLst>
              <a:ext uri="{28A0092B-C50C-407E-A947-70E740481C1C}">
                <a14:useLocalDpi xmlns:a14="http://schemas.microsoft.com/office/drawing/2010/main" val="0"/>
              </a:ext>
            </a:extLst>
          </a:blip>
          <a:srcRect l="42673" r="2588"/>
          <a:stretch>
            <a:fillRect/>
          </a:stretch>
        </p:blipFill>
        <p:spPr bwMode="auto">
          <a:xfrm>
            <a:off x="7111999" y="2750339"/>
            <a:ext cx="1828801" cy="24378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81949573"/>
      </p:ext>
    </p:extLst>
  </p:cSld>
  <p:clrMapOvr>
    <a:masterClrMapping/>
  </p:clrMapOvr>
  <p:transition spd="slow">
    <p:push/>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Title 1"/>
          <p:cNvSpPr txBox="1">
            <a:spLocks/>
          </p:cNvSpPr>
          <p:nvPr/>
        </p:nvSpPr>
        <p:spPr bwMode="auto">
          <a:xfrm>
            <a:off x="98425" y="1021821"/>
            <a:ext cx="7261225"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r>
              <a:rPr lang="en-US" altLang="en-US" b="1" dirty="0">
                <a:solidFill>
                  <a:schemeClr val="bg1"/>
                </a:solidFill>
                <a:latin typeface="Arial" panose="020B0604020202020204" pitchFamily="34" charset="0"/>
                <a:cs typeface="Tahoma" panose="020B0604030504040204" pitchFamily="34" charset="0"/>
              </a:rPr>
              <a:t>DRS ABCD Action Plan</a:t>
            </a:r>
          </a:p>
        </p:txBody>
      </p:sp>
      <p:pic>
        <p:nvPicPr>
          <p:cNvPr id="23555" name="P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71750" y="1747717"/>
            <a:ext cx="3441171" cy="50162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15044274"/>
      </p:ext>
    </p:extLst>
  </p:cSld>
  <p:clrMapOvr>
    <a:masterClrMapping/>
  </p:clrMapOvr>
  <p:transition spd="slow">
    <p:push/>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Title 1"/>
          <p:cNvSpPr txBox="1">
            <a:spLocks/>
          </p:cNvSpPr>
          <p:nvPr/>
        </p:nvSpPr>
        <p:spPr bwMode="auto">
          <a:xfrm>
            <a:off x="146050" y="1035352"/>
            <a:ext cx="7261225"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r>
              <a:rPr lang="en-US" altLang="en-US" b="1" dirty="0">
                <a:solidFill>
                  <a:schemeClr val="bg1"/>
                </a:solidFill>
                <a:latin typeface="Arial" panose="020B0604020202020204" pitchFamily="34" charset="0"/>
                <a:cs typeface="Tahoma" panose="020B0604030504040204" pitchFamily="34" charset="0"/>
              </a:rPr>
              <a:t>D – Dangers</a:t>
            </a:r>
          </a:p>
        </p:txBody>
      </p:sp>
      <p:sp>
        <p:nvSpPr>
          <p:cNvPr id="25602" name="Content Placeholder 2"/>
          <p:cNvSpPr txBox="1">
            <a:spLocks/>
          </p:cNvSpPr>
          <p:nvPr/>
        </p:nvSpPr>
        <p:spPr bwMode="auto">
          <a:xfrm>
            <a:off x="1252413" y="2222865"/>
            <a:ext cx="4376862" cy="34470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a:spAutoFit/>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marL="285750" indent="-285750">
              <a:spcBef>
                <a:spcPts val="432"/>
              </a:spcBef>
              <a:buClr>
                <a:schemeClr val="bg1"/>
              </a:buClr>
              <a:buFont typeface="Arial" panose="020B0604020202020204" pitchFamily="34" charset="0"/>
              <a:buChar char="•"/>
            </a:pPr>
            <a:r>
              <a:rPr lang="en-US" altLang="en-US" sz="1800" dirty="0">
                <a:solidFill>
                  <a:schemeClr val="bg1"/>
                </a:solidFill>
                <a:latin typeface="Arial" panose="020B0604020202020204" pitchFamily="34" charset="0"/>
                <a:ea typeface="MS Mincho" panose="02020609040205080304" pitchFamily="49" charset="-128"/>
              </a:rPr>
              <a:t>Assess the scene </a:t>
            </a:r>
          </a:p>
          <a:p>
            <a:pPr marL="285750" indent="-285750">
              <a:spcBef>
                <a:spcPts val="432"/>
              </a:spcBef>
              <a:buClr>
                <a:schemeClr val="bg1"/>
              </a:buClr>
              <a:buFont typeface="Arial" panose="020B0604020202020204" pitchFamily="34" charset="0"/>
              <a:buChar char="•"/>
            </a:pPr>
            <a:r>
              <a:rPr lang="en-US" altLang="en-US" sz="1800" dirty="0">
                <a:solidFill>
                  <a:schemeClr val="bg1"/>
                </a:solidFill>
                <a:latin typeface="Arial" panose="020B0604020202020204" pitchFamily="34" charset="0"/>
                <a:ea typeface="MS Mincho" panose="02020609040205080304" pitchFamily="49" charset="-128"/>
              </a:rPr>
              <a:t>Identify and treat the hazards</a:t>
            </a:r>
          </a:p>
          <a:p>
            <a:pPr marL="285750" indent="-285750">
              <a:spcBef>
                <a:spcPts val="432"/>
              </a:spcBef>
              <a:buClr>
                <a:schemeClr val="bg1"/>
              </a:buClr>
              <a:buFont typeface="Arial" panose="020B0604020202020204" pitchFamily="34" charset="0"/>
              <a:buChar char="•"/>
            </a:pPr>
            <a:r>
              <a:rPr lang="en-US" altLang="en-US" sz="1800" dirty="0">
                <a:solidFill>
                  <a:schemeClr val="bg1"/>
                </a:solidFill>
                <a:latin typeface="Arial" panose="020B0604020202020204" pitchFamily="34" charset="0"/>
                <a:ea typeface="MS Mincho" panose="02020609040205080304" pitchFamily="49" charset="-128"/>
              </a:rPr>
              <a:t>Build up a picture of the incident and try to determine the Mechanism of Injury</a:t>
            </a:r>
          </a:p>
          <a:p>
            <a:pPr marL="285750" indent="-285750">
              <a:spcBef>
                <a:spcPts val="432"/>
              </a:spcBef>
              <a:buClr>
                <a:schemeClr val="bg1"/>
              </a:buClr>
              <a:buFont typeface="Arial" panose="020B0604020202020204" pitchFamily="34" charset="0"/>
              <a:buChar char="•"/>
            </a:pPr>
            <a:r>
              <a:rPr lang="en-US" altLang="en-US" sz="1800" dirty="0">
                <a:solidFill>
                  <a:schemeClr val="bg1"/>
                </a:solidFill>
                <a:latin typeface="Arial" panose="020B0604020202020204" pitchFamily="34" charset="0"/>
                <a:ea typeface="MS Mincho" panose="02020609040205080304" pitchFamily="49" charset="-128"/>
              </a:rPr>
              <a:t>Form a plan of treatment</a:t>
            </a:r>
          </a:p>
          <a:p>
            <a:pPr>
              <a:spcBef>
                <a:spcPts val="432"/>
              </a:spcBef>
            </a:pPr>
            <a:endParaRPr lang="en-US" altLang="en-US" sz="1800" dirty="0">
              <a:solidFill>
                <a:schemeClr val="bg1"/>
              </a:solidFill>
              <a:latin typeface="Arial" panose="020B0604020202020204" pitchFamily="34" charset="0"/>
              <a:ea typeface="MS Mincho" panose="02020609040205080304" pitchFamily="49" charset="-128"/>
            </a:endParaRPr>
          </a:p>
          <a:p>
            <a:pPr>
              <a:spcBef>
                <a:spcPts val="432"/>
              </a:spcBef>
            </a:pPr>
            <a:r>
              <a:rPr lang="en-US" altLang="en-US" sz="1800" dirty="0">
                <a:solidFill>
                  <a:schemeClr val="bg1"/>
                </a:solidFill>
                <a:latin typeface="Arial" panose="020B0604020202020204" pitchFamily="34" charset="0"/>
                <a:ea typeface="MS Mincho" panose="02020609040205080304" pitchFamily="49" charset="-128"/>
              </a:rPr>
              <a:t>If the casualty is in immediate danger you should move them, but only if it is safe to do so.</a:t>
            </a:r>
          </a:p>
          <a:p>
            <a:pPr>
              <a:spcBef>
                <a:spcPts val="432"/>
              </a:spcBef>
            </a:pPr>
            <a:endParaRPr lang="en-US" altLang="en-US" sz="1800" dirty="0">
              <a:solidFill>
                <a:schemeClr val="bg1"/>
              </a:solidFill>
              <a:latin typeface="Arial" panose="020B0604020202020204" pitchFamily="34" charset="0"/>
              <a:ea typeface="MS Mincho" panose="02020609040205080304" pitchFamily="49" charset="-128"/>
            </a:endParaRPr>
          </a:p>
        </p:txBody>
      </p:sp>
      <p:pic>
        <p:nvPicPr>
          <p:cNvPr id="4" name="Picture 1" descr="safeguard.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968249" y="2465419"/>
            <a:ext cx="2878051" cy="1927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47220827"/>
      </p:ext>
    </p:extLst>
  </p:cSld>
  <p:clrMapOvr>
    <a:masterClrMapping/>
  </p:clrMapOvr>
  <p:transition spd="slow">
    <p:push/>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Title 1"/>
          <p:cNvSpPr txBox="1">
            <a:spLocks/>
          </p:cNvSpPr>
          <p:nvPr/>
        </p:nvSpPr>
        <p:spPr bwMode="auto">
          <a:xfrm>
            <a:off x="193675" y="995294"/>
            <a:ext cx="7261225"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r>
              <a:rPr lang="en-US" altLang="en-US" b="1" dirty="0">
                <a:solidFill>
                  <a:schemeClr val="bg1"/>
                </a:solidFill>
                <a:latin typeface="Arial" panose="020B0604020202020204" pitchFamily="34" charset="0"/>
                <a:cs typeface="Tahoma" panose="020B0604030504040204" pitchFamily="34" charset="0"/>
              </a:rPr>
              <a:t>Survey the Scene</a:t>
            </a:r>
          </a:p>
        </p:txBody>
      </p:sp>
      <p:sp>
        <p:nvSpPr>
          <p:cNvPr id="101378" name="Rectangle 5"/>
          <p:cNvSpPr>
            <a:spLocks noChangeArrowheads="1"/>
          </p:cNvSpPr>
          <p:nvPr/>
        </p:nvSpPr>
        <p:spPr bwMode="auto">
          <a:xfrm>
            <a:off x="531812" y="2081213"/>
            <a:ext cx="8126413"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r>
              <a:rPr lang="en-US" altLang="en-US" sz="2000" b="1" dirty="0">
                <a:solidFill>
                  <a:schemeClr val="bg1"/>
                </a:solidFill>
                <a:latin typeface="Arial" panose="020B0604020202020204" pitchFamily="34" charset="0"/>
                <a:ea typeface="MS Mincho" panose="02020609040205080304" pitchFamily="49" charset="-128"/>
              </a:rPr>
              <a:t>While you are surveying the scene, you might come across some barriers to action.</a:t>
            </a:r>
          </a:p>
        </p:txBody>
      </p:sp>
      <p:graphicFrame>
        <p:nvGraphicFramePr>
          <p:cNvPr id="5" name="Table 4"/>
          <p:cNvGraphicFramePr>
            <a:graphicFrameLocks noGrp="1"/>
          </p:cNvGraphicFramePr>
          <p:nvPr>
            <p:extLst>
              <p:ext uri="{D42A27DB-BD31-4B8C-83A1-F6EECF244321}">
                <p14:modId xmlns:p14="http://schemas.microsoft.com/office/powerpoint/2010/main" val="829785688"/>
              </p:ext>
            </p:extLst>
          </p:nvPr>
        </p:nvGraphicFramePr>
        <p:xfrm>
          <a:off x="1117600" y="3055938"/>
          <a:ext cx="7261225" cy="1980000"/>
        </p:xfrm>
        <a:graphic>
          <a:graphicData uri="http://schemas.openxmlformats.org/drawingml/2006/table">
            <a:tbl>
              <a:tblPr firstRow="1" bandRow="1">
                <a:tableStyleId>{5C22544A-7EE6-4342-B048-85BDC9FD1C3A}</a:tableStyleId>
              </a:tblPr>
              <a:tblGrid>
                <a:gridCol w="2139950">
                  <a:extLst>
                    <a:ext uri="{9D8B030D-6E8A-4147-A177-3AD203B41FA5}">
                      <a16:colId xmlns:a16="http://schemas.microsoft.com/office/drawing/2014/main" val="20000"/>
                    </a:ext>
                  </a:extLst>
                </a:gridCol>
                <a:gridCol w="5121275">
                  <a:extLst>
                    <a:ext uri="{9D8B030D-6E8A-4147-A177-3AD203B41FA5}">
                      <a16:colId xmlns:a16="http://schemas.microsoft.com/office/drawing/2014/main" val="20001"/>
                    </a:ext>
                  </a:extLst>
                </a:gridCol>
              </a:tblGrid>
              <a:tr h="396000">
                <a:tc rowSpan="5">
                  <a:txBody>
                    <a:bodyPr/>
                    <a:lstStyle/>
                    <a:p>
                      <a:pPr marL="0" marR="0" indent="0" algn="l" defTabSz="914400" rtl="0" eaLnBrk="1" fontAlgn="auto" latinLnBrk="0" hangingPunct="1">
                        <a:lnSpc>
                          <a:spcPct val="100000"/>
                        </a:lnSpc>
                        <a:spcBef>
                          <a:spcPts val="300"/>
                        </a:spcBef>
                        <a:spcAft>
                          <a:spcPts val="300"/>
                        </a:spcAft>
                        <a:buClrTx/>
                        <a:buSzTx/>
                        <a:buFontTx/>
                        <a:buNone/>
                        <a:tabLst/>
                        <a:defRPr/>
                      </a:pPr>
                      <a:r>
                        <a:rPr lang="en-US" sz="1800" b="1" dirty="0">
                          <a:solidFill>
                            <a:schemeClr val="tx1"/>
                          </a:solidFill>
                          <a:effectLst/>
                          <a:latin typeface="Arial" panose="020B0604020202020204" pitchFamily="34" charset="0"/>
                          <a:ea typeface="ＭＳ 明朝"/>
                          <a:cs typeface="Times New Roman"/>
                        </a:rPr>
                        <a:t>Types of Barriers</a:t>
                      </a:r>
                      <a:endParaRPr lang="en-US" sz="1800" dirty="0">
                        <a:solidFill>
                          <a:schemeClr val="tx1"/>
                        </a:solidFill>
                        <a:effectLst/>
                        <a:latin typeface="Arial" panose="020B0604020202020204" pitchFamily="34" charset="0"/>
                        <a:ea typeface="ＭＳ 明朝"/>
                        <a:cs typeface="Times New Roman"/>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4DC8E9"/>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0" dirty="0">
                          <a:solidFill>
                            <a:schemeClr val="bg1"/>
                          </a:solidFill>
                          <a:effectLst/>
                          <a:latin typeface="Arial" panose="020B0604020202020204" pitchFamily="34" charset="0"/>
                          <a:ea typeface="ＭＳ 明朝"/>
                          <a:cs typeface="Times New Roman"/>
                        </a:rPr>
                        <a:t>Presence of bystanders.</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96000">
                <a:tc vMerge="1">
                  <a:txBody>
                    <a:bodyPr/>
                    <a:lstStyle/>
                    <a:p>
                      <a:pPr>
                        <a:spcBef>
                          <a:spcPts val="300"/>
                        </a:spcBef>
                        <a:spcAft>
                          <a:spcPts val="300"/>
                        </a:spcAft>
                      </a:pPr>
                      <a:endParaRPr lang="en-US" sz="1800" dirty="0">
                        <a:effectLst/>
                        <a:latin typeface="Tahoma"/>
                        <a:ea typeface="ＭＳ 明朝"/>
                        <a:cs typeface="Times New Roman"/>
                      </a:endParaRPr>
                    </a:p>
                  </a:txBody>
                  <a:tcPr marL="68580" marR="68580"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0" dirty="0">
                          <a:solidFill>
                            <a:schemeClr val="bg1"/>
                          </a:solidFill>
                          <a:effectLst/>
                          <a:latin typeface="Arial" panose="020B0604020202020204" pitchFamily="34" charset="0"/>
                          <a:ea typeface="ＭＳ 明朝"/>
                          <a:cs typeface="Times New Roman"/>
                        </a:rPr>
                        <a:t>Uncertainty about the person.</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396000">
                <a:tc vMerge="1">
                  <a:txBody>
                    <a:bodyPr/>
                    <a:lstStyle/>
                    <a:p>
                      <a:pPr>
                        <a:spcBef>
                          <a:spcPts val="300"/>
                        </a:spcBef>
                        <a:spcAft>
                          <a:spcPts val="300"/>
                        </a:spcAft>
                      </a:pPr>
                      <a:endParaRPr lang="en-US" sz="1800" dirty="0">
                        <a:effectLst/>
                        <a:latin typeface="Tahoma"/>
                        <a:ea typeface="ＭＳ 明朝"/>
                        <a:cs typeface="Times New Roman"/>
                      </a:endParaRPr>
                    </a:p>
                  </a:txBody>
                  <a:tcPr marL="68580" marR="68580"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spcBef>
                          <a:spcPts val="300"/>
                        </a:spcBef>
                        <a:spcAft>
                          <a:spcPts val="300"/>
                        </a:spcAft>
                      </a:pPr>
                      <a:r>
                        <a:rPr lang="en-US" sz="1800" b="0" dirty="0">
                          <a:solidFill>
                            <a:schemeClr val="bg1"/>
                          </a:solidFill>
                          <a:effectLst/>
                          <a:latin typeface="Arial" panose="020B0604020202020204" pitchFamily="34" charset="0"/>
                          <a:ea typeface="ＭＳ 明朝"/>
                          <a:cs typeface="Times New Roman"/>
                        </a:rPr>
                        <a:t>Nature of the illness/injury.</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396000">
                <a:tc vMerge="1">
                  <a:txBody>
                    <a:bodyPr/>
                    <a:lstStyle/>
                    <a:p>
                      <a:pPr>
                        <a:spcBef>
                          <a:spcPts val="300"/>
                        </a:spcBef>
                        <a:spcAft>
                          <a:spcPts val="300"/>
                        </a:spcAft>
                      </a:pPr>
                      <a:endParaRPr lang="en-US" sz="1800" dirty="0">
                        <a:effectLst/>
                        <a:latin typeface="Tahoma"/>
                        <a:ea typeface="ＭＳ 明朝"/>
                        <a:cs typeface="Times New Roman"/>
                      </a:endParaRPr>
                    </a:p>
                  </a:txBody>
                  <a:tcPr marL="68580" marR="68580"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noFill/>
                  </a:tcPr>
                </a:tc>
                <a:tc>
                  <a:txBody>
                    <a:bodyPr/>
                    <a:lstStyle/>
                    <a:p>
                      <a:pPr>
                        <a:spcBef>
                          <a:spcPts val="300"/>
                        </a:spcBef>
                        <a:spcAft>
                          <a:spcPts val="300"/>
                        </a:spcAft>
                      </a:pPr>
                      <a:r>
                        <a:rPr lang="en-US" sz="1800" b="0" dirty="0">
                          <a:solidFill>
                            <a:schemeClr val="bg1"/>
                          </a:solidFill>
                          <a:effectLst/>
                          <a:latin typeface="Arial" panose="020B0604020202020204" pitchFamily="34" charset="0"/>
                          <a:ea typeface="ＭＳ 明朝"/>
                          <a:cs typeface="Times New Roman"/>
                        </a:rPr>
                        <a:t>Fear of disease transmission.</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396000">
                <a:tc vMerge="1">
                  <a:txBody>
                    <a:bodyPr/>
                    <a:lstStyle/>
                    <a:p>
                      <a:pPr>
                        <a:spcBef>
                          <a:spcPts val="300"/>
                        </a:spcBef>
                        <a:spcAft>
                          <a:spcPts val="300"/>
                        </a:spcAft>
                      </a:pPr>
                      <a:endParaRPr lang="en-US" sz="1800" dirty="0">
                        <a:effectLst/>
                        <a:latin typeface="Tahoma"/>
                        <a:ea typeface="ＭＳ 明朝"/>
                        <a:cs typeface="Times New Roman"/>
                      </a:endParaRPr>
                    </a:p>
                  </a:txBody>
                  <a:tcPr marL="68580" marR="68580"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D3DFEE"/>
                    </a:solidFill>
                  </a:tcPr>
                </a:tc>
                <a:tc>
                  <a:txBody>
                    <a:bodyPr/>
                    <a:lstStyle/>
                    <a:p>
                      <a:pPr>
                        <a:spcBef>
                          <a:spcPts val="300"/>
                        </a:spcBef>
                        <a:spcAft>
                          <a:spcPts val="300"/>
                        </a:spcAft>
                      </a:pPr>
                      <a:r>
                        <a:rPr lang="en-US" sz="1800" b="0" dirty="0">
                          <a:solidFill>
                            <a:schemeClr val="bg1"/>
                          </a:solidFill>
                          <a:effectLst/>
                          <a:latin typeface="Arial" panose="020B0604020202020204" pitchFamily="34" charset="0"/>
                          <a:ea typeface="ＭＳ 明朝"/>
                          <a:cs typeface="Times New Roman"/>
                        </a:rPr>
                        <a:t>Fear of doing something wrong.</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690907027"/>
      </p:ext>
    </p:extLst>
  </p:cSld>
  <p:clrMapOvr>
    <a:masterClrMapping/>
  </p:clrMapOvr>
  <p:transition spd="slow">
    <p:push/>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Title 1"/>
          <p:cNvSpPr txBox="1">
            <a:spLocks/>
          </p:cNvSpPr>
          <p:nvPr/>
        </p:nvSpPr>
        <p:spPr bwMode="auto">
          <a:xfrm>
            <a:off x="127000" y="1027406"/>
            <a:ext cx="7261225"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r>
              <a:rPr lang="en-US" altLang="en-US" b="1" dirty="0">
                <a:solidFill>
                  <a:schemeClr val="bg1"/>
                </a:solidFill>
                <a:latin typeface="Arial" panose="020B0604020202020204" pitchFamily="34" charset="0"/>
                <a:cs typeface="Tahoma" panose="020B0604030504040204" pitchFamily="34" charset="0"/>
              </a:rPr>
              <a:t>Assess the Scene and Casualty</a:t>
            </a:r>
          </a:p>
        </p:txBody>
      </p:sp>
      <p:sp>
        <p:nvSpPr>
          <p:cNvPr id="95234" name="Rectangle 5"/>
          <p:cNvSpPr>
            <a:spLocks noChangeArrowheads="1"/>
          </p:cNvSpPr>
          <p:nvPr/>
        </p:nvSpPr>
        <p:spPr bwMode="auto">
          <a:xfrm>
            <a:off x="317500" y="2317750"/>
            <a:ext cx="846455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r>
              <a:rPr lang="en-US" altLang="en-US" sz="1800" dirty="0">
                <a:solidFill>
                  <a:schemeClr val="bg1"/>
                </a:solidFill>
                <a:latin typeface="Arial" panose="020B0604020202020204" pitchFamily="34" charset="0"/>
                <a:ea typeface="MS Mincho" panose="02020609040205080304" pitchFamily="49" charset="-128"/>
              </a:rPr>
              <a:t>The Emergency Action Process can be followed to plan your response. </a:t>
            </a:r>
          </a:p>
          <a:p>
            <a:pPr eaLnBrk="1" hangingPunct="1"/>
            <a:r>
              <a:rPr lang="en-US" altLang="en-US" sz="1800" dirty="0">
                <a:solidFill>
                  <a:schemeClr val="bg1"/>
                </a:solidFill>
                <a:latin typeface="Arial" panose="020B0604020202020204" pitchFamily="34" charset="0"/>
                <a:ea typeface="MS Mincho" panose="02020609040205080304" pitchFamily="49" charset="-128"/>
              </a:rPr>
              <a:t>The steps should be followed to conduct the initial assessment.</a:t>
            </a:r>
          </a:p>
        </p:txBody>
      </p:sp>
      <p:pic>
        <p:nvPicPr>
          <p:cNvPr id="95235"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1042619" y="3153994"/>
            <a:ext cx="7332015" cy="18783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72730567"/>
      </p:ext>
    </p:extLst>
  </p:cSld>
  <p:clrMapOvr>
    <a:masterClrMapping/>
  </p:clrMapOvr>
  <p:transition spd="slow">
    <p:push/>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Title 1"/>
          <p:cNvSpPr txBox="1">
            <a:spLocks/>
          </p:cNvSpPr>
          <p:nvPr/>
        </p:nvSpPr>
        <p:spPr bwMode="auto">
          <a:xfrm>
            <a:off x="170391" y="1022380"/>
            <a:ext cx="7261225"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r>
              <a:rPr lang="en-US" altLang="en-US" dirty="0">
                <a:solidFill>
                  <a:schemeClr val="bg1"/>
                </a:solidFill>
                <a:latin typeface="Arial" panose="020B0604020202020204" pitchFamily="34" charset="0"/>
                <a:cs typeface="Tahoma" panose="020B0604030504040204" pitchFamily="34" charset="0"/>
              </a:rPr>
              <a:t>D </a:t>
            </a:r>
            <a:r>
              <a:rPr lang="en-US" altLang="en-US" b="1" dirty="0">
                <a:solidFill>
                  <a:schemeClr val="bg1"/>
                </a:solidFill>
                <a:latin typeface="Arial" panose="020B0604020202020204" pitchFamily="34" charset="0"/>
                <a:cs typeface="Tahoma" panose="020B0604030504040204" pitchFamily="34" charset="0"/>
              </a:rPr>
              <a:t>R – Responsive</a:t>
            </a:r>
          </a:p>
        </p:txBody>
      </p:sp>
      <p:sp>
        <p:nvSpPr>
          <p:cNvPr id="27650" name="Content Placeholder 2"/>
          <p:cNvSpPr txBox="1">
            <a:spLocks/>
          </p:cNvSpPr>
          <p:nvPr/>
        </p:nvSpPr>
        <p:spPr bwMode="auto">
          <a:xfrm>
            <a:off x="260350" y="2054225"/>
            <a:ext cx="877887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a:spcBef>
                <a:spcPts val="432"/>
              </a:spcBef>
            </a:pPr>
            <a:r>
              <a:rPr lang="en-US" altLang="en-US" sz="2000" b="1" dirty="0">
                <a:solidFill>
                  <a:schemeClr val="bg1"/>
                </a:solidFill>
                <a:latin typeface="Arial" panose="020B0604020202020204" pitchFamily="34" charset="0"/>
                <a:ea typeface="MS Mincho" panose="02020609040205080304" pitchFamily="49" charset="-128"/>
              </a:rPr>
              <a:t>Check the patient’s responses by using the “Talk and Touch Method”.</a:t>
            </a:r>
          </a:p>
        </p:txBody>
      </p:sp>
      <p:pic>
        <p:nvPicPr>
          <p:cNvPr id="27651" name="Picture 2" descr="HLTAID003 2.2.2.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47762" y="2717800"/>
            <a:ext cx="6848475" cy="424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03112388"/>
      </p:ext>
    </p:extLst>
  </p:cSld>
  <p:clrMapOvr>
    <a:masterClrMapping/>
  </p:clrMapOvr>
  <p:transition spd="slow">
    <p:push/>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Title 1"/>
          <p:cNvSpPr txBox="1">
            <a:spLocks/>
          </p:cNvSpPr>
          <p:nvPr/>
        </p:nvSpPr>
        <p:spPr bwMode="auto">
          <a:xfrm>
            <a:off x="212725" y="1015137"/>
            <a:ext cx="7261225"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r>
              <a:rPr lang="en-US" altLang="en-US" b="1" dirty="0">
                <a:solidFill>
                  <a:schemeClr val="bg1"/>
                </a:solidFill>
                <a:latin typeface="Arial" panose="020B0604020202020204" pitchFamily="34" charset="0"/>
                <a:cs typeface="Tahoma" panose="020B0604030504040204" pitchFamily="34" charset="0"/>
              </a:rPr>
              <a:t>What is an Emergency? </a:t>
            </a:r>
          </a:p>
        </p:txBody>
      </p:sp>
      <p:sp>
        <p:nvSpPr>
          <p:cNvPr id="19458" name="Content Placeholder 2"/>
          <p:cNvSpPr txBox="1">
            <a:spLocks/>
          </p:cNvSpPr>
          <p:nvPr/>
        </p:nvSpPr>
        <p:spPr bwMode="auto">
          <a:xfrm>
            <a:off x="1161415" y="2096949"/>
            <a:ext cx="4391660" cy="30162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defRPr/>
            </a:pPr>
            <a:r>
              <a:rPr lang="en-US" sz="2000" b="1" dirty="0">
                <a:solidFill>
                  <a:schemeClr val="bg1"/>
                </a:solidFill>
                <a:latin typeface="Arial" panose="020B0604020202020204" pitchFamily="34" charset="0"/>
                <a:cs typeface="Tahoma"/>
              </a:rPr>
              <a:t>A situation can be defined as an emergency if one or more of the following are present: </a:t>
            </a:r>
          </a:p>
          <a:p>
            <a:pPr>
              <a:defRPr/>
            </a:pPr>
            <a:endParaRPr lang="en-AU" sz="2000" dirty="0">
              <a:solidFill>
                <a:schemeClr val="bg1"/>
              </a:solidFill>
              <a:latin typeface="Arial" panose="020B0604020202020204" pitchFamily="34" charset="0"/>
              <a:cs typeface="Tahoma"/>
            </a:endParaRPr>
          </a:p>
          <a:p>
            <a:pPr marL="540900" indent="-342900">
              <a:spcBef>
                <a:spcPts val="432"/>
              </a:spcBef>
              <a:buSzPct val="100000"/>
              <a:buFont typeface="Arial" panose="020B0604020202020204" pitchFamily="34" charset="0"/>
              <a:buChar char="•"/>
              <a:defRPr/>
            </a:pPr>
            <a:r>
              <a:rPr lang="en-US" sz="2000" dirty="0">
                <a:solidFill>
                  <a:schemeClr val="bg1"/>
                </a:solidFill>
                <a:latin typeface="Arial" panose="020B0604020202020204" pitchFamily="34" charset="0"/>
                <a:cs typeface="Tahoma"/>
              </a:rPr>
              <a:t>Immediate threat to life, health, property or environment.</a:t>
            </a:r>
            <a:endParaRPr lang="en-AU" sz="2000" dirty="0">
              <a:solidFill>
                <a:schemeClr val="bg1"/>
              </a:solidFill>
              <a:latin typeface="Arial" panose="020B0604020202020204" pitchFamily="34" charset="0"/>
              <a:cs typeface="Tahoma"/>
            </a:endParaRPr>
          </a:p>
          <a:p>
            <a:pPr marL="540900" indent="-342900">
              <a:spcBef>
                <a:spcPts val="432"/>
              </a:spcBef>
              <a:buSzPct val="100000"/>
              <a:buFont typeface="Arial" panose="020B0604020202020204" pitchFamily="34" charset="0"/>
              <a:buChar char="•"/>
              <a:defRPr/>
            </a:pPr>
            <a:r>
              <a:rPr lang="en-US" sz="2000" dirty="0">
                <a:solidFill>
                  <a:schemeClr val="bg1"/>
                </a:solidFill>
                <a:latin typeface="Arial" panose="020B0604020202020204" pitchFamily="34" charset="0"/>
                <a:cs typeface="Tahoma"/>
              </a:rPr>
              <a:t>Loss of life.</a:t>
            </a:r>
            <a:endParaRPr lang="en-AU" sz="2000" dirty="0">
              <a:solidFill>
                <a:schemeClr val="bg1"/>
              </a:solidFill>
              <a:latin typeface="Arial" panose="020B0604020202020204" pitchFamily="34" charset="0"/>
              <a:cs typeface="Tahoma"/>
            </a:endParaRPr>
          </a:p>
          <a:p>
            <a:pPr marL="540900" indent="-342900">
              <a:spcBef>
                <a:spcPts val="432"/>
              </a:spcBef>
              <a:buSzPct val="100000"/>
              <a:buFont typeface="Arial" panose="020B0604020202020204" pitchFamily="34" charset="0"/>
              <a:buChar char="•"/>
              <a:defRPr/>
            </a:pPr>
            <a:r>
              <a:rPr lang="en-US" sz="2000" dirty="0">
                <a:solidFill>
                  <a:schemeClr val="bg1"/>
                </a:solidFill>
                <a:latin typeface="Arial" panose="020B0604020202020204" pitchFamily="34" charset="0"/>
                <a:cs typeface="Tahoma"/>
              </a:rPr>
              <a:t>A high probability of the situation becoming worse.</a:t>
            </a:r>
            <a:r>
              <a:rPr lang="en-AU" sz="2000" dirty="0">
                <a:solidFill>
                  <a:schemeClr val="bg1"/>
                </a:solidFill>
                <a:latin typeface="Arial" panose="020B0604020202020204" pitchFamily="34" charset="0"/>
                <a:cs typeface="Tahoma"/>
              </a:rPr>
              <a:t> </a:t>
            </a:r>
            <a:endParaRPr lang="en-AU" sz="2000" dirty="0">
              <a:solidFill>
                <a:schemeClr val="bg1"/>
              </a:solidFill>
              <a:latin typeface="Arial" panose="020B0604020202020204" pitchFamily="34" charset="0"/>
              <a:ea typeface="MS Mincho" charset="0"/>
              <a:cs typeface="Tahoma"/>
            </a:endParaRPr>
          </a:p>
        </p:txBody>
      </p:sp>
      <p:pic>
        <p:nvPicPr>
          <p:cNvPr id="19459" name="Picture 1" descr="Emergency workers at incident scene.jpg"/>
          <p:cNvPicPr>
            <a:picLocks noChangeAspect="1"/>
          </p:cNvPicPr>
          <p:nvPr/>
        </p:nvPicPr>
        <p:blipFill>
          <a:blip r:embed="rId3" cstate="print">
            <a:extLst>
              <a:ext uri="{28A0092B-C50C-407E-A947-70E740481C1C}">
                <a14:useLocalDpi xmlns:a14="http://schemas.microsoft.com/office/drawing/2010/main" val="0"/>
              </a:ext>
            </a:extLst>
          </a:blip>
          <a:srcRect r="18369"/>
          <a:stretch>
            <a:fillRect/>
          </a:stretch>
        </p:blipFill>
        <p:spPr bwMode="auto">
          <a:xfrm>
            <a:off x="5986463" y="1898561"/>
            <a:ext cx="2944812" cy="270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98432770"/>
      </p:ext>
    </p:extLst>
  </p:cSld>
  <p:clrMapOvr>
    <a:masterClrMapping/>
  </p:clrMapOvr>
  <p:transition spd="slow">
    <p:push/>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Title 1"/>
          <p:cNvSpPr txBox="1">
            <a:spLocks/>
          </p:cNvSpPr>
          <p:nvPr/>
        </p:nvSpPr>
        <p:spPr bwMode="auto">
          <a:xfrm>
            <a:off x="203200" y="1031543"/>
            <a:ext cx="7261225"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r>
              <a:rPr lang="en-US" altLang="en-US" b="1" dirty="0">
                <a:solidFill>
                  <a:schemeClr val="bg1"/>
                </a:solidFill>
                <a:latin typeface="Arial" panose="020B0604020202020204" pitchFamily="34" charset="0"/>
                <a:cs typeface="Tahoma" panose="020B0604030504040204" pitchFamily="34" charset="0"/>
              </a:rPr>
              <a:t>R – Responsive</a:t>
            </a:r>
          </a:p>
        </p:txBody>
      </p:sp>
      <p:sp>
        <p:nvSpPr>
          <p:cNvPr id="29698" name="Content Placeholder 2"/>
          <p:cNvSpPr txBox="1">
            <a:spLocks/>
          </p:cNvSpPr>
          <p:nvPr/>
        </p:nvSpPr>
        <p:spPr bwMode="auto">
          <a:xfrm>
            <a:off x="1032241" y="2801227"/>
            <a:ext cx="4040554" cy="27905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a:spcBef>
                <a:spcPts val="432"/>
              </a:spcBef>
            </a:pPr>
            <a:r>
              <a:rPr lang="en-US" altLang="en-US" sz="1800" dirty="0">
                <a:solidFill>
                  <a:schemeClr val="bg1"/>
                </a:solidFill>
                <a:latin typeface="Arial" panose="020B0604020202020204" pitchFamily="34" charset="0"/>
                <a:ea typeface="MS Mincho" panose="02020609040205080304" pitchFamily="49" charset="-128"/>
              </a:rPr>
              <a:t>Call for help if required and keep monitoring them for at least 10-15 minutes.</a:t>
            </a:r>
          </a:p>
          <a:p>
            <a:pPr>
              <a:spcBef>
                <a:spcPts val="432"/>
              </a:spcBef>
            </a:pPr>
            <a:r>
              <a:rPr lang="en-US" altLang="en-US" sz="1800" dirty="0">
                <a:solidFill>
                  <a:schemeClr val="bg1"/>
                </a:solidFill>
                <a:latin typeface="Arial" panose="020B0604020202020204" pitchFamily="34" charset="0"/>
                <a:ea typeface="MS Mincho" panose="02020609040205080304" pitchFamily="49" charset="-128"/>
              </a:rPr>
              <a:t> </a:t>
            </a:r>
          </a:p>
          <a:p>
            <a:pPr>
              <a:spcBef>
                <a:spcPts val="432"/>
              </a:spcBef>
            </a:pPr>
            <a:r>
              <a:rPr lang="en-US" altLang="en-US" sz="1800" b="1" dirty="0">
                <a:solidFill>
                  <a:schemeClr val="bg1"/>
                </a:solidFill>
                <a:latin typeface="Arial" panose="020B0604020202020204" pitchFamily="34" charset="0"/>
                <a:ea typeface="MS Mincho" panose="02020609040205080304" pitchFamily="49" charset="-128"/>
              </a:rPr>
              <a:t>If you don’t get a response call 000 immediately.</a:t>
            </a:r>
            <a:endParaRPr lang="en-US" altLang="en-US" sz="1800" dirty="0">
              <a:solidFill>
                <a:schemeClr val="bg1"/>
              </a:solidFill>
              <a:latin typeface="Arial" panose="020B0604020202020204" pitchFamily="34" charset="0"/>
              <a:ea typeface="MS Mincho" panose="02020609040205080304" pitchFamily="49" charset="-128"/>
            </a:endParaRPr>
          </a:p>
          <a:p>
            <a:pPr>
              <a:spcBef>
                <a:spcPts val="432"/>
              </a:spcBef>
            </a:pPr>
            <a:r>
              <a:rPr lang="en-US" altLang="en-US" sz="1800" dirty="0">
                <a:solidFill>
                  <a:schemeClr val="bg1"/>
                </a:solidFill>
                <a:latin typeface="Arial" panose="020B0604020202020204" pitchFamily="34" charset="0"/>
                <a:ea typeface="MS Mincho" panose="02020609040205080304" pitchFamily="49" charset="-128"/>
              </a:rPr>
              <a:t> </a:t>
            </a:r>
          </a:p>
          <a:p>
            <a:pPr>
              <a:spcBef>
                <a:spcPts val="432"/>
              </a:spcBef>
            </a:pPr>
            <a:r>
              <a:rPr lang="en-US" altLang="en-US" sz="1800" dirty="0">
                <a:solidFill>
                  <a:schemeClr val="bg1"/>
                </a:solidFill>
                <a:latin typeface="Arial" panose="020B0604020202020204" pitchFamily="34" charset="0"/>
                <a:ea typeface="MS Mincho" panose="02020609040205080304" pitchFamily="49" charset="-128"/>
              </a:rPr>
              <a:t>A person who doesn’t respond is unconscious.</a:t>
            </a:r>
          </a:p>
        </p:txBody>
      </p:sp>
      <p:pic>
        <p:nvPicPr>
          <p:cNvPr id="29699" name="Picture 2" descr="collapse help phone call assist 10514242_m.jpg"/>
          <p:cNvPicPr>
            <a:picLocks noChangeAspect="1"/>
          </p:cNvPicPr>
          <p:nvPr/>
        </p:nvPicPr>
        <p:blipFill>
          <a:blip r:embed="rId3">
            <a:extLst>
              <a:ext uri="{28A0092B-C50C-407E-A947-70E740481C1C}">
                <a14:useLocalDpi xmlns:a14="http://schemas.microsoft.com/office/drawing/2010/main" val="0"/>
              </a:ext>
            </a:extLst>
          </a:blip>
          <a:srcRect l="11691" r="8374"/>
          <a:stretch>
            <a:fillRect/>
          </a:stretch>
        </p:blipFill>
        <p:spPr bwMode="auto">
          <a:xfrm>
            <a:off x="5712056" y="2914650"/>
            <a:ext cx="2581410" cy="2079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0" name="Rectangle 1"/>
          <p:cNvSpPr>
            <a:spLocks noChangeArrowheads="1"/>
          </p:cNvSpPr>
          <p:nvPr/>
        </p:nvSpPr>
        <p:spPr bwMode="auto">
          <a:xfrm>
            <a:off x="1032241" y="2024896"/>
            <a:ext cx="786410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spcBef>
                <a:spcPts val="432"/>
              </a:spcBef>
            </a:pPr>
            <a:r>
              <a:rPr lang="en-US" altLang="en-US" sz="1800" dirty="0">
                <a:solidFill>
                  <a:schemeClr val="bg1"/>
                </a:solidFill>
                <a:latin typeface="Arial" panose="020B0604020202020204" pitchFamily="34" charset="0"/>
                <a:ea typeface="MS Mincho" panose="02020609040205080304" pitchFamily="49" charset="-128"/>
              </a:rPr>
              <a:t>If the patient responds they are conscious and breathing – make them comfortable and check them for any injuries.</a:t>
            </a:r>
          </a:p>
        </p:txBody>
      </p:sp>
    </p:spTree>
    <p:extLst>
      <p:ext uri="{BB962C8B-B14F-4D97-AF65-F5344CB8AC3E}">
        <p14:creationId xmlns:p14="http://schemas.microsoft.com/office/powerpoint/2010/main" val="2601265194"/>
      </p:ext>
    </p:extLst>
  </p:cSld>
  <p:clrMapOvr>
    <a:masterClrMapping/>
  </p:clrMapOvr>
  <p:transition spd="slow">
    <p:push/>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Title 1"/>
          <p:cNvSpPr txBox="1">
            <a:spLocks/>
          </p:cNvSpPr>
          <p:nvPr/>
        </p:nvSpPr>
        <p:spPr bwMode="auto">
          <a:xfrm>
            <a:off x="303166" y="1120775"/>
            <a:ext cx="7261225"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r>
              <a:rPr lang="en-US" altLang="en-US" dirty="0">
                <a:solidFill>
                  <a:schemeClr val="bg1"/>
                </a:solidFill>
                <a:latin typeface="Arial" panose="020B0604020202020204" pitchFamily="34" charset="0"/>
                <a:cs typeface="Tahoma" panose="020B0604030504040204" pitchFamily="34" charset="0"/>
              </a:rPr>
              <a:t>D R </a:t>
            </a:r>
            <a:r>
              <a:rPr lang="en-US" altLang="en-US" b="1" u="sng" dirty="0">
                <a:solidFill>
                  <a:schemeClr val="bg1"/>
                </a:solidFill>
                <a:latin typeface="Arial" panose="020B0604020202020204" pitchFamily="34" charset="0"/>
                <a:cs typeface="Tahoma" panose="020B0604030504040204" pitchFamily="34" charset="0"/>
              </a:rPr>
              <a:t>S – Send For Help</a:t>
            </a:r>
          </a:p>
        </p:txBody>
      </p:sp>
      <p:sp>
        <p:nvSpPr>
          <p:cNvPr id="31746" name="Content Placeholder 2"/>
          <p:cNvSpPr txBox="1">
            <a:spLocks/>
          </p:cNvSpPr>
          <p:nvPr/>
        </p:nvSpPr>
        <p:spPr bwMode="auto">
          <a:xfrm>
            <a:off x="498475" y="2286794"/>
            <a:ext cx="72612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a:spcBef>
                <a:spcPts val="432"/>
              </a:spcBef>
            </a:pPr>
            <a:r>
              <a:rPr lang="en-US" altLang="en-US" sz="1800" dirty="0">
                <a:solidFill>
                  <a:schemeClr val="bg1"/>
                </a:solidFill>
                <a:latin typeface="Arial" panose="020B0604020202020204" pitchFamily="34" charset="0"/>
                <a:ea typeface="MS Mincho" panose="02020609040205080304" pitchFamily="49" charset="-128"/>
              </a:rPr>
              <a:t>Dial for an ambulance or medical assistance as soon as possible.</a:t>
            </a:r>
          </a:p>
        </p:txBody>
      </p:sp>
      <p:pic>
        <p:nvPicPr>
          <p:cNvPr id="6" name="Picture 1"/>
          <p:cNvPicPr>
            <a:picLocks noChangeAspect="1"/>
          </p:cNvPicPr>
          <p:nvPr/>
        </p:nvPicPr>
        <p:blipFill rotWithShape="1">
          <a:blip r:embed="rId3">
            <a:extLst>
              <a:ext uri="{28A0092B-C50C-407E-A947-70E740481C1C}">
                <a14:useLocalDpi xmlns:a14="http://schemas.microsoft.com/office/drawing/2010/main" val="0"/>
              </a:ext>
            </a:extLst>
          </a:blip>
          <a:srcRect l="2349" b="4737"/>
          <a:stretch/>
        </p:blipFill>
        <p:spPr bwMode="auto">
          <a:xfrm>
            <a:off x="1726186" y="2870201"/>
            <a:ext cx="5117206" cy="271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16707790"/>
      </p:ext>
    </p:extLst>
  </p:cSld>
  <p:clrMapOvr>
    <a:masterClrMapping/>
  </p:clrMapOvr>
  <p:transition spd="slow">
    <p:push/>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Title 1"/>
          <p:cNvSpPr txBox="1">
            <a:spLocks/>
          </p:cNvSpPr>
          <p:nvPr/>
        </p:nvSpPr>
        <p:spPr bwMode="auto">
          <a:xfrm>
            <a:off x="127528" y="1140226"/>
            <a:ext cx="7261225"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r>
              <a:rPr lang="en-US" altLang="en-US" b="1" dirty="0">
                <a:solidFill>
                  <a:schemeClr val="bg1"/>
                </a:solidFill>
                <a:latin typeface="Arial" panose="020B0604020202020204" pitchFamily="34" charset="0"/>
                <a:cs typeface="Tahoma" panose="020B0604030504040204" pitchFamily="34" charset="0"/>
              </a:rPr>
              <a:t>S – Send For Help</a:t>
            </a:r>
          </a:p>
        </p:txBody>
      </p:sp>
      <p:sp>
        <p:nvSpPr>
          <p:cNvPr id="19458" name="Content Placeholder 2"/>
          <p:cNvSpPr txBox="1">
            <a:spLocks/>
          </p:cNvSpPr>
          <p:nvPr/>
        </p:nvSpPr>
        <p:spPr bwMode="auto">
          <a:xfrm>
            <a:off x="1144056" y="2082014"/>
            <a:ext cx="5228167" cy="448327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a:spAutoFit/>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a:spcBef>
                <a:spcPts val="432"/>
              </a:spcBef>
            </a:pPr>
            <a:r>
              <a:rPr lang="en-US" altLang="en-US" sz="1800" b="1" dirty="0">
                <a:solidFill>
                  <a:schemeClr val="bg1"/>
                </a:solidFill>
                <a:latin typeface="Arial" panose="020B0604020202020204" pitchFamily="34" charset="0"/>
                <a:ea typeface="MS Mincho" panose="02020609040205080304" pitchFamily="49" charset="-128"/>
              </a:rPr>
              <a:t>When calling emergency services let the operator know: </a:t>
            </a:r>
          </a:p>
          <a:p>
            <a:pPr>
              <a:spcBef>
                <a:spcPts val="432"/>
              </a:spcBef>
            </a:pPr>
            <a:endParaRPr lang="en-US" altLang="en-US" sz="1800" b="1" dirty="0">
              <a:solidFill>
                <a:schemeClr val="bg1"/>
              </a:solidFill>
              <a:latin typeface="Arial" panose="020B0604020202020204" pitchFamily="34" charset="0"/>
              <a:ea typeface="MS Mincho" panose="02020609040205080304" pitchFamily="49" charset="-128"/>
            </a:endParaRPr>
          </a:p>
          <a:p>
            <a:pPr marL="540000" indent="-342000">
              <a:spcBef>
                <a:spcPts val="432"/>
              </a:spcBef>
              <a:buFont typeface="Arial" panose="020B0604020202020204" pitchFamily="34" charset="0"/>
              <a:buChar char="•"/>
            </a:pPr>
            <a:r>
              <a:rPr lang="en-US" altLang="en-US" sz="1800" dirty="0">
                <a:solidFill>
                  <a:schemeClr val="bg1"/>
                </a:solidFill>
                <a:latin typeface="Arial" panose="020B0604020202020204" pitchFamily="34" charset="0"/>
                <a:ea typeface="MS Mincho" panose="02020609040205080304" pitchFamily="49" charset="-128"/>
              </a:rPr>
              <a:t>Where the emergency happened.</a:t>
            </a:r>
          </a:p>
          <a:p>
            <a:pPr marL="540000" indent="-342000">
              <a:spcBef>
                <a:spcPts val="432"/>
              </a:spcBef>
              <a:buFont typeface="Arial" panose="020B0604020202020204" pitchFamily="34" charset="0"/>
              <a:buChar char="•"/>
            </a:pPr>
            <a:r>
              <a:rPr lang="en-US" altLang="en-US" sz="1800" dirty="0">
                <a:solidFill>
                  <a:schemeClr val="bg1"/>
                </a:solidFill>
                <a:latin typeface="Arial" panose="020B0604020202020204" pitchFamily="34" charset="0"/>
                <a:ea typeface="MS Mincho" panose="02020609040205080304" pitchFamily="49" charset="-128"/>
              </a:rPr>
              <a:t>When the emergency happened.</a:t>
            </a:r>
          </a:p>
          <a:p>
            <a:pPr marL="540000" indent="-342000">
              <a:spcBef>
                <a:spcPts val="432"/>
              </a:spcBef>
              <a:buFont typeface="Arial" panose="020B0604020202020204" pitchFamily="34" charset="0"/>
              <a:buChar char="•"/>
            </a:pPr>
            <a:r>
              <a:rPr lang="en-US" altLang="en-US" sz="1800" dirty="0">
                <a:solidFill>
                  <a:schemeClr val="bg1"/>
                </a:solidFill>
                <a:latin typeface="Arial" panose="020B0604020202020204" pitchFamily="34" charset="0"/>
                <a:ea typeface="MS Mincho" panose="02020609040205080304" pitchFamily="49" charset="-128"/>
              </a:rPr>
              <a:t>What happened. </a:t>
            </a:r>
          </a:p>
          <a:p>
            <a:pPr marL="540000" indent="-342000">
              <a:spcBef>
                <a:spcPts val="432"/>
              </a:spcBef>
              <a:buFont typeface="Arial" panose="020B0604020202020204" pitchFamily="34" charset="0"/>
              <a:buChar char="•"/>
            </a:pPr>
            <a:r>
              <a:rPr lang="en-US" altLang="en-US" sz="1800" dirty="0">
                <a:solidFill>
                  <a:schemeClr val="bg1"/>
                </a:solidFill>
                <a:latin typeface="Arial" panose="020B0604020202020204" pitchFamily="34" charset="0"/>
                <a:ea typeface="MS Mincho" panose="02020609040205080304" pitchFamily="49" charset="-128"/>
              </a:rPr>
              <a:t>What is being done. </a:t>
            </a:r>
          </a:p>
          <a:p>
            <a:pPr marL="540000" indent="-342000">
              <a:spcBef>
                <a:spcPts val="432"/>
              </a:spcBef>
              <a:buFont typeface="Arial" panose="020B0604020202020204" pitchFamily="34" charset="0"/>
              <a:buChar char="•"/>
            </a:pPr>
            <a:r>
              <a:rPr lang="en-US" altLang="en-US" sz="1800" dirty="0">
                <a:solidFill>
                  <a:schemeClr val="bg1"/>
                </a:solidFill>
                <a:latin typeface="Arial" panose="020B0604020202020204" pitchFamily="34" charset="0"/>
                <a:ea typeface="MS Mincho" panose="02020609040205080304" pitchFamily="49" charset="-128"/>
              </a:rPr>
              <a:t>Who you are and the number you are calling from. </a:t>
            </a:r>
          </a:p>
          <a:p>
            <a:pPr marL="540000" indent="-342000">
              <a:spcBef>
                <a:spcPts val="432"/>
              </a:spcBef>
              <a:buFont typeface="Arial" panose="020B0604020202020204" pitchFamily="34" charset="0"/>
              <a:buChar char="•"/>
            </a:pPr>
            <a:r>
              <a:rPr lang="en-US" altLang="en-US" sz="1800" dirty="0">
                <a:solidFill>
                  <a:schemeClr val="bg1"/>
                </a:solidFill>
                <a:latin typeface="Arial" panose="020B0604020202020204" pitchFamily="34" charset="0"/>
                <a:ea typeface="MS Mincho" panose="02020609040205080304" pitchFamily="49" charset="-128"/>
              </a:rPr>
              <a:t>Who the casualty is, if known.</a:t>
            </a:r>
          </a:p>
          <a:p>
            <a:pPr lvl="0" eaLnBrk="1" hangingPunct="1">
              <a:spcBef>
                <a:spcPts val="432"/>
              </a:spcBef>
            </a:pPr>
            <a:endParaRPr lang="en-US" altLang="en-US" sz="1800" b="1" dirty="0">
              <a:solidFill>
                <a:schemeClr val="bg1"/>
              </a:solidFill>
              <a:latin typeface="Arial" panose="020B0604020202020204" pitchFamily="34" charset="0"/>
              <a:ea typeface="MS Mincho" panose="02020609040205080304" pitchFamily="49" charset="-128"/>
            </a:endParaRPr>
          </a:p>
          <a:p>
            <a:pPr lvl="0" eaLnBrk="1" hangingPunct="1">
              <a:spcBef>
                <a:spcPts val="432"/>
              </a:spcBef>
            </a:pPr>
            <a:r>
              <a:rPr lang="en-US" altLang="en-US" sz="1800" b="1" dirty="0">
                <a:solidFill>
                  <a:schemeClr val="bg1"/>
                </a:solidFill>
                <a:latin typeface="Arial" panose="020B0604020202020204" pitchFamily="34" charset="0"/>
                <a:ea typeface="MS Mincho" panose="02020609040205080304" pitchFamily="49" charset="-128"/>
              </a:rPr>
              <a:t>DO NOT</a:t>
            </a:r>
            <a:r>
              <a:rPr lang="en-US" altLang="en-US" sz="1800" dirty="0">
                <a:solidFill>
                  <a:schemeClr val="bg1"/>
                </a:solidFill>
                <a:latin typeface="Arial" panose="020B0604020202020204" pitchFamily="34" charset="0"/>
                <a:ea typeface="MS Mincho" panose="02020609040205080304" pitchFamily="49" charset="-128"/>
              </a:rPr>
              <a:t> hang up the phone until you have been given instructions on how to proceed.</a:t>
            </a:r>
          </a:p>
          <a:p>
            <a:pPr marL="540000" indent="-342000">
              <a:spcBef>
                <a:spcPts val="432"/>
              </a:spcBef>
              <a:buFont typeface="Symbol" panose="05050102010706020507" pitchFamily="18" charset="2"/>
              <a:buBlip>
                <a:blip r:embed="rId3"/>
              </a:buBlip>
            </a:pPr>
            <a:endParaRPr lang="en-US" altLang="en-US" sz="1800" dirty="0">
              <a:solidFill>
                <a:schemeClr val="bg1"/>
              </a:solidFill>
              <a:latin typeface="Arial" panose="020B0604020202020204" pitchFamily="34" charset="0"/>
              <a:ea typeface="MS Mincho" panose="02020609040205080304" pitchFamily="49" charset="-128"/>
            </a:endParaRPr>
          </a:p>
        </p:txBody>
      </p:sp>
      <p:pic>
        <p:nvPicPr>
          <p:cNvPr id="35844" name="Picture 1" descr="communicate mobile phone call 7072033_xl.jp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H="1">
            <a:off x="6753224" y="1508125"/>
            <a:ext cx="2116667" cy="317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45112127"/>
      </p:ext>
    </p:extLst>
  </p:cSld>
  <p:clrMapOvr>
    <a:masterClrMapping/>
  </p:clrMapOvr>
  <p:transition spd="slow">
    <p:push/>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Title 1"/>
          <p:cNvSpPr txBox="1">
            <a:spLocks/>
          </p:cNvSpPr>
          <p:nvPr/>
        </p:nvSpPr>
        <p:spPr bwMode="auto">
          <a:xfrm>
            <a:off x="76200" y="1002534"/>
            <a:ext cx="7261225"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r>
              <a:rPr lang="en-US" altLang="en-US" dirty="0">
                <a:solidFill>
                  <a:schemeClr val="bg1"/>
                </a:solidFill>
                <a:latin typeface="Arial" panose="020B0604020202020204" pitchFamily="34" charset="0"/>
                <a:cs typeface="Tahoma" panose="020B0604030504040204" pitchFamily="34" charset="0"/>
              </a:rPr>
              <a:t>D R S </a:t>
            </a:r>
            <a:r>
              <a:rPr lang="en-US" altLang="en-US" b="1" dirty="0">
                <a:solidFill>
                  <a:schemeClr val="bg1"/>
                </a:solidFill>
                <a:latin typeface="Arial" panose="020B0604020202020204" pitchFamily="34" charset="0"/>
                <a:cs typeface="Tahoma" panose="020B0604030504040204" pitchFamily="34" charset="0"/>
              </a:rPr>
              <a:t>A – Airway</a:t>
            </a:r>
          </a:p>
        </p:txBody>
      </p:sp>
      <p:sp>
        <p:nvSpPr>
          <p:cNvPr id="37890" name="Content Placeholder 2"/>
          <p:cNvSpPr txBox="1">
            <a:spLocks/>
          </p:cNvSpPr>
          <p:nvPr/>
        </p:nvSpPr>
        <p:spPr bwMode="auto">
          <a:xfrm>
            <a:off x="541866" y="2325192"/>
            <a:ext cx="8297334" cy="251350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a:spAutoFit/>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spcBef>
                <a:spcPts val="432"/>
              </a:spcBef>
            </a:pPr>
            <a:r>
              <a:rPr lang="en-US" altLang="en-US" sz="1800" dirty="0">
                <a:solidFill>
                  <a:schemeClr val="bg1"/>
                </a:solidFill>
                <a:latin typeface="Arial" panose="020B0604020202020204" pitchFamily="34" charset="0"/>
                <a:ea typeface="MS Mincho" panose="02020609040205080304" pitchFamily="49" charset="-128"/>
              </a:rPr>
              <a:t>Use the head tilt/chin lift technique.</a:t>
            </a:r>
          </a:p>
          <a:p>
            <a:pPr marL="540000" indent="-342000">
              <a:spcBef>
                <a:spcPts val="432"/>
              </a:spcBef>
              <a:buSzPct val="100000"/>
              <a:buFont typeface="Arial" panose="020B0604020202020204" pitchFamily="34" charset="0"/>
              <a:buChar char="•"/>
            </a:pPr>
            <a:r>
              <a:rPr lang="en-US" altLang="en-US" sz="1800" dirty="0">
                <a:solidFill>
                  <a:schemeClr val="bg1"/>
                </a:solidFill>
                <a:latin typeface="Arial" panose="020B0604020202020204" pitchFamily="34" charset="0"/>
                <a:ea typeface="MS Mincho" panose="02020609040205080304" pitchFamily="49" charset="-128"/>
              </a:rPr>
              <a:t>One hand is placed on the casualty’s forehead to tilt the head back </a:t>
            </a:r>
          </a:p>
          <a:p>
            <a:pPr marL="540000" indent="-342000">
              <a:spcBef>
                <a:spcPts val="432"/>
              </a:spcBef>
              <a:buSzPct val="100000"/>
              <a:buFont typeface="Arial" panose="020B0604020202020204" pitchFamily="34" charset="0"/>
              <a:buChar char="•"/>
            </a:pPr>
            <a:r>
              <a:rPr lang="en-US" altLang="en-US" sz="1800" dirty="0">
                <a:solidFill>
                  <a:schemeClr val="bg1"/>
                </a:solidFill>
                <a:latin typeface="Arial" panose="020B0604020202020204" pitchFamily="34" charset="0"/>
                <a:ea typeface="MS Mincho" panose="02020609040205080304" pitchFamily="49" charset="-128"/>
              </a:rPr>
              <a:t>fingers of the other hand are placed on the chin to lift it up and outward.</a:t>
            </a:r>
          </a:p>
          <a:p>
            <a:pPr marL="540000" indent="-342000">
              <a:spcBef>
                <a:spcPts val="432"/>
              </a:spcBef>
              <a:buSzPct val="100000"/>
              <a:buFont typeface="Arial" panose="020B0604020202020204" pitchFamily="34" charset="0"/>
              <a:buChar char="•"/>
            </a:pPr>
            <a:r>
              <a:rPr lang="en-US" altLang="en-US" sz="1800" dirty="0">
                <a:solidFill>
                  <a:schemeClr val="bg1"/>
                </a:solidFill>
                <a:latin typeface="Arial" panose="020B0604020202020204" pitchFamily="34" charset="0"/>
                <a:ea typeface="MS Mincho" panose="02020609040205080304" pitchFamily="49" charset="-128"/>
              </a:rPr>
              <a:t>Gently open the mouth by pulling down on the jaw to check for any obstruction. </a:t>
            </a:r>
          </a:p>
          <a:p>
            <a:pPr marL="540000" indent="-342000">
              <a:spcBef>
                <a:spcPts val="432"/>
              </a:spcBef>
              <a:buSzPct val="100000"/>
              <a:buFont typeface="Arial" panose="020B0604020202020204" pitchFamily="34" charset="0"/>
              <a:buChar char="•"/>
            </a:pPr>
            <a:r>
              <a:rPr lang="en-US" altLang="en-US" sz="1800" dirty="0">
                <a:solidFill>
                  <a:schemeClr val="bg1"/>
                </a:solidFill>
                <a:latin typeface="Arial" panose="020B0604020202020204" pitchFamily="34" charset="0"/>
                <a:ea typeface="MS Mincho" panose="02020609040205080304" pitchFamily="49" charset="-128"/>
              </a:rPr>
              <a:t>If there is any foreign material present you should move the casualty into the recovery position and allow the material to drain out, including when casualty vomits/regurgitates.</a:t>
            </a:r>
          </a:p>
        </p:txBody>
      </p:sp>
      <p:sp>
        <p:nvSpPr>
          <p:cNvPr id="37892" name="Rectangle 1"/>
          <p:cNvSpPr>
            <a:spLocks noChangeArrowheads="1"/>
          </p:cNvSpPr>
          <p:nvPr/>
        </p:nvSpPr>
        <p:spPr bwMode="auto">
          <a:xfrm>
            <a:off x="346603" y="1836385"/>
            <a:ext cx="840210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spcBef>
                <a:spcPts val="432"/>
              </a:spcBef>
            </a:pPr>
            <a:r>
              <a:rPr lang="en-US" altLang="en-US" sz="1800" dirty="0">
                <a:solidFill>
                  <a:schemeClr val="bg1"/>
                </a:solidFill>
                <a:latin typeface="Arial" panose="020B0604020202020204" pitchFamily="34" charset="0"/>
                <a:ea typeface="MS Mincho" panose="02020609040205080304" pitchFamily="49" charset="-128"/>
              </a:rPr>
              <a:t>Check that the casualty’s airway is clear so that their breathing is not obstructed.</a:t>
            </a:r>
          </a:p>
        </p:txBody>
      </p:sp>
      <p:pic>
        <p:nvPicPr>
          <p:cNvPr id="2050" name="Picture 2" descr="http://first-response.org.uk/wp-content/uploads/2014/10/head_tilt_chin_lift.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81275" y="5066367"/>
            <a:ext cx="3232150" cy="15781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43183587"/>
      </p:ext>
    </p:extLst>
  </p:cSld>
  <p:clrMapOvr>
    <a:masterClrMapping/>
  </p:clrMapOvr>
  <p:transition spd="slow">
    <p:push/>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Title 1"/>
          <p:cNvSpPr txBox="1">
            <a:spLocks/>
          </p:cNvSpPr>
          <p:nvPr/>
        </p:nvSpPr>
        <p:spPr bwMode="auto">
          <a:xfrm>
            <a:off x="165100" y="1119705"/>
            <a:ext cx="7261225"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r>
              <a:rPr lang="en-US" altLang="en-US" dirty="0">
                <a:solidFill>
                  <a:schemeClr val="bg1"/>
                </a:solidFill>
                <a:latin typeface="Arial" panose="020B0604020202020204" pitchFamily="34" charset="0"/>
                <a:cs typeface="Tahoma" panose="020B0604030504040204" pitchFamily="34" charset="0"/>
              </a:rPr>
              <a:t>D R S A </a:t>
            </a:r>
            <a:r>
              <a:rPr lang="en-US" altLang="en-US" b="1" dirty="0">
                <a:solidFill>
                  <a:schemeClr val="bg1"/>
                </a:solidFill>
                <a:latin typeface="Arial" panose="020B0604020202020204" pitchFamily="34" charset="0"/>
                <a:cs typeface="Tahoma" panose="020B0604030504040204" pitchFamily="34" charset="0"/>
              </a:rPr>
              <a:t>B – Breathing</a:t>
            </a:r>
          </a:p>
        </p:txBody>
      </p:sp>
      <p:sp>
        <p:nvSpPr>
          <p:cNvPr id="44034" name="Content Placeholder 2"/>
          <p:cNvSpPr txBox="1">
            <a:spLocks/>
          </p:cNvSpPr>
          <p:nvPr/>
        </p:nvSpPr>
        <p:spPr bwMode="auto">
          <a:xfrm>
            <a:off x="1217614" y="2176980"/>
            <a:ext cx="3467100" cy="31700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spcBef>
                <a:spcPts val="432"/>
              </a:spcBef>
              <a:defRPr/>
            </a:pPr>
            <a:r>
              <a:rPr lang="en-US" sz="1800" dirty="0">
                <a:solidFill>
                  <a:schemeClr val="bg1"/>
                </a:solidFill>
                <a:latin typeface="Arial" panose="020B0604020202020204" pitchFamily="34" charset="0"/>
                <a:ea typeface="ＭＳ 明朝" charset="0"/>
                <a:cs typeface="ＭＳ 明朝" charset="0"/>
              </a:rPr>
              <a:t>While keeping the airways open, check for normal breathing signs for 10 seconds:</a:t>
            </a:r>
          </a:p>
          <a:p>
            <a:pPr>
              <a:spcBef>
                <a:spcPts val="432"/>
              </a:spcBef>
              <a:defRPr/>
            </a:pPr>
            <a:endParaRPr lang="en-US" sz="1800" dirty="0">
              <a:solidFill>
                <a:schemeClr val="bg1"/>
              </a:solidFill>
              <a:latin typeface="Arial" panose="020B0604020202020204" pitchFamily="34" charset="0"/>
              <a:ea typeface="ＭＳ 明朝" charset="0"/>
              <a:cs typeface="ＭＳ 明朝" charset="0"/>
            </a:endParaRPr>
          </a:p>
          <a:p>
            <a:pPr marL="1282950" lvl="1" indent="-342000">
              <a:spcBef>
                <a:spcPts val="432"/>
              </a:spcBef>
              <a:buSzPct val="100000"/>
              <a:buFont typeface="Arial" panose="020B0604020202020204" pitchFamily="34" charset="0"/>
              <a:buChar char="•"/>
              <a:defRPr/>
            </a:pPr>
            <a:r>
              <a:rPr lang="en-US" sz="1800" dirty="0">
                <a:solidFill>
                  <a:schemeClr val="bg1"/>
                </a:solidFill>
                <a:latin typeface="Arial" panose="020B0604020202020204" pitchFamily="34" charset="0"/>
                <a:ea typeface="ＭＳ 明朝" charset="0"/>
                <a:cs typeface="ＭＳ 明朝" charset="0"/>
              </a:rPr>
              <a:t>Look. </a:t>
            </a:r>
          </a:p>
          <a:p>
            <a:pPr marL="1282950" lvl="1" indent="-342000">
              <a:spcBef>
                <a:spcPts val="432"/>
              </a:spcBef>
              <a:buSzPct val="100000"/>
              <a:buFont typeface="Arial" panose="020B0604020202020204" pitchFamily="34" charset="0"/>
              <a:buChar char="•"/>
              <a:defRPr/>
            </a:pPr>
            <a:r>
              <a:rPr lang="en-US" sz="1800" dirty="0">
                <a:solidFill>
                  <a:schemeClr val="bg1"/>
                </a:solidFill>
                <a:latin typeface="Arial" panose="020B0604020202020204" pitchFamily="34" charset="0"/>
                <a:ea typeface="ＭＳ 明朝" charset="0"/>
                <a:cs typeface="ＭＳ 明朝" charset="0"/>
              </a:rPr>
              <a:t>Listen. </a:t>
            </a:r>
          </a:p>
          <a:p>
            <a:pPr marL="1282950" lvl="1" indent="-342000">
              <a:spcBef>
                <a:spcPts val="432"/>
              </a:spcBef>
              <a:buSzPct val="100000"/>
              <a:buFont typeface="Arial" panose="020B0604020202020204" pitchFamily="34" charset="0"/>
              <a:buChar char="•"/>
              <a:defRPr/>
            </a:pPr>
            <a:r>
              <a:rPr lang="en-US" sz="1800" dirty="0">
                <a:solidFill>
                  <a:schemeClr val="bg1"/>
                </a:solidFill>
                <a:latin typeface="Arial" panose="020B0604020202020204" pitchFamily="34" charset="0"/>
                <a:ea typeface="ＭＳ 明朝" charset="0"/>
                <a:cs typeface="ＭＳ 明朝" charset="0"/>
              </a:rPr>
              <a:t>Feel. </a:t>
            </a:r>
          </a:p>
          <a:p>
            <a:pPr marL="285750" indent="-285750">
              <a:spcBef>
                <a:spcPts val="432"/>
              </a:spcBef>
              <a:buFont typeface="Arial"/>
              <a:buChar char="•"/>
              <a:defRPr/>
            </a:pPr>
            <a:endParaRPr lang="en-US" sz="1800" dirty="0">
              <a:solidFill>
                <a:schemeClr val="bg1"/>
              </a:solidFill>
              <a:latin typeface="Arial" panose="020B0604020202020204" pitchFamily="34" charset="0"/>
              <a:ea typeface="ＭＳ 明朝" charset="0"/>
              <a:cs typeface="ＭＳ 明朝" charset="0"/>
            </a:endParaRPr>
          </a:p>
          <a:p>
            <a:pPr>
              <a:spcBef>
                <a:spcPts val="432"/>
              </a:spcBef>
              <a:defRPr/>
            </a:pPr>
            <a:r>
              <a:rPr lang="en-US" sz="1800" dirty="0">
                <a:solidFill>
                  <a:schemeClr val="bg1"/>
                </a:solidFill>
                <a:latin typeface="Arial" panose="020B0604020202020204" pitchFamily="34" charset="0"/>
                <a:ea typeface="ＭＳ 明朝" charset="0"/>
                <a:cs typeface="ＭＳ 明朝" charset="0"/>
              </a:rPr>
              <a:t>This is easier to do when the injured person is on their back. </a:t>
            </a:r>
          </a:p>
        </p:txBody>
      </p:sp>
      <p:pic>
        <p:nvPicPr>
          <p:cNvPr id="44035" name="Picture 1" descr="CPR first aid breath 133898944.jpg"/>
          <p:cNvPicPr>
            <a:picLocks noChangeAspect="1"/>
          </p:cNvPicPr>
          <p:nvPr/>
        </p:nvPicPr>
        <p:blipFill>
          <a:blip r:embed="rId3">
            <a:extLst>
              <a:ext uri="{28A0092B-C50C-407E-A947-70E740481C1C}">
                <a14:useLocalDpi xmlns:a14="http://schemas.microsoft.com/office/drawing/2010/main" val="0"/>
              </a:ext>
            </a:extLst>
          </a:blip>
          <a:srcRect r="8701"/>
          <a:stretch>
            <a:fillRect/>
          </a:stretch>
        </p:blipFill>
        <p:spPr bwMode="auto">
          <a:xfrm flipH="1">
            <a:off x="5138737" y="2300805"/>
            <a:ext cx="3595688" cy="262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70033269"/>
      </p:ext>
    </p:extLst>
  </p:cSld>
  <p:clrMapOvr>
    <a:masterClrMapping/>
  </p:clrMapOvr>
  <p:transition spd="slow">
    <p:push/>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Title 1"/>
          <p:cNvSpPr txBox="1">
            <a:spLocks/>
          </p:cNvSpPr>
          <p:nvPr/>
        </p:nvSpPr>
        <p:spPr bwMode="auto">
          <a:xfrm>
            <a:off x="298450" y="1036638"/>
            <a:ext cx="7261225"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r>
              <a:rPr lang="en-US" altLang="en-US" b="1" u="sng" dirty="0">
                <a:solidFill>
                  <a:schemeClr val="bg1"/>
                </a:solidFill>
                <a:latin typeface="Arial" panose="020B0604020202020204" pitchFamily="34" charset="0"/>
                <a:cs typeface="Tahoma" panose="020B0604030504040204" pitchFamily="34" charset="0"/>
              </a:rPr>
              <a:t>B – Breathing</a:t>
            </a:r>
          </a:p>
        </p:txBody>
      </p:sp>
      <p:sp>
        <p:nvSpPr>
          <p:cNvPr id="46082" name="Content Placeholder 2"/>
          <p:cNvSpPr txBox="1">
            <a:spLocks/>
          </p:cNvSpPr>
          <p:nvPr/>
        </p:nvSpPr>
        <p:spPr bwMode="auto">
          <a:xfrm>
            <a:off x="1030286" y="2359024"/>
            <a:ext cx="7261225" cy="16312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spcBef>
                <a:spcPts val="432"/>
              </a:spcBef>
              <a:defRPr/>
            </a:pPr>
            <a:r>
              <a:rPr lang="en-US" sz="1800" dirty="0">
                <a:solidFill>
                  <a:schemeClr val="bg1"/>
                </a:solidFill>
                <a:latin typeface="Arial" panose="020B0604020202020204" pitchFamily="34" charset="0"/>
                <a:ea typeface="ＭＳ 明朝" charset="0"/>
              </a:rPr>
              <a:t>If the casualty is breathing normally, position them in the </a:t>
            </a:r>
            <a:r>
              <a:rPr lang="en-US" sz="1800" u="sng" dirty="0">
                <a:solidFill>
                  <a:schemeClr val="bg1"/>
                </a:solidFill>
                <a:latin typeface="Arial" panose="020B0604020202020204" pitchFamily="34" charset="0"/>
                <a:ea typeface="ＭＳ 明朝" charset="0"/>
              </a:rPr>
              <a:t>Recovery Position </a:t>
            </a:r>
            <a:r>
              <a:rPr lang="en-US" sz="1800" dirty="0">
                <a:solidFill>
                  <a:schemeClr val="bg1"/>
                </a:solidFill>
                <a:latin typeface="Arial" panose="020B0604020202020204" pitchFamily="34" charset="0"/>
                <a:ea typeface="ＭＳ 明朝" charset="0"/>
              </a:rPr>
              <a:t>and again check their airway and head position. </a:t>
            </a:r>
          </a:p>
          <a:p>
            <a:pPr>
              <a:spcBef>
                <a:spcPts val="432"/>
              </a:spcBef>
              <a:defRPr/>
            </a:pPr>
            <a:endParaRPr lang="en-US" sz="1800" dirty="0">
              <a:solidFill>
                <a:schemeClr val="bg1"/>
              </a:solidFill>
              <a:latin typeface="Arial" panose="020B0604020202020204" pitchFamily="34" charset="0"/>
              <a:ea typeface="ＭＳ 明朝" charset="0"/>
            </a:endParaRPr>
          </a:p>
          <a:p>
            <a:pPr marL="540000" indent="-342000">
              <a:spcBef>
                <a:spcPts val="432"/>
              </a:spcBef>
              <a:buSzPct val="100000"/>
              <a:buFont typeface="Arial" panose="020B0604020202020204" pitchFamily="34" charset="0"/>
              <a:buChar char="•"/>
              <a:defRPr/>
            </a:pPr>
            <a:r>
              <a:rPr lang="en-US" sz="1800" dirty="0">
                <a:solidFill>
                  <a:schemeClr val="bg1"/>
                </a:solidFill>
                <a:latin typeface="Arial" panose="020B0604020202020204" pitchFamily="34" charset="0"/>
                <a:ea typeface="ＭＳ 明朝" charset="0"/>
              </a:rPr>
              <a:t>Check their airway after one minute and then every two minutes.</a:t>
            </a:r>
          </a:p>
          <a:p>
            <a:pPr marL="540000" indent="-342000">
              <a:spcBef>
                <a:spcPts val="432"/>
              </a:spcBef>
              <a:buSzPct val="100000"/>
              <a:buFont typeface="Arial" panose="020B0604020202020204" pitchFamily="34" charset="0"/>
              <a:buChar char="•"/>
              <a:defRPr/>
            </a:pPr>
            <a:r>
              <a:rPr lang="en-US" sz="1800" dirty="0">
                <a:solidFill>
                  <a:schemeClr val="bg1"/>
                </a:solidFill>
                <a:latin typeface="Arial" panose="020B0604020202020204" pitchFamily="34" charset="0"/>
                <a:ea typeface="ＭＳ 明朝" charset="0"/>
              </a:rPr>
              <a:t>Call for emergency services while continuing to monitor them.</a:t>
            </a:r>
          </a:p>
        </p:txBody>
      </p:sp>
      <p:sp>
        <p:nvSpPr>
          <p:cNvPr id="46084" name="Rectangle 1"/>
          <p:cNvSpPr>
            <a:spLocks noChangeArrowheads="1"/>
          </p:cNvSpPr>
          <p:nvPr/>
        </p:nvSpPr>
        <p:spPr bwMode="auto">
          <a:xfrm>
            <a:off x="1030286" y="4228782"/>
            <a:ext cx="72612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spcBef>
                <a:spcPts val="432"/>
              </a:spcBef>
            </a:pPr>
            <a:r>
              <a:rPr lang="en-US" altLang="en-US" sz="1800" dirty="0">
                <a:solidFill>
                  <a:schemeClr val="bg1"/>
                </a:solidFill>
                <a:latin typeface="Arial" panose="020B0604020202020204" pitchFamily="34" charset="0"/>
                <a:ea typeface="MS Mincho" panose="02020609040205080304" pitchFamily="49" charset="-128"/>
              </a:rPr>
              <a:t>If the casualty is NOT breathing normally and there are no signs of life then you will need to begin CPR.</a:t>
            </a:r>
          </a:p>
        </p:txBody>
      </p:sp>
    </p:spTree>
    <p:extLst>
      <p:ext uri="{BB962C8B-B14F-4D97-AF65-F5344CB8AC3E}">
        <p14:creationId xmlns:p14="http://schemas.microsoft.com/office/powerpoint/2010/main" val="2807581941"/>
      </p:ext>
    </p:extLst>
  </p:cSld>
  <p:clrMapOvr>
    <a:masterClrMapping/>
  </p:clrMapOvr>
  <p:transition spd="slow">
    <p:push/>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Title 1"/>
          <p:cNvSpPr txBox="1">
            <a:spLocks/>
          </p:cNvSpPr>
          <p:nvPr/>
        </p:nvSpPr>
        <p:spPr bwMode="auto">
          <a:xfrm>
            <a:off x="199602" y="1064427"/>
            <a:ext cx="7261225"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r>
              <a:rPr lang="en-US" altLang="en-US" b="1" dirty="0">
                <a:solidFill>
                  <a:schemeClr val="bg1"/>
                </a:solidFill>
                <a:latin typeface="Arial" panose="020B0604020202020204" pitchFamily="34" charset="0"/>
                <a:cs typeface="Tahoma" panose="020B0604030504040204" pitchFamily="34" charset="0"/>
              </a:rPr>
              <a:t>The Recovery Position</a:t>
            </a:r>
          </a:p>
        </p:txBody>
      </p:sp>
      <p:sp>
        <p:nvSpPr>
          <p:cNvPr id="39938" name="Content Placeholder 2"/>
          <p:cNvSpPr txBox="1">
            <a:spLocks/>
          </p:cNvSpPr>
          <p:nvPr/>
        </p:nvSpPr>
        <p:spPr bwMode="auto">
          <a:xfrm>
            <a:off x="1171575" y="2030897"/>
            <a:ext cx="7048500" cy="286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a:spcBef>
                <a:spcPts val="438"/>
              </a:spcBef>
            </a:pPr>
            <a:r>
              <a:rPr lang="en-US" altLang="en-US" sz="2000" dirty="0">
                <a:solidFill>
                  <a:schemeClr val="bg1"/>
                </a:solidFill>
                <a:latin typeface="Arial" panose="020B0604020202020204" pitchFamily="34" charset="0"/>
                <a:ea typeface="MS Mincho" panose="02020609040205080304" pitchFamily="49" charset="-128"/>
              </a:rPr>
              <a:t>This is the best position for a casualty who is unconscious and breathing</a:t>
            </a:r>
          </a:p>
          <a:p>
            <a:pPr>
              <a:spcBef>
                <a:spcPts val="438"/>
              </a:spcBef>
            </a:pPr>
            <a:endParaRPr lang="en-US" altLang="en-US" sz="2000" dirty="0">
              <a:solidFill>
                <a:schemeClr val="bg1"/>
              </a:solidFill>
              <a:latin typeface="Arial" panose="020B0604020202020204" pitchFamily="34" charset="0"/>
              <a:ea typeface="MS Mincho" panose="02020609040205080304" pitchFamily="49" charset="-128"/>
            </a:endParaRPr>
          </a:p>
          <a:p>
            <a:pPr marL="342900" indent="-342900">
              <a:spcBef>
                <a:spcPts val="438"/>
              </a:spcBef>
              <a:buFont typeface="Arial" panose="020B0604020202020204" pitchFamily="34" charset="0"/>
              <a:buChar char="•"/>
            </a:pPr>
            <a:r>
              <a:rPr lang="en-US" altLang="en-US" sz="2000" dirty="0">
                <a:solidFill>
                  <a:schemeClr val="bg1"/>
                </a:solidFill>
                <a:latin typeface="Arial" panose="020B0604020202020204" pitchFamily="34" charset="0"/>
                <a:ea typeface="MS Mincho" panose="02020609040205080304" pitchFamily="49" charset="-128"/>
              </a:rPr>
              <a:t>It keeps their airway open</a:t>
            </a:r>
          </a:p>
          <a:p>
            <a:pPr marL="342900" indent="-342900">
              <a:spcBef>
                <a:spcPts val="438"/>
              </a:spcBef>
              <a:buFont typeface="Arial" panose="020B0604020202020204" pitchFamily="34" charset="0"/>
              <a:buChar char="•"/>
            </a:pPr>
            <a:r>
              <a:rPr lang="en-US" altLang="en-US" sz="2000" dirty="0">
                <a:solidFill>
                  <a:schemeClr val="bg1"/>
                </a:solidFill>
                <a:latin typeface="Arial" panose="020B0604020202020204" pitchFamily="34" charset="0"/>
                <a:ea typeface="MS Mincho" panose="02020609040205080304" pitchFamily="49" charset="-128"/>
              </a:rPr>
              <a:t>Prevents asphyxiation.</a:t>
            </a:r>
          </a:p>
          <a:p>
            <a:pPr marL="342900" indent="-342900">
              <a:spcBef>
                <a:spcPts val="438"/>
              </a:spcBef>
              <a:buFont typeface="Arial" panose="020B0604020202020204" pitchFamily="34" charset="0"/>
              <a:buChar char="•"/>
            </a:pPr>
            <a:r>
              <a:rPr lang="en-US" altLang="en-US" sz="2000" dirty="0">
                <a:solidFill>
                  <a:schemeClr val="bg1"/>
                </a:solidFill>
                <a:latin typeface="Arial" panose="020B0604020202020204" pitchFamily="34" charset="0"/>
                <a:ea typeface="MS Mincho" panose="02020609040205080304" pitchFamily="49" charset="-128"/>
              </a:rPr>
              <a:t>Allows for drainage of vomit and saliva</a:t>
            </a:r>
          </a:p>
          <a:p>
            <a:pPr>
              <a:spcBef>
                <a:spcPts val="438"/>
              </a:spcBef>
            </a:pPr>
            <a:endParaRPr lang="en-US" altLang="en-US" sz="2000" dirty="0">
              <a:solidFill>
                <a:schemeClr val="bg1"/>
              </a:solidFill>
              <a:latin typeface="Arial" panose="020B0604020202020204" pitchFamily="34" charset="0"/>
              <a:ea typeface="MS Mincho" panose="02020609040205080304" pitchFamily="49" charset="-128"/>
            </a:endParaRPr>
          </a:p>
          <a:p>
            <a:pPr>
              <a:spcBef>
                <a:spcPts val="432"/>
              </a:spcBef>
            </a:pPr>
            <a:endParaRPr lang="en-US" altLang="en-US" sz="2000" dirty="0">
              <a:solidFill>
                <a:schemeClr val="bg1"/>
              </a:solidFill>
              <a:latin typeface="Arial" panose="020B0604020202020204" pitchFamily="34" charset="0"/>
              <a:ea typeface="MS Mincho" panose="02020609040205080304" pitchFamily="49" charset="-128"/>
            </a:endParaRPr>
          </a:p>
        </p:txBody>
      </p:sp>
      <p:pic>
        <p:nvPicPr>
          <p:cNvPr id="2" name="EbDU">
            <a:hlinkClick r:id="" action="ppaction://media"/>
            <a:extLst>
              <a:ext uri="{FF2B5EF4-FFF2-40B4-BE49-F238E27FC236}">
                <a16:creationId xmlns:a16="http://schemas.microsoft.com/office/drawing/2014/main" id="{E4A2656E-5D1B-4F2D-A7DD-2EB91F0038FE}"/>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095500" y="4486276"/>
            <a:ext cx="3843865" cy="2162174"/>
          </a:xfrm>
          <a:prstGeom prst="rect">
            <a:avLst/>
          </a:prstGeom>
        </p:spPr>
      </p:pic>
    </p:spTree>
    <p:extLst>
      <p:ext uri="{BB962C8B-B14F-4D97-AF65-F5344CB8AC3E}">
        <p14:creationId xmlns:p14="http://schemas.microsoft.com/office/powerpoint/2010/main" val="1610839868"/>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12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3E43DB6-9168-4F05-8E45-071AA18DA298}"/>
              </a:ext>
            </a:extLst>
          </p:cNvPr>
          <p:cNvPicPr>
            <a:picLocks noChangeAspect="1"/>
          </p:cNvPicPr>
          <p:nvPr/>
        </p:nvPicPr>
        <p:blipFill>
          <a:blip r:embed="rId3"/>
          <a:stretch>
            <a:fillRect/>
          </a:stretch>
        </p:blipFill>
        <p:spPr>
          <a:xfrm>
            <a:off x="2982585" y="-105015"/>
            <a:ext cx="6161415" cy="7022272"/>
          </a:xfrm>
          <a:prstGeom prst="rect">
            <a:avLst/>
          </a:prstGeom>
        </p:spPr>
      </p:pic>
    </p:spTree>
    <p:extLst>
      <p:ext uri="{BB962C8B-B14F-4D97-AF65-F5344CB8AC3E}">
        <p14:creationId xmlns:p14="http://schemas.microsoft.com/office/powerpoint/2010/main" val="3167004834"/>
      </p:ext>
    </p:extLst>
  </p:cSld>
  <p:clrMapOvr>
    <a:masterClrMapping/>
  </p:clrMapOvr>
  <p:transition spd="slow">
    <p:push/>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Title 1"/>
          <p:cNvSpPr txBox="1">
            <a:spLocks/>
          </p:cNvSpPr>
          <p:nvPr/>
        </p:nvSpPr>
        <p:spPr bwMode="auto">
          <a:xfrm>
            <a:off x="127000" y="1017032"/>
            <a:ext cx="8188325"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r>
              <a:rPr lang="en-US" altLang="en-US" dirty="0">
                <a:solidFill>
                  <a:schemeClr val="bg1"/>
                </a:solidFill>
                <a:latin typeface="Arial" panose="020B0604020202020204" pitchFamily="34" charset="0"/>
                <a:cs typeface="Tahoma" panose="020B0604030504040204" pitchFamily="34" charset="0"/>
              </a:rPr>
              <a:t>D R S A B </a:t>
            </a:r>
            <a:r>
              <a:rPr lang="en-US" altLang="en-US" b="1" dirty="0">
                <a:solidFill>
                  <a:schemeClr val="bg1"/>
                </a:solidFill>
                <a:latin typeface="Arial" panose="020B0604020202020204" pitchFamily="34" charset="0"/>
                <a:cs typeface="Tahoma" panose="020B0604030504040204" pitchFamily="34" charset="0"/>
              </a:rPr>
              <a:t>C – CPR (Cardio </a:t>
            </a:r>
            <a:r>
              <a:rPr lang="en-US" altLang="en-US" b="1">
                <a:solidFill>
                  <a:schemeClr val="bg1"/>
                </a:solidFill>
                <a:latin typeface="Arial" panose="020B0604020202020204" pitchFamily="34" charset="0"/>
                <a:cs typeface="Tahoma" panose="020B0604030504040204" pitchFamily="34" charset="0"/>
              </a:rPr>
              <a:t>Pulmonary Resuscitation</a:t>
            </a:r>
            <a:r>
              <a:rPr lang="en-US" altLang="en-US" b="1" dirty="0">
                <a:solidFill>
                  <a:schemeClr val="bg1"/>
                </a:solidFill>
                <a:latin typeface="Arial" panose="020B0604020202020204" pitchFamily="34" charset="0"/>
                <a:cs typeface="Tahoma" panose="020B0604030504040204" pitchFamily="34" charset="0"/>
              </a:rPr>
              <a:t>) </a:t>
            </a:r>
          </a:p>
        </p:txBody>
      </p:sp>
      <p:sp>
        <p:nvSpPr>
          <p:cNvPr id="48130" name="Content Placeholder 2"/>
          <p:cNvSpPr txBox="1">
            <a:spLocks/>
          </p:cNvSpPr>
          <p:nvPr/>
        </p:nvSpPr>
        <p:spPr bwMode="auto">
          <a:xfrm>
            <a:off x="941386" y="1955403"/>
            <a:ext cx="7535863" cy="28418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a:spcBef>
                <a:spcPts val="432"/>
              </a:spcBef>
            </a:pPr>
            <a:r>
              <a:rPr lang="en-US" altLang="en-US" sz="1800" dirty="0">
                <a:solidFill>
                  <a:schemeClr val="bg1"/>
                </a:solidFill>
                <a:latin typeface="Arial" panose="020B0604020202020204" pitchFamily="34" charset="0"/>
                <a:ea typeface="MS Mincho" panose="02020609040205080304" pitchFamily="49" charset="-128"/>
              </a:rPr>
              <a:t>If the casualty is </a:t>
            </a:r>
            <a:r>
              <a:rPr lang="en-US" altLang="en-US" sz="1800" b="1" dirty="0">
                <a:solidFill>
                  <a:schemeClr val="bg1"/>
                </a:solidFill>
                <a:latin typeface="Arial" panose="020B0604020202020204" pitchFamily="34" charset="0"/>
                <a:ea typeface="MS Mincho" panose="02020609040205080304" pitchFamily="49" charset="-128"/>
              </a:rPr>
              <a:t>unconscious and not breathing </a:t>
            </a:r>
            <a:r>
              <a:rPr lang="en-US" altLang="en-US" sz="1800" dirty="0">
                <a:solidFill>
                  <a:schemeClr val="bg1"/>
                </a:solidFill>
                <a:latin typeface="Arial" panose="020B0604020202020204" pitchFamily="34" charset="0"/>
                <a:ea typeface="MS Mincho" panose="02020609040205080304" pitchFamily="49" charset="-128"/>
              </a:rPr>
              <a:t>you must start CPR immediately</a:t>
            </a:r>
          </a:p>
          <a:p>
            <a:pPr>
              <a:spcBef>
                <a:spcPts val="432"/>
              </a:spcBef>
            </a:pPr>
            <a:r>
              <a:rPr lang="en-US" altLang="en-US" sz="1800" dirty="0">
                <a:solidFill>
                  <a:schemeClr val="bg1"/>
                </a:solidFill>
                <a:latin typeface="Arial" panose="020B0604020202020204" pitchFamily="34" charset="0"/>
                <a:ea typeface="MS Mincho" panose="02020609040205080304" pitchFamily="49" charset="-128"/>
              </a:rPr>
              <a:t> </a:t>
            </a:r>
          </a:p>
          <a:p>
            <a:pPr>
              <a:spcBef>
                <a:spcPts val="432"/>
              </a:spcBef>
            </a:pPr>
            <a:r>
              <a:rPr lang="en-US" altLang="en-US" sz="1800" dirty="0">
                <a:solidFill>
                  <a:schemeClr val="bg1"/>
                </a:solidFill>
                <a:latin typeface="Arial" panose="020B0604020202020204" pitchFamily="34" charset="0"/>
                <a:ea typeface="MS Mincho" panose="02020609040205080304" pitchFamily="49" charset="-128"/>
              </a:rPr>
              <a:t>The initial assessment is very important</a:t>
            </a:r>
          </a:p>
          <a:p>
            <a:pPr>
              <a:spcBef>
                <a:spcPts val="432"/>
              </a:spcBef>
            </a:pPr>
            <a:endParaRPr lang="en-US" altLang="en-US" sz="1800" dirty="0">
              <a:solidFill>
                <a:schemeClr val="bg1"/>
              </a:solidFill>
              <a:latin typeface="Arial" panose="020B0604020202020204" pitchFamily="34" charset="0"/>
              <a:ea typeface="MS Mincho" panose="02020609040205080304" pitchFamily="49" charset="-128"/>
            </a:endParaRPr>
          </a:p>
          <a:p>
            <a:pPr marL="540000" indent="-342000">
              <a:spcBef>
                <a:spcPts val="432"/>
              </a:spcBef>
              <a:buSzPct val="100000"/>
              <a:buFont typeface="Arial" panose="020B0604020202020204" pitchFamily="34" charset="0"/>
              <a:buChar char="•"/>
            </a:pPr>
            <a:r>
              <a:rPr lang="en-US" altLang="en-US" sz="1800" dirty="0">
                <a:solidFill>
                  <a:schemeClr val="bg1"/>
                </a:solidFill>
                <a:latin typeface="Arial" panose="020B0604020202020204" pitchFamily="34" charset="0"/>
                <a:ea typeface="MS Mincho" panose="02020609040205080304" pitchFamily="49" charset="-128"/>
              </a:rPr>
              <a:t>If the casualty has been assessed to be in a life and death situation, appropriate life saving strategies are urgently needed.</a:t>
            </a:r>
          </a:p>
          <a:p>
            <a:pPr marL="540000" indent="-342000">
              <a:spcBef>
                <a:spcPts val="432"/>
              </a:spcBef>
              <a:buSzPct val="100000"/>
              <a:buFont typeface="Arial" panose="020B0604020202020204" pitchFamily="34" charset="0"/>
              <a:buChar char="•"/>
            </a:pPr>
            <a:r>
              <a:rPr lang="en-US" altLang="en-US" sz="1800" dirty="0">
                <a:solidFill>
                  <a:schemeClr val="bg1"/>
                </a:solidFill>
                <a:latin typeface="Arial" panose="020B0604020202020204" pitchFamily="34" charset="0"/>
                <a:ea typeface="MS Mincho" panose="02020609040205080304" pitchFamily="49" charset="-128"/>
              </a:rPr>
              <a:t>If CPR is not done quickly the casualty won’t have enough oxygen. Brain damage is possible after 4 minutes.</a:t>
            </a:r>
          </a:p>
        </p:txBody>
      </p:sp>
      <p:sp>
        <p:nvSpPr>
          <p:cNvPr id="7" name="Content Placeholder 2">
            <a:extLst>
              <a:ext uri="{FF2B5EF4-FFF2-40B4-BE49-F238E27FC236}">
                <a16:creationId xmlns:a16="http://schemas.microsoft.com/office/drawing/2014/main" id="{BD02F789-070F-4B65-8A0A-1ACC6E03AE76}"/>
              </a:ext>
            </a:extLst>
          </p:cNvPr>
          <p:cNvSpPr txBox="1">
            <a:spLocks/>
          </p:cNvSpPr>
          <p:nvPr/>
        </p:nvSpPr>
        <p:spPr bwMode="auto">
          <a:xfrm>
            <a:off x="1078704" y="4777641"/>
            <a:ext cx="726122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a:spcBef>
                <a:spcPts val="432"/>
              </a:spcBef>
            </a:pPr>
            <a:r>
              <a:rPr lang="en-US" altLang="en-US" sz="1800" b="1" dirty="0">
                <a:solidFill>
                  <a:schemeClr val="bg1"/>
                </a:solidFill>
                <a:latin typeface="Arial" panose="020B0604020202020204" pitchFamily="34" charset="0"/>
                <a:ea typeface="MS Mincho" panose="02020609040205080304" pitchFamily="49" charset="-128"/>
              </a:rPr>
              <a:t>CPR consists of </a:t>
            </a:r>
            <a:r>
              <a:rPr lang="en-US" altLang="en-US" b="1" dirty="0">
                <a:solidFill>
                  <a:schemeClr val="bg1"/>
                </a:solidFill>
                <a:latin typeface="Arial" panose="020B0604020202020204" pitchFamily="34" charset="0"/>
                <a:ea typeface="MS Mincho" panose="02020609040205080304" pitchFamily="49" charset="-128"/>
              </a:rPr>
              <a:t>30</a:t>
            </a:r>
            <a:r>
              <a:rPr lang="en-US" altLang="en-US" sz="1800" b="1" dirty="0">
                <a:solidFill>
                  <a:schemeClr val="bg1"/>
                </a:solidFill>
                <a:latin typeface="Arial" panose="020B0604020202020204" pitchFamily="34" charset="0"/>
                <a:ea typeface="MS Mincho" panose="02020609040205080304" pitchFamily="49" charset="-128"/>
              </a:rPr>
              <a:t> chest compressions and </a:t>
            </a:r>
            <a:r>
              <a:rPr lang="en-US" altLang="en-US" b="1" dirty="0">
                <a:solidFill>
                  <a:schemeClr val="bg1"/>
                </a:solidFill>
                <a:latin typeface="Arial" panose="020B0604020202020204" pitchFamily="34" charset="0"/>
                <a:ea typeface="MS Mincho" panose="02020609040205080304" pitchFamily="49" charset="-128"/>
              </a:rPr>
              <a:t>2</a:t>
            </a:r>
            <a:r>
              <a:rPr lang="en-US" altLang="en-US" sz="1800" b="1" dirty="0">
                <a:solidFill>
                  <a:schemeClr val="bg1"/>
                </a:solidFill>
                <a:latin typeface="Arial" panose="020B0604020202020204" pitchFamily="34" charset="0"/>
                <a:ea typeface="MS Mincho" panose="02020609040205080304" pitchFamily="49" charset="-128"/>
              </a:rPr>
              <a:t> rescue breaths</a:t>
            </a:r>
            <a:endParaRPr lang="en-US" altLang="en-US" sz="1800" dirty="0">
              <a:solidFill>
                <a:schemeClr val="bg1"/>
              </a:solidFill>
              <a:latin typeface="Arial" panose="020B0604020202020204" pitchFamily="34" charset="0"/>
              <a:ea typeface="MS Mincho" panose="02020609040205080304" pitchFamily="49" charset="-128"/>
            </a:endParaRPr>
          </a:p>
        </p:txBody>
      </p:sp>
    </p:spTree>
    <p:extLst>
      <p:ext uri="{BB962C8B-B14F-4D97-AF65-F5344CB8AC3E}">
        <p14:creationId xmlns:p14="http://schemas.microsoft.com/office/powerpoint/2010/main" val="4208929403"/>
      </p:ext>
    </p:extLst>
  </p:cSld>
  <p:clrMapOvr>
    <a:masterClrMapping/>
  </p:clrMapOvr>
  <p:transition spd="slow">
    <p:push/>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Title 1"/>
          <p:cNvSpPr txBox="1">
            <a:spLocks/>
          </p:cNvSpPr>
          <p:nvPr/>
        </p:nvSpPr>
        <p:spPr bwMode="auto">
          <a:xfrm>
            <a:off x="138641" y="874038"/>
            <a:ext cx="7261225"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r>
              <a:rPr lang="en-US" altLang="en-US" b="1" u="sng" dirty="0">
                <a:solidFill>
                  <a:schemeClr val="bg1"/>
                </a:solidFill>
                <a:latin typeface="Arial" panose="020B0604020202020204" pitchFamily="34" charset="0"/>
                <a:cs typeface="Tahoma" panose="020B0604030504040204" pitchFamily="34" charset="0"/>
              </a:rPr>
              <a:t>C – CPR</a:t>
            </a:r>
          </a:p>
        </p:txBody>
      </p:sp>
      <p:sp>
        <p:nvSpPr>
          <p:cNvPr id="4" name="Rectangle 3"/>
          <p:cNvSpPr/>
          <p:nvPr/>
        </p:nvSpPr>
        <p:spPr>
          <a:xfrm>
            <a:off x="895350" y="1655088"/>
            <a:ext cx="5591176" cy="4801314"/>
          </a:xfrm>
          <a:prstGeom prst="rect">
            <a:avLst/>
          </a:prstGeom>
        </p:spPr>
        <p:txBody>
          <a:bodyPr wrap="square">
            <a:spAutoFit/>
          </a:bodyPr>
          <a:lstStyle/>
          <a:p>
            <a:pPr marL="342900" lvl="0" indent="-342900">
              <a:spcAft>
                <a:spcPts val="0"/>
              </a:spcAft>
              <a:buFont typeface="+mj-lt"/>
              <a:buAutoNum type="arabicPeriod"/>
            </a:pPr>
            <a:r>
              <a:rPr lang="en-AU" dirty="0">
                <a:solidFill>
                  <a:schemeClr val="bg1"/>
                </a:solidFill>
                <a:latin typeface="Arial" panose="020B0604020202020204" pitchFamily="34" charset="0"/>
                <a:ea typeface="Tahoma" panose="020B0604030504040204" pitchFamily="34" charset="0"/>
                <a:cs typeface="Times New Roman" panose="02020603050405020304" pitchFamily="18" charset="0"/>
              </a:rPr>
              <a:t>Ensure the person is lying on their back on a flat surface</a:t>
            </a:r>
          </a:p>
          <a:p>
            <a:pPr marL="342900" lvl="0" indent="-342900">
              <a:spcAft>
                <a:spcPts val="0"/>
              </a:spcAft>
              <a:buFont typeface="+mj-lt"/>
              <a:buAutoNum type="arabicPeriod"/>
            </a:pPr>
            <a:r>
              <a:rPr lang="en-AU" dirty="0">
                <a:solidFill>
                  <a:schemeClr val="bg1"/>
                </a:solidFill>
                <a:latin typeface="Arial" panose="020B0604020202020204" pitchFamily="34" charset="0"/>
                <a:ea typeface="Tahoma" panose="020B0604030504040204" pitchFamily="34" charset="0"/>
                <a:cs typeface="Times New Roman" panose="02020603050405020304" pitchFamily="18" charset="0"/>
              </a:rPr>
              <a:t>Kneel beside the person between the head and chest</a:t>
            </a:r>
          </a:p>
          <a:p>
            <a:pPr marL="342900" lvl="0" indent="-342900">
              <a:spcAft>
                <a:spcPts val="0"/>
              </a:spcAft>
              <a:buFont typeface="+mj-lt"/>
              <a:buAutoNum type="arabicPeriod"/>
            </a:pPr>
            <a:r>
              <a:rPr lang="en-AU" dirty="0">
                <a:solidFill>
                  <a:schemeClr val="bg1"/>
                </a:solidFill>
                <a:latin typeface="Arial" panose="020B0604020202020204" pitchFamily="34" charset="0"/>
                <a:ea typeface="Tahoma" panose="020B0604030504040204" pitchFamily="34" charset="0"/>
                <a:cs typeface="Times New Roman" panose="02020603050405020304" pitchFamily="18" charset="0"/>
              </a:rPr>
              <a:t>Find the correct position - middle of the chest</a:t>
            </a:r>
          </a:p>
          <a:p>
            <a:pPr marL="342900" lvl="0" indent="-342900">
              <a:spcAft>
                <a:spcPts val="0"/>
              </a:spcAft>
              <a:buFont typeface="+mj-lt"/>
              <a:buAutoNum type="arabicPeriod"/>
            </a:pPr>
            <a:r>
              <a:rPr lang="en-AU" dirty="0">
                <a:solidFill>
                  <a:schemeClr val="bg1"/>
                </a:solidFill>
                <a:latin typeface="Arial" panose="020B0604020202020204" pitchFamily="34" charset="0"/>
                <a:ea typeface="Tahoma" panose="020B0604030504040204" pitchFamily="34" charset="0"/>
                <a:cs typeface="Times New Roman" panose="02020603050405020304" pitchFamily="18" charset="0"/>
              </a:rPr>
              <a:t>Interlock fingers and apply pressure with the heel of your hand</a:t>
            </a:r>
          </a:p>
          <a:p>
            <a:pPr marL="342900" lvl="0" indent="-342900">
              <a:spcAft>
                <a:spcPts val="0"/>
              </a:spcAft>
              <a:buFont typeface="+mj-lt"/>
              <a:buAutoNum type="arabicPeriod"/>
            </a:pPr>
            <a:r>
              <a:rPr lang="en-AU" dirty="0">
                <a:solidFill>
                  <a:schemeClr val="bg1"/>
                </a:solidFill>
                <a:latin typeface="Arial" panose="020B0604020202020204" pitchFamily="34" charset="0"/>
                <a:ea typeface="Tahoma" panose="020B0604030504040204" pitchFamily="34" charset="0"/>
                <a:cs typeface="Times New Roman" panose="02020603050405020304" pitchFamily="18" charset="0"/>
              </a:rPr>
              <a:t>Use 2 hands for adults, 1 hand for a child and 2 fingers for an infant</a:t>
            </a:r>
          </a:p>
          <a:p>
            <a:pPr marL="342900" lvl="0" indent="-342900">
              <a:spcAft>
                <a:spcPts val="0"/>
              </a:spcAft>
              <a:buFont typeface="+mj-lt"/>
              <a:buAutoNum type="arabicPeriod"/>
            </a:pPr>
            <a:r>
              <a:rPr lang="en-AU" dirty="0">
                <a:solidFill>
                  <a:schemeClr val="bg1"/>
                </a:solidFill>
                <a:latin typeface="Arial" panose="020B0604020202020204" pitchFamily="34" charset="0"/>
                <a:ea typeface="Tahoma" panose="020B0604030504040204" pitchFamily="34" charset="0"/>
                <a:cs typeface="Times New Roman" panose="02020603050405020304" pitchFamily="18" charset="0"/>
              </a:rPr>
              <a:t>Shoulders directly over your hands to push straight down</a:t>
            </a:r>
          </a:p>
          <a:p>
            <a:pPr marL="342900" lvl="0" indent="-342900">
              <a:spcAft>
                <a:spcPts val="0"/>
              </a:spcAft>
              <a:buFont typeface="+mj-lt"/>
              <a:buAutoNum type="arabicPeriod"/>
            </a:pPr>
            <a:r>
              <a:rPr lang="en-AU" dirty="0">
                <a:solidFill>
                  <a:schemeClr val="bg1"/>
                </a:solidFill>
                <a:latin typeface="Arial" panose="020B0604020202020204" pitchFamily="34" charset="0"/>
                <a:ea typeface="Tahoma" panose="020B0604030504040204" pitchFamily="34" charset="0"/>
                <a:cs typeface="Times New Roman" panose="02020603050405020304" pitchFamily="18" charset="0"/>
              </a:rPr>
              <a:t>Elbows locked to use your upper body strength not just your arms</a:t>
            </a:r>
          </a:p>
          <a:p>
            <a:pPr marL="342900" lvl="0" indent="-342900">
              <a:spcAft>
                <a:spcPts val="0"/>
              </a:spcAft>
              <a:buFont typeface="+mj-lt"/>
              <a:buAutoNum type="arabicPeriod"/>
            </a:pPr>
            <a:r>
              <a:rPr lang="en-AU" dirty="0">
                <a:solidFill>
                  <a:schemeClr val="bg1"/>
                </a:solidFill>
                <a:latin typeface="Arial" panose="020B0604020202020204" pitchFamily="34" charset="0"/>
                <a:ea typeface="Tahoma" panose="020B0604030504040204" pitchFamily="34" charset="0"/>
                <a:cs typeface="Times New Roman" panose="02020603050405020304" pitchFamily="18" charset="0"/>
              </a:rPr>
              <a:t>Compress to one third of chest height</a:t>
            </a:r>
          </a:p>
          <a:p>
            <a:pPr marL="342900" lvl="0" indent="-342900">
              <a:spcAft>
                <a:spcPts val="0"/>
              </a:spcAft>
              <a:buFont typeface="+mj-lt"/>
              <a:buAutoNum type="arabicPeriod"/>
            </a:pPr>
            <a:r>
              <a:rPr lang="en-AU" dirty="0">
                <a:solidFill>
                  <a:schemeClr val="bg1"/>
                </a:solidFill>
                <a:latin typeface="Arial" panose="020B0604020202020204" pitchFamily="34" charset="0"/>
                <a:ea typeface="Tahoma" panose="020B0604030504040204" pitchFamily="34" charset="0"/>
                <a:cs typeface="Times New Roman" panose="02020603050405020304" pitchFamily="18" charset="0"/>
              </a:rPr>
              <a:t>Maintain a steady rhythm of 100 compressions a minute</a:t>
            </a:r>
          </a:p>
          <a:p>
            <a:pPr marL="342900" lvl="0" indent="-342900">
              <a:spcAft>
                <a:spcPts val="0"/>
              </a:spcAft>
              <a:buFont typeface="+mj-lt"/>
              <a:buAutoNum type="arabicPeriod"/>
            </a:pPr>
            <a:r>
              <a:rPr lang="en-AU" dirty="0">
                <a:solidFill>
                  <a:schemeClr val="bg1"/>
                </a:solidFill>
                <a:latin typeface="Arial" panose="020B0604020202020204" pitchFamily="34" charset="0"/>
                <a:ea typeface="Tahoma" panose="020B0604030504040204" pitchFamily="34" charset="0"/>
                <a:cs typeface="Times New Roman" panose="02020603050405020304" pitchFamily="18" charset="0"/>
              </a:rPr>
              <a:t>After 30 compressions perform 2 rescue breaths</a:t>
            </a:r>
            <a:endParaRPr lang="en-AU" dirty="0">
              <a:solidFill>
                <a:schemeClr val="bg1"/>
              </a:solidFill>
              <a:effectLst/>
              <a:latin typeface="Arial" panose="020B0604020202020204" pitchFamily="34" charset="0"/>
              <a:ea typeface="Tahoma" panose="020B0604030504040204" pitchFamily="34" charset="0"/>
              <a:cs typeface="Times New Roman" panose="02020603050405020304" pitchFamily="18" charset="0"/>
            </a:endParaRPr>
          </a:p>
        </p:txBody>
      </p:sp>
      <p:pic>
        <p:nvPicPr>
          <p:cNvPr id="4098" name="Picture 2" descr="Image result for baby cpr">
            <a:extLst>
              <a:ext uri="{FF2B5EF4-FFF2-40B4-BE49-F238E27FC236}">
                <a16:creationId xmlns:a16="http://schemas.microsoft.com/office/drawing/2014/main" id="{4B0A69F1-B54A-492D-B947-7C232CC23EDE}"/>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486526" y="3429000"/>
            <a:ext cx="2561166" cy="15708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2697649"/>
      </p:ext>
    </p:extLst>
  </p:cSld>
  <p:clrMapOvr>
    <a:masterClrMapping/>
  </p:clrMapOvr>
  <p:transition spd="slow">
    <p:push/>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Title 1"/>
          <p:cNvSpPr txBox="1">
            <a:spLocks/>
          </p:cNvSpPr>
          <p:nvPr/>
        </p:nvSpPr>
        <p:spPr bwMode="auto">
          <a:xfrm>
            <a:off x="206973" y="942210"/>
            <a:ext cx="7261225"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r>
              <a:rPr lang="en-US" altLang="en-US" b="1" dirty="0">
                <a:solidFill>
                  <a:schemeClr val="bg1"/>
                </a:solidFill>
                <a:latin typeface="Arial" panose="020B0604020202020204" pitchFamily="34" charset="0"/>
                <a:cs typeface="Tahoma" panose="020B0604030504040204" pitchFamily="34" charset="0"/>
              </a:rPr>
              <a:t>Legal, Workplace and Community Factors</a:t>
            </a:r>
          </a:p>
        </p:txBody>
      </p:sp>
      <p:sp>
        <p:nvSpPr>
          <p:cNvPr id="25602" name="Content Placeholder 2"/>
          <p:cNvSpPr txBox="1">
            <a:spLocks/>
          </p:cNvSpPr>
          <p:nvPr/>
        </p:nvSpPr>
        <p:spPr bwMode="auto">
          <a:xfrm>
            <a:off x="1816628" y="2724152"/>
            <a:ext cx="5289021" cy="32213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796925" indent="-285750"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marL="483750">
              <a:spcBef>
                <a:spcPts val="438"/>
              </a:spcBef>
              <a:buSzPct val="100000"/>
              <a:buFont typeface="Arial" panose="020B0604020202020204" pitchFamily="34" charset="0"/>
              <a:buChar char="•"/>
            </a:pPr>
            <a:r>
              <a:rPr lang="en-US" altLang="en-US" sz="2000" dirty="0">
                <a:solidFill>
                  <a:schemeClr val="bg1"/>
                </a:solidFill>
                <a:latin typeface="Arial" panose="020B0604020202020204" pitchFamily="34" charset="0"/>
                <a:cs typeface="Tahoma" panose="020B0604030504040204" pitchFamily="34" charset="0"/>
              </a:rPr>
              <a:t>Duty of care.</a:t>
            </a:r>
            <a:endParaRPr lang="en-AU" altLang="en-US" sz="2000" dirty="0">
              <a:solidFill>
                <a:schemeClr val="bg1"/>
              </a:solidFill>
              <a:latin typeface="Arial" panose="020B0604020202020204" pitchFamily="34" charset="0"/>
              <a:cs typeface="Tahoma" panose="020B0604030504040204" pitchFamily="34" charset="0"/>
            </a:endParaRPr>
          </a:p>
          <a:p>
            <a:pPr marL="483750">
              <a:spcBef>
                <a:spcPts val="438"/>
              </a:spcBef>
              <a:buSzPct val="100000"/>
              <a:buFont typeface="Arial" panose="020B0604020202020204" pitchFamily="34" charset="0"/>
              <a:buChar char="•"/>
            </a:pPr>
            <a:r>
              <a:rPr lang="en-US" altLang="en-US" sz="2000" dirty="0">
                <a:solidFill>
                  <a:schemeClr val="bg1"/>
                </a:solidFill>
                <a:latin typeface="Arial" panose="020B0604020202020204" pitchFamily="34" charset="0"/>
                <a:cs typeface="Tahoma" panose="020B0604030504040204" pitchFamily="34" charset="0"/>
              </a:rPr>
              <a:t>Consent. </a:t>
            </a:r>
            <a:endParaRPr lang="en-AU" altLang="en-US" sz="2000" dirty="0">
              <a:solidFill>
                <a:schemeClr val="bg1"/>
              </a:solidFill>
              <a:latin typeface="Arial" panose="020B0604020202020204" pitchFamily="34" charset="0"/>
              <a:cs typeface="Tahoma" panose="020B0604030504040204" pitchFamily="34" charset="0"/>
            </a:endParaRPr>
          </a:p>
          <a:p>
            <a:pPr marL="483750">
              <a:spcBef>
                <a:spcPts val="438"/>
              </a:spcBef>
              <a:buSzPct val="100000"/>
              <a:buFont typeface="Arial" panose="020B0604020202020204" pitchFamily="34" charset="0"/>
              <a:buChar char="•"/>
            </a:pPr>
            <a:r>
              <a:rPr lang="en-US" altLang="en-US" sz="2000" dirty="0">
                <a:solidFill>
                  <a:schemeClr val="bg1"/>
                </a:solidFill>
                <a:latin typeface="Arial" panose="020B0604020202020204" pitchFamily="34" charset="0"/>
                <a:cs typeface="Tahoma" panose="020B0604030504040204" pitchFamily="34" charset="0"/>
              </a:rPr>
              <a:t>Respectful behaviour to a casualty.</a:t>
            </a:r>
            <a:endParaRPr lang="en-AU" altLang="en-US" sz="2000" dirty="0">
              <a:solidFill>
                <a:schemeClr val="bg1"/>
              </a:solidFill>
              <a:latin typeface="Arial" panose="020B0604020202020204" pitchFamily="34" charset="0"/>
              <a:cs typeface="Tahoma" panose="020B0604030504040204" pitchFamily="34" charset="0"/>
            </a:endParaRPr>
          </a:p>
          <a:p>
            <a:pPr marL="483750">
              <a:spcBef>
                <a:spcPts val="438"/>
              </a:spcBef>
              <a:buSzPct val="100000"/>
              <a:buFont typeface="Arial" panose="020B0604020202020204" pitchFamily="34" charset="0"/>
              <a:buChar char="•"/>
            </a:pPr>
            <a:r>
              <a:rPr lang="en-US" altLang="en-US" sz="2000" dirty="0">
                <a:solidFill>
                  <a:schemeClr val="bg1"/>
                </a:solidFill>
                <a:latin typeface="Arial" panose="020B0604020202020204" pitchFamily="34" charset="0"/>
                <a:cs typeface="Tahoma" panose="020B0604030504040204" pitchFamily="34" charset="0"/>
              </a:rPr>
              <a:t>Privacy and confidentiality.</a:t>
            </a:r>
            <a:endParaRPr lang="en-AU" altLang="en-US" sz="2000" dirty="0">
              <a:solidFill>
                <a:schemeClr val="bg1"/>
              </a:solidFill>
              <a:latin typeface="Arial" panose="020B0604020202020204" pitchFamily="34" charset="0"/>
              <a:cs typeface="Tahoma" panose="020B0604030504040204" pitchFamily="34" charset="0"/>
            </a:endParaRPr>
          </a:p>
          <a:p>
            <a:pPr marL="483750">
              <a:spcBef>
                <a:spcPts val="438"/>
              </a:spcBef>
              <a:buSzPct val="100000"/>
              <a:buFont typeface="Arial" panose="020B0604020202020204" pitchFamily="34" charset="0"/>
              <a:buChar char="•"/>
            </a:pPr>
            <a:r>
              <a:rPr lang="en-US" altLang="en-US" sz="2000" dirty="0">
                <a:solidFill>
                  <a:schemeClr val="bg1"/>
                </a:solidFill>
                <a:latin typeface="Arial" panose="020B0604020202020204" pitchFamily="34" charset="0"/>
                <a:cs typeface="Tahoma" panose="020B0604030504040204" pitchFamily="34" charset="0"/>
              </a:rPr>
              <a:t>Your own skills and limitations.</a:t>
            </a:r>
            <a:endParaRPr lang="en-AU" altLang="en-US" sz="2000" dirty="0">
              <a:solidFill>
                <a:schemeClr val="bg1"/>
              </a:solidFill>
              <a:latin typeface="Arial" panose="020B0604020202020204" pitchFamily="34" charset="0"/>
              <a:cs typeface="Tahoma" panose="020B0604030504040204" pitchFamily="34" charset="0"/>
            </a:endParaRPr>
          </a:p>
          <a:p>
            <a:pPr marL="483750">
              <a:spcBef>
                <a:spcPts val="438"/>
              </a:spcBef>
              <a:buSzPct val="100000"/>
              <a:buFont typeface="Arial" panose="020B0604020202020204" pitchFamily="34" charset="0"/>
              <a:buChar char="•"/>
            </a:pPr>
            <a:r>
              <a:rPr lang="en-US" altLang="en-US" sz="2000" dirty="0">
                <a:solidFill>
                  <a:schemeClr val="bg1"/>
                </a:solidFill>
                <a:latin typeface="Arial" panose="020B0604020202020204" pitchFamily="34" charset="0"/>
                <a:cs typeface="Tahoma" panose="020B0604030504040204" pitchFamily="34" charset="0"/>
              </a:rPr>
              <a:t>Stress-management techniques. </a:t>
            </a:r>
          </a:p>
          <a:p>
            <a:pPr marL="483750">
              <a:spcBef>
                <a:spcPts val="438"/>
              </a:spcBef>
              <a:buSzPct val="100000"/>
              <a:buFont typeface="Arial" panose="020B0604020202020204" pitchFamily="34" charset="0"/>
              <a:buChar char="•"/>
            </a:pPr>
            <a:r>
              <a:rPr lang="en-US" altLang="en-US" sz="2000" dirty="0">
                <a:solidFill>
                  <a:schemeClr val="bg1"/>
                </a:solidFill>
                <a:latin typeface="Arial" panose="020B0604020202020204" pitchFamily="34" charset="0"/>
                <a:cs typeface="Tahoma" panose="020B0604030504040204" pitchFamily="34" charset="0"/>
              </a:rPr>
              <a:t>Available support following an emergency.</a:t>
            </a:r>
            <a:endParaRPr lang="en-AU" altLang="en-US" sz="2000" dirty="0">
              <a:solidFill>
                <a:schemeClr val="bg1"/>
              </a:solidFill>
              <a:latin typeface="Arial" panose="020B0604020202020204" pitchFamily="34" charset="0"/>
              <a:cs typeface="Tahoma" panose="020B0604030504040204" pitchFamily="34" charset="0"/>
            </a:endParaRPr>
          </a:p>
          <a:p>
            <a:pPr marL="483750">
              <a:spcBef>
                <a:spcPts val="438"/>
              </a:spcBef>
              <a:buSzPct val="100000"/>
              <a:buFont typeface="Arial" panose="020B0604020202020204" pitchFamily="34" charset="0"/>
              <a:buChar char="•"/>
            </a:pPr>
            <a:r>
              <a:rPr lang="en-US" altLang="en-US" sz="2000" dirty="0">
                <a:solidFill>
                  <a:schemeClr val="bg1"/>
                </a:solidFill>
                <a:latin typeface="Arial" panose="020B0604020202020204" pitchFamily="34" charset="0"/>
                <a:cs typeface="Tahoma" panose="020B0604030504040204" pitchFamily="34" charset="0"/>
              </a:rPr>
              <a:t>Debriefing.</a:t>
            </a:r>
            <a:endParaRPr lang="en-AU" altLang="en-US" sz="2000" dirty="0">
              <a:solidFill>
                <a:schemeClr val="bg1"/>
              </a:solidFill>
              <a:latin typeface="Arial" panose="020B0604020202020204" pitchFamily="34" charset="0"/>
              <a:cs typeface="Tahoma" panose="020B0604030504040204" pitchFamily="34" charset="0"/>
            </a:endParaRPr>
          </a:p>
        </p:txBody>
      </p:sp>
      <p:sp>
        <p:nvSpPr>
          <p:cNvPr id="25604" name="Rectangle 1"/>
          <p:cNvSpPr>
            <a:spLocks noChangeArrowheads="1"/>
          </p:cNvSpPr>
          <p:nvPr/>
        </p:nvSpPr>
        <p:spPr bwMode="auto">
          <a:xfrm>
            <a:off x="941387" y="2124487"/>
            <a:ext cx="7261225"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r>
              <a:rPr lang="en-US" altLang="en-US" sz="2000" b="1" dirty="0">
                <a:solidFill>
                  <a:schemeClr val="bg1"/>
                </a:solidFill>
                <a:latin typeface="Arial" panose="020B0604020202020204" pitchFamily="34" charset="0"/>
                <a:cs typeface="Tahoma" panose="020B0604030504040204" pitchFamily="34" charset="0"/>
              </a:rPr>
              <a:t>Legal, workplace and community factors you need to consider: </a:t>
            </a:r>
            <a:endParaRPr lang="en-AU" altLang="en-US" sz="2000" b="1" dirty="0">
              <a:solidFill>
                <a:schemeClr val="bg1"/>
              </a:solidFill>
              <a:latin typeface="Arial" panose="020B0604020202020204" pitchFamily="34" charset="0"/>
              <a:cs typeface="Tahoma" panose="020B0604030504040204" pitchFamily="34" charset="0"/>
            </a:endParaRPr>
          </a:p>
        </p:txBody>
      </p:sp>
    </p:spTree>
    <p:extLst>
      <p:ext uri="{BB962C8B-B14F-4D97-AF65-F5344CB8AC3E}">
        <p14:creationId xmlns:p14="http://schemas.microsoft.com/office/powerpoint/2010/main" val="3893192303"/>
      </p:ext>
    </p:extLst>
  </p:cSld>
  <p:clrMapOvr>
    <a:masterClrMapping/>
  </p:clrMapOvr>
  <p:transition spd="slow">
    <p:push/>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Title 1"/>
          <p:cNvSpPr txBox="1">
            <a:spLocks/>
          </p:cNvSpPr>
          <p:nvPr/>
        </p:nvSpPr>
        <p:spPr bwMode="auto">
          <a:xfrm>
            <a:off x="173160" y="1018971"/>
            <a:ext cx="7261225"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r>
              <a:rPr lang="en-US" altLang="en-US" b="1" dirty="0">
                <a:solidFill>
                  <a:schemeClr val="bg1"/>
                </a:solidFill>
                <a:latin typeface="Arial" panose="020B0604020202020204" pitchFamily="34" charset="0"/>
                <a:cs typeface="Tahoma" panose="020B0604030504040204" pitchFamily="34" charset="0"/>
              </a:rPr>
              <a:t>Rescue Breaths </a:t>
            </a:r>
          </a:p>
        </p:txBody>
      </p:sp>
      <p:sp>
        <p:nvSpPr>
          <p:cNvPr id="62466" name="Content Placeholder 2"/>
          <p:cNvSpPr txBox="1">
            <a:spLocks/>
          </p:cNvSpPr>
          <p:nvPr/>
        </p:nvSpPr>
        <p:spPr bwMode="auto">
          <a:xfrm>
            <a:off x="365003" y="1864374"/>
            <a:ext cx="828369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a:spcBef>
                <a:spcPts val="432"/>
              </a:spcBef>
            </a:pPr>
            <a:r>
              <a:rPr lang="en-US" altLang="en-US" sz="1800" b="1" dirty="0">
                <a:solidFill>
                  <a:schemeClr val="bg1"/>
                </a:solidFill>
                <a:latin typeface="Arial" panose="020B0604020202020204" pitchFamily="34" charset="0"/>
                <a:ea typeface="MS Mincho" panose="02020609040205080304" pitchFamily="49" charset="-128"/>
              </a:rPr>
              <a:t>After every 30 compressions you need to deliver 2 rescue breaths.</a:t>
            </a:r>
            <a:r>
              <a:rPr lang="en-US" altLang="en-US" sz="1800" dirty="0">
                <a:solidFill>
                  <a:schemeClr val="bg1"/>
                </a:solidFill>
                <a:latin typeface="Arial" panose="020B0604020202020204" pitchFamily="34" charset="0"/>
                <a:ea typeface="MS Mincho" panose="02020609040205080304" pitchFamily="49" charset="-128"/>
              </a:rPr>
              <a:t> </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05635" y="2514360"/>
            <a:ext cx="2857500" cy="1600200"/>
          </a:xfrm>
          <a:prstGeom prst="rect">
            <a:avLst/>
          </a:prstGeom>
        </p:spPr>
      </p:pic>
      <p:sp>
        <p:nvSpPr>
          <p:cNvPr id="3" name="Rectangle 2"/>
          <p:cNvSpPr/>
          <p:nvPr/>
        </p:nvSpPr>
        <p:spPr>
          <a:xfrm>
            <a:off x="609095" y="2660131"/>
            <a:ext cx="4572000" cy="646331"/>
          </a:xfrm>
          <a:prstGeom prst="rect">
            <a:avLst/>
          </a:prstGeom>
        </p:spPr>
        <p:txBody>
          <a:bodyPr>
            <a:spAutoFit/>
          </a:bodyPr>
          <a:lstStyle/>
          <a:p>
            <a:pPr marL="285750" indent="-285750">
              <a:spcBef>
                <a:spcPts val="432"/>
              </a:spcBef>
              <a:buClr>
                <a:srgbClr val="1069AB"/>
              </a:buClr>
              <a:buFont typeface="Wingdings" panose="05000000000000000000" pitchFamily="2" charset="2"/>
              <a:buChar char="Ø"/>
            </a:pPr>
            <a:r>
              <a:rPr lang="en-US" altLang="en-US" dirty="0">
                <a:solidFill>
                  <a:schemeClr val="bg1"/>
                </a:solidFill>
                <a:latin typeface="Arial" panose="020B0604020202020204" pitchFamily="34" charset="0"/>
                <a:ea typeface="MS Mincho" panose="02020609040205080304" pitchFamily="49" charset="-128"/>
              </a:rPr>
              <a:t>Whenever possible use a resuscitation face mask or shield.</a:t>
            </a:r>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16487" y="4271984"/>
            <a:ext cx="2143125" cy="2143125"/>
          </a:xfrm>
          <a:prstGeom prst="rect">
            <a:avLst/>
          </a:prstGeom>
        </p:spPr>
      </p:pic>
      <p:pic>
        <p:nvPicPr>
          <p:cNvPr id="5122" name="Picture 2" descr="Image result for cpr face shield">
            <a:extLst>
              <a:ext uri="{FF2B5EF4-FFF2-40B4-BE49-F238E27FC236}">
                <a16:creationId xmlns:a16="http://schemas.microsoft.com/office/drawing/2014/main" id="{ABE0D2F0-A66D-4AFB-BFB7-0A1B8327F92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43000" y="3732888"/>
            <a:ext cx="2801262" cy="28012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64284184"/>
      </p:ext>
    </p:extLst>
  </p:cSld>
  <p:clrMapOvr>
    <a:masterClrMapping/>
  </p:clrMapOvr>
  <p:transition spd="slow">
    <p:push/>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Title 1"/>
          <p:cNvSpPr txBox="1">
            <a:spLocks/>
          </p:cNvSpPr>
          <p:nvPr/>
        </p:nvSpPr>
        <p:spPr bwMode="auto">
          <a:xfrm>
            <a:off x="327025" y="1093788"/>
            <a:ext cx="7261225"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r>
              <a:rPr lang="en-US" altLang="en-US" b="1" dirty="0">
                <a:solidFill>
                  <a:schemeClr val="bg1"/>
                </a:solidFill>
                <a:latin typeface="Arial" panose="020B0604020202020204" pitchFamily="34" charset="0"/>
                <a:cs typeface="Tahoma" panose="020B0604030504040204" pitchFamily="34" charset="0"/>
              </a:rPr>
              <a:t>Rescue Breaths </a:t>
            </a:r>
          </a:p>
        </p:txBody>
      </p:sp>
      <p:sp>
        <p:nvSpPr>
          <p:cNvPr id="66562" name="Content Placeholder 2"/>
          <p:cNvSpPr txBox="1">
            <a:spLocks/>
          </p:cNvSpPr>
          <p:nvPr/>
        </p:nvSpPr>
        <p:spPr bwMode="auto">
          <a:xfrm>
            <a:off x="1096698" y="2048293"/>
            <a:ext cx="6950604" cy="25135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a:spcBef>
                <a:spcPts val="432"/>
              </a:spcBef>
            </a:pPr>
            <a:r>
              <a:rPr lang="en-US" altLang="en-US" sz="1800" dirty="0">
                <a:solidFill>
                  <a:schemeClr val="bg1"/>
                </a:solidFill>
                <a:latin typeface="Arial" panose="020B0604020202020204" pitchFamily="34" charset="0"/>
                <a:ea typeface="MS Mincho" panose="02020609040205080304" pitchFamily="49" charset="-128"/>
              </a:rPr>
              <a:t>If signs of life return place the person in the recovery position. It is more important that CPR is not interrupted too often.</a:t>
            </a:r>
          </a:p>
          <a:p>
            <a:pPr>
              <a:spcBef>
                <a:spcPts val="432"/>
              </a:spcBef>
            </a:pPr>
            <a:r>
              <a:rPr lang="en-US" altLang="en-US" sz="1800" dirty="0">
                <a:solidFill>
                  <a:schemeClr val="bg1"/>
                </a:solidFill>
                <a:latin typeface="Arial" panose="020B0604020202020204" pitchFamily="34" charset="0"/>
                <a:ea typeface="MS Mincho" panose="02020609040205080304" pitchFamily="49" charset="-128"/>
              </a:rPr>
              <a:t> </a:t>
            </a:r>
          </a:p>
          <a:p>
            <a:pPr>
              <a:spcBef>
                <a:spcPts val="432"/>
              </a:spcBef>
            </a:pPr>
            <a:r>
              <a:rPr lang="en-US" altLang="en-US" sz="1800" dirty="0">
                <a:solidFill>
                  <a:schemeClr val="bg1"/>
                </a:solidFill>
                <a:latin typeface="Arial" panose="020B0604020202020204" pitchFamily="34" charset="0"/>
                <a:ea typeface="MS Mincho" panose="02020609040205080304" pitchFamily="49" charset="-128"/>
              </a:rPr>
              <a:t>If you are unwilling to give mouth-to-mouth you should at least continue to administer chest compressions – </a:t>
            </a:r>
            <a:r>
              <a:rPr lang="en-US" altLang="en-US" sz="1800" b="1" dirty="0">
                <a:solidFill>
                  <a:schemeClr val="bg1"/>
                </a:solidFill>
                <a:latin typeface="Arial" panose="020B0604020202020204" pitchFamily="34" charset="0"/>
                <a:ea typeface="MS Mincho" panose="02020609040205080304" pitchFamily="49" charset="-128"/>
              </a:rPr>
              <a:t>any resuscitation is better than none.</a:t>
            </a:r>
            <a:endParaRPr lang="en-US" altLang="en-US" sz="1800" dirty="0">
              <a:solidFill>
                <a:schemeClr val="bg1"/>
              </a:solidFill>
              <a:latin typeface="Arial" panose="020B0604020202020204" pitchFamily="34" charset="0"/>
              <a:ea typeface="MS Mincho" panose="02020609040205080304" pitchFamily="49" charset="-128"/>
            </a:endParaRPr>
          </a:p>
          <a:p>
            <a:pPr>
              <a:spcBef>
                <a:spcPts val="432"/>
              </a:spcBef>
            </a:pPr>
            <a:r>
              <a:rPr lang="en-US" altLang="en-US" sz="1800" dirty="0">
                <a:solidFill>
                  <a:schemeClr val="bg1"/>
                </a:solidFill>
                <a:latin typeface="Arial" panose="020B0604020202020204" pitchFamily="34" charset="0"/>
                <a:ea typeface="MS Mincho" panose="02020609040205080304" pitchFamily="49" charset="-128"/>
              </a:rPr>
              <a:t> </a:t>
            </a:r>
          </a:p>
          <a:p>
            <a:pPr>
              <a:spcBef>
                <a:spcPts val="432"/>
              </a:spcBef>
            </a:pPr>
            <a:r>
              <a:rPr lang="en-US" altLang="en-US" sz="1800" b="1" dirty="0">
                <a:solidFill>
                  <a:schemeClr val="bg1"/>
                </a:solidFill>
                <a:latin typeface="Arial" panose="020B0604020202020204" pitchFamily="34" charset="0"/>
                <a:ea typeface="MS Mincho" panose="02020609040205080304" pitchFamily="49" charset="-128"/>
              </a:rPr>
              <a:t>DO NOT STOP</a:t>
            </a:r>
            <a:r>
              <a:rPr lang="en-US" altLang="en-US" sz="1800" dirty="0">
                <a:solidFill>
                  <a:schemeClr val="bg1"/>
                </a:solidFill>
                <a:latin typeface="Arial" panose="020B0604020202020204" pitchFamily="34" charset="0"/>
                <a:ea typeface="MS Mincho" panose="02020609040205080304" pitchFamily="49" charset="-128"/>
              </a:rPr>
              <a:t> until emergency help arrives.</a:t>
            </a:r>
          </a:p>
        </p:txBody>
      </p:sp>
      <p:pic>
        <p:nvPicPr>
          <p:cNvPr id="7170" name="Picture 2" descr="Image result for rlsswa cpr">
            <a:extLst>
              <a:ext uri="{FF2B5EF4-FFF2-40B4-BE49-F238E27FC236}">
                <a16:creationId xmlns:a16="http://schemas.microsoft.com/office/drawing/2014/main" id="{B4B2EAE1-2271-4E74-92BA-B2C40A71F85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19300" y="4720262"/>
            <a:ext cx="4010026" cy="18758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60464434"/>
      </p:ext>
    </p:extLst>
  </p:cSld>
  <p:clrMapOvr>
    <a:masterClrMapping/>
  </p:clrMapOvr>
  <p:transition spd="slow">
    <p:push/>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Title 1"/>
          <p:cNvSpPr txBox="1">
            <a:spLocks/>
          </p:cNvSpPr>
          <p:nvPr/>
        </p:nvSpPr>
        <p:spPr bwMode="auto">
          <a:xfrm>
            <a:off x="138489" y="958902"/>
            <a:ext cx="7261225"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r>
              <a:rPr lang="en-US" altLang="en-US" b="1" dirty="0">
                <a:solidFill>
                  <a:schemeClr val="bg1"/>
                </a:solidFill>
                <a:latin typeface="Arial" panose="020B0604020202020204" pitchFamily="34" charset="0"/>
                <a:cs typeface="Tahoma" panose="020B0604030504040204" pitchFamily="34" charset="0"/>
              </a:rPr>
              <a:t>Infant and Child CPR</a:t>
            </a:r>
          </a:p>
        </p:txBody>
      </p:sp>
      <p:sp>
        <p:nvSpPr>
          <p:cNvPr id="29698" name="Content Placeholder 2"/>
          <p:cNvSpPr txBox="1">
            <a:spLocks/>
          </p:cNvSpPr>
          <p:nvPr/>
        </p:nvSpPr>
        <p:spPr bwMode="auto">
          <a:xfrm>
            <a:off x="772583" y="1911402"/>
            <a:ext cx="7285037" cy="19082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a:spAutoFit/>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a:spcBef>
                <a:spcPts val="432"/>
              </a:spcBef>
            </a:pPr>
            <a:r>
              <a:rPr lang="en-AU" altLang="en-US" sz="1800" dirty="0">
                <a:solidFill>
                  <a:schemeClr val="bg1"/>
                </a:solidFill>
                <a:latin typeface="Arial" panose="020B0604020202020204" pitchFamily="34" charset="0"/>
                <a:ea typeface="MS Mincho" panose="02020609040205080304" pitchFamily="49" charset="-128"/>
              </a:rPr>
              <a:t>When giving CPR to infants and children the same process for adult CPR should be followed, however CPR on infants requires some adaptions:</a:t>
            </a:r>
          </a:p>
          <a:p>
            <a:pPr>
              <a:spcBef>
                <a:spcPts val="432"/>
              </a:spcBef>
            </a:pPr>
            <a:endParaRPr lang="en-AU" altLang="en-US" sz="1800" dirty="0">
              <a:solidFill>
                <a:schemeClr val="bg1"/>
              </a:solidFill>
              <a:latin typeface="Arial" panose="020B0604020202020204" pitchFamily="34" charset="0"/>
              <a:ea typeface="MS Mincho" panose="02020609040205080304" pitchFamily="49" charset="-128"/>
            </a:endParaRPr>
          </a:p>
          <a:p>
            <a:pPr marL="540000" lvl="0" indent="-342000" eaLnBrk="1" hangingPunct="1">
              <a:spcBef>
                <a:spcPts val="432"/>
              </a:spcBef>
              <a:buSzPct val="100000"/>
              <a:buFont typeface="Arial" panose="020B0604020202020204" pitchFamily="34" charset="0"/>
              <a:buChar char="•"/>
              <a:defRPr/>
            </a:pPr>
            <a:r>
              <a:rPr lang="en-AU" altLang="en-US" sz="1800" b="1" dirty="0">
                <a:solidFill>
                  <a:schemeClr val="bg1"/>
                </a:solidFill>
                <a:latin typeface="Arial" panose="020B0604020202020204" pitchFamily="34" charset="0"/>
                <a:ea typeface="ＭＳ 明朝" charset="0"/>
                <a:cs typeface="ＭＳ Ｐゴシック" charset="0"/>
              </a:rPr>
              <a:t>Opening the airway using the head tilt – chin lift manoeuvre.</a:t>
            </a:r>
          </a:p>
          <a:p>
            <a:pPr marL="540000" lvl="0" indent="-342000" eaLnBrk="1" hangingPunct="1">
              <a:spcBef>
                <a:spcPts val="432"/>
              </a:spcBef>
              <a:buSzPct val="100000"/>
              <a:buFont typeface="Arial" panose="020B0604020202020204" pitchFamily="34" charset="0"/>
              <a:buChar char="•"/>
              <a:defRPr/>
            </a:pPr>
            <a:r>
              <a:rPr lang="en-AU" altLang="en-US" sz="1800" dirty="0">
                <a:solidFill>
                  <a:schemeClr val="bg1"/>
                </a:solidFill>
                <a:latin typeface="Arial" panose="020B0604020202020204" pitchFamily="34" charset="0"/>
                <a:ea typeface="ＭＳ 明朝" charset="0"/>
                <a:cs typeface="ＭＳ Ｐゴシック" charset="0"/>
              </a:rPr>
              <a:t>Head position should be neutral DO NOT use head tilt.</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92297" y="3819618"/>
            <a:ext cx="2307417" cy="1536740"/>
          </a:xfrm>
          <a:prstGeom prst="rect">
            <a:avLst/>
          </a:prstGeom>
        </p:spPr>
      </p:pic>
      <p:sp>
        <p:nvSpPr>
          <p:cNvPr id="7" name="Content Placeholder 2"/>
          <p:cNvSpPr txBox="1">
            <a:spLocks/>
          </p:cNvSpPr>
          <p:nvPr/>
        </p:nvSpPr>
        <p:spPr bwMode="auto">
          <a:xfrm>
            <a:off x="772583" y="3725141"/>
            <a:ext cx="4516437" cy="16312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a:spAutoFit/>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marL="540000" lvl="0" indent="-342000" eaLnBrk="1" hangingPunct="1">
              <a:spcBef>
                <a:spcPts val="432"/>
              </a:spcBef>
              <a:buSzPct val="100000"/>
              <a:buFont typeface="Arial" panose="020B0604020202020204" pitchFamily="34" charset="0"/>
              <a:buChar char="•"/>
              <a:defRPr/>
            </a:pPr>
            <a:r>
              <a:rPr lang="en-AU" altLang="en-US" sz="1800" dirty="0">
                <a:solidFill>
                  <a:schemeClr val="bg1"/>
                </a:solidFill>
                <a:latin typeface="Arial" panose="020B0604020202020204" pitchFamily="34" charset="0"/>
                <a:ea typeface="ＭＳ 明朝" charset="0"/>
                <a:cs typeface="ＭＳ Ｐゴシック" charset="0"/>
              </a:rPr>
              <a:t>For infants only use 2 fingers</a:t>
            </a:r>
          </a:p>
          <a:p>
            <a:pPr marL="540000" lvl="0" indent="-342000" eaLnBrk="1" hangingPunct="1">
              <a:spcBef>
                <a:spcPts val="432"/>
              </a:spcBef>
              <a:buSzPct val="100000"/>
              <a:buFont typeface="Arial" panose="020B0604020202020204" pitchFamily="34" charset="0"/>
              <a:buChar char="•"/>
              <a:defRPr/>
            </a:pPr>
            <a:r>
              <a:rPr lang="en-AU" altLang="en-US" sz="1800" dirty="0">
                <a:solidFill>
                  <a:schemeClr val="bg1"/>
                </a:solidFill>
                <a:latin typeface="Arial" panose="020B0604020202020204" pitchFamily="34" charset="0"/>
                <a:ea typeface="ＭＳ 明朝" charset="0"/>
                <a:cs typeface="ＭＳ Ｐゴシック" charset="0"/>
              </a:rPr>
              <a:t>1/3 of the chest depth</a:t>
            </a:r>
          </a:p>
          <a:p>
            <a:pPr marL="540000" lvl="0" indent="-342000" eaLnBrk="1" hangingPunct="1">
              <a:spcBef>
                <a:spcPts val="432"/>
              </a:spcBef>
              <a:buSzPct val="100000"/>
              <a:buFont typeface="Arial" panose="020B0604020202020204" pitchFamily="34" charset="0"/>
              <a:buChar char="•"/>
              <a:defRPr/>
            </a:pPr>
            <a:r>
              <a:rPr lang="en-AU" altLang="en-US" sz="1800" dirty="0">
                <a:solidFill>
                  <a:schemeClr val="bg1"/>
                </a:solidFill>
                <a:latin typeface="Arial" panose="020B0604020202020204" pitchFamily="34" charset="0"/>
                <a:ea typeface="ＭＳ 明朝" charset="0"/>
                <a:cs typeface="ＭＳ Ｐゴシック" charset="0"/>
              </a:rPr>
              <a:t>Puffs for infants</a:t>
            </a:r>
          </a:p>
          <a:p>
            <a:pPr marL="540000" lvl="0" indent="-342000" eaLnBrk="1" hangingPunct="1">
              <a:spcBef>
                <a:spcPts val="432"/>
              </a:spcBef>
              <a:buSzPct val="100000"/>
              <a:buFont typeface="Arial" panose="020B0604020202020204" pitchFamily="34" charset="0"/>
              <a:buChar char="•"/>
              <a:defRPr/>
            </a:pPr>
            <a:r>
              <a:rPr lang="en-AU" altLang="en-US" sz="1800" dirty="0">
                <a:solidFill>
                  <a:schemeClr val="bg1"/>
                </a:solidFill>
                <a:latin typeface="Arial" panose="020B0604020202020204" pitchFamily="34" charset="0"/>
                <a:ea typeface="ＭＳ 明朝" charset="0"/>
                <a:cs typeface="ＭＳ Ｐゴシック" charset="0"/>
              </a:rPr>
              <a:t>Use mouth to mouth and nose technique for rescue breathing</a:t>
            </a:r>
          </a:p>
        </p:txBody>
      </p:sp>
    </p:spTree>
    <p:extLst>
      <p:ext uri="{BB962C8B-B14F-4D97-AF65-F5344CB8AC3E}">
        <p14:creationId xmlns:p14="http://schemas.microsoft.com/office/powerpoint/2010/main" val="558362939"/>
      </p:ext>
    </p:extLst>
  </p:cSld>
  <p:clrMapOvr>
    <a:masterClrMapping/>
  </p:clrMapOvr>
  <p:transition spd="slow">
    <p:push/>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Title 1"/>
          <p:cNvSpPr txBox="1">
            <a:spLocks/>
          </p:cNvSpPr>
          <p:nvPr/>
        </p:nvSpPr>
        <p:spPr bwMode="auto">
          <a:xfrm>
            <a:off x="351106" y="1103313"/>
            <a:ext cx="7261225"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r>
              <a:rPr lang="en-US" altLang="en-US" b="1" dirty="0">
                <a:solidFill>
                  <a:schemeClr val="bg1"/>
                </a:solidFill>
                <a:latin typeface="Arial" panose="020B0604020202020204" pitchFamily="34" charset="0"/>
                <a:cs typeface="Tahoma" panose="020B0604030504040204" pitchFamily="34" charset="0"/>
              </a:rPr>
              <a:t>Rotating CPR Operators</a:t>
            </a:r>
          </a:p>
        </p:txBody>
      </p:sp>
      <p:sp>
        <p:nvSpPr>
          <p:cNvPr id="2" name="Rectangle 1"/>
          <p:cNvSpPr/>
          <p:nvPr/>
        </p:nvSpPr>
        <p:spPr>
          <a:xfrm>
            <a:off x="908203" y="2299248"/>
            <a:ext cx="7368362" cy="1015663"/>
          </a:xfrm>
          <a:prstGeom prst="rect">
            <a:avLst/>
          </a:prstGeom>
        </p:spPr>
        <p:txBody>
          <a:bodyPr wrap="square">
            <a:spAutoFit/>
          </a:bodyPr>
          <a:lstStyle/>
          <a:p>
            <a:pPr>
              <a:spcBef>
                <a:spcPts val="432"/>
              </a:spcBef>
            </a:pPr>
            <a:r>
              <a:rPr lang="en-AU" altLang="en-US" sz="2000" dirty="0">
                <a:solidFill>
                  <a:schemeClr val="bg1"/>
                </a:solidFill>
                <a:latin typeface="Arial" panose="020B0604020202020204" pitchFamily="34" charset="0"/>
                <a:ea typeface="MS Mincho" panose="02020609040205080304" pitchFamily="49" charset="-128"/>
              </a:rPr>
              <a:t>CPR can be very tiring, especially chest compressions, and as a result the quality of the compressions can get worse and be less effective over time as the first aider becomes tired. </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87831" y="3638340"/>
            <a:ext cx="3858362" cy="2544282"/>
          </a:xfrm>
          <a:prstGeom prst="rect">
            <a:avLst/>
          </a:prstGeom>
        </p:spPr>
      </p:pic>
    </p:spTree>
    <p:extLst>
      <p:ext uri="{BB962C8B-B14F-4D97-AF65-F5344CB8AC3E}">
        <p14:creationId xmlns:p14="http://schemas.microsoft.com/office/powerpoint/2010/main" val="719953355"/>
      </p:ext>
    </p:extLst>
  </p:cSld>
  <p:clrMapOvr>
    <a:masterClrMapping/>
  </p:clrMapOvr>
  <p:transition spd="slow">
    <p:push/>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Title 1"/>
          <p:cNvSpPr txBox="1">
            <a:spLocks/>
          </p:cNvSpPr>
          <p:nvPr/>
        </p:nvSpPr>
        <p:spPr bwMode="auto">
          <a:xfrm>
            <a:off x="227121" y="1116044"/>
            <a:ext cx="7261225"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r>
              <a:rPr lang="en-US" altLang="en-US" b="1" dirty="0">
                <a:solidFill>
                  <a:schemeClr val="bg1"/>
                </a:solidFill>
                <a:latin typeface="Arial" panose="020B0604020202020204" pitchFamily="34" charset="0"/>
                <a:cs typeface="Tahoma" panose="020B0604030504040204" pitchFamily="34" charset="0"/>
              </a:rPr>
              <a:t>Rotating CPR Operators</a:t>
            </a:r>
          </a:p>
        </p:txBody>
      </p:sp>
      <p:sp>
        <p:nvSpPr>
          <p:cNvPr id="29698" name="Content Placeholder 2"/>
          <p:cNvSpPr txBox="1">
            <a:spLocks/>
          </p:cNvSpPr>
          <p:nvPr/>
        </p:nvSpPr>
        <p:spPr bwMode="auto">
          <a:xfrm>
            <a:off x="695103" y="2520753"/>
            <a:ext cx="8029797" cy="13029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a:spAutoFit/>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a:spcBef>
                <a:spcPts val="432"/>
              </a:spcBef>
            </a:pPr>
            <a:r>
              <a:rPr lang="en-AU" altLang="en-US" sz="1800" dirty="0">
                <a:solidFill>
                  <a:schemeClr val="bg1"/>
                </a:solidFill>
                <a:latin typeface="Arial" panose="020B0604020202020204" pitchFamily="34" charset="0"/>
                <a:ea typeface="MS Mincho" panose="02020609040205080304" pitchFamily="49" charset="-128"/>
              </a:rPr>
              <a:t>Try to make the changeover as quickly as possible.</a:t>
            </a:r>
          </a:p>
          <a:p>
            <a:pPr>
              <a:spcBef>
                <a:spcPts val="432"/>
              </a:spcBef>
            </a:pPr>
            <a:r>
              <a:rPr lang="en-AU" altLang="en-US" sz="1800" dirty="0">
                <a:solidFill>
                  <a:schemeClr val="bg1"/>
                </a:solidFill>
                <a:latin typeface="Arial" panose="020B0604020202020204" pitchFamily="34" charset="0"/>
                <a:ea typeface="MS Mincho" panose="02020609040205080304" pitchFamily="49" charset="-128"/>
              </a:rPr>
              <a:t>If rotations are more frequent the effectiveness of the CPR can be </a:t>
            </a:r>
            <a:r>
              <a:rPr lang="en-AU" altLang="en-US" sz="1800" b="1" u="sng" dirty="0">
                <a:solidFill>
                  <a:schemeClr val="bg1"/>
                </a:solidFill>
                <a:latin typeface="Arial" panose="020B0604020202020204" pitchFamily="34" charset="0"/>
                <a:ea typeface="MS Mincho" panose="02020609040205080304" pitchFamily="49" charset="-128"/>
              </a:rPr>
              <a:t>reduced </a:t>
            </a:r>
            <a:r>
              <a:rPr lang="en-AU" altLang="en-US" sz="1800" dirty="0">
                <a:solidFill>
                  <a:schemeClr val="bg1"/>
                </a:solidFill>
                <a:latin typeface="Arial" panose="020B0604020202020204" pitchFamily="34" charset="0"/>
                <a:ea typeface="MS Mincho" panose="02020609040205080304" pitchFamily="49" charset="-128"/>
              </a:rPr>
              <a:t>due to the interruptions.</a:t>
            </a:r>
          </a:p>
          <a:p>
            <a:pPr>
              <a:spcBef>
                <a:spcPts val="432"/>
              </a:spcBef>
            </a:pPr>
            <a:endParaRPr lang="en-US" altLang="en-US" sz="1800" dirty="0">
              <a:solidFill>
                <a:schemeClr val="bg1"/>
              </a:solidFill>
              <a:latin typeface="Arial" panose="020B0604020202020204" pitchFamily="34" charset="0"/>
              <a:ea typeface="MS Mincho" panose="02020609040205080304" pitchFamily="49" charset="-128"/>
            </a:endParaRPr>
          </a:p>
        </p:txBody>
      </p:sp>
      <p:sp>
        <p:nvSpPr>
          <p:cNvPr id="5" name="Content Placeholder 2"/>
          <p:cNvSpPr txBox="1">
            <a:spLocks/>
          </p:cNvSpPr>
          <p:nvPr/>
        </p:nvSpPr>
        <p:spPr bwMode="auto">
          <a:xfrm>
            <a:off x="1349703" y="3685786"/>
            <a:ext cx="6262468" cy="15799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a:spAutoFit/>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marL="540000" indent="-342000">
              <a:spcBef>
                <a:spcPts val="432"/>
              </a:spcBef>
              <a:buFont typeface="Arial" panose="020B0604020202020204" pitchFamily="34" charset="0"/>
              <a:buChar char="•"/>
            </a:pPr>
            <a:r>
              <a:rPr lang="en-AU" altLang="en-US" sz="1800" dirty="0">
                <a:solidFill>
                  <a:schemeClr val="bg1"/>
                </a:solidFill>
                <a:latin typeface="Arial" panose="020B0604020202020204" pitchFamily="34" charset="0"/>
                <a:ea typeface="MS Mincho" panose="02020609040205080304" pitchFamily="49" charset="-128"/>
              </a:rPr>
              <a:t>Have the people rotating compressions on opposite sides of the casualty</a:t>
            </a:r>
          </a:p>
          <a:p>
            <a:pPr marL="540000" indent="-342000">
              <a:spcBef>
                <a:spcPts val="432"/>
              </a:spcBef>
              <a:buFont typeface="Arial" panose="020B0604020202020204" pitchFamily="34" charset="0"/>
              <a:buChar char="•"/>
            </a:pPr>
            <a:r>
              <a:rPr lang="en-AU" altLang="en-US" sz="1800" dirty="0">
                <a:solidFill>
                  <a:schemeClr val="bg1"/>
                </a:solidFill>
                <a:latin typeface="Arial" panose="020B0604020202020204" pitchFamily="34" charset="0"/>
                <a:ea typeface="MS Mincho" panose="02020609040205080304" pitchFamily="49" charset="-128"/>
              </a:rPr>
              <a:t>Make the swap during other interruptions </a:t>
            </a:r>
          </a:p>
          <a:p>
            <a:pPr marL="540000" indent="-342000">
              <a:spcBef>
                <a:spcPts val="432"/>
              </a:spcBef>
              <a:buFont typeface="Arial" panose="020B0604020202020204" pitchFamily="34" charset="0"/>
              <a:buChar char="•"/>
            </a:pPr>
            <a:r>
              <a:rPr lang="en-AU" altLang="en-US" sz="1800" dirty="0">
                <a:solidFill>
                  <a:schemeClr val="bg1"/>
                </a:solidFill>
                <a:latin typeface="Arial" panose="020B0604020202020204" pitchFamily="34" charset="0"/>
                <a:ea typeface="MS Mincho" panose="02020609040205080304" pitchFamily="49" charset="-128"/>
              </a:rPr>
              <a:t>Have someone counting out loud or counting down to when the changeover should occur</a:t>
            </a:r>
            <a:endParaRPr lang="en-US" altLang="en-US" sz="1800" dirty="0">
              <a:solidFill>
                <a:schemeClr val="bg1"/>
              </a:solidFill>
              <a:latin typeface="Arial" panose="020B0604020202020204" pitchFamily="34" charset="0"/>
              <a:ea typeface="MS Mincho" panose="02020609040205080304" pitchFamily="49" charset="-128"/>
            </a:endParaRPr>
          </a:p>
        </p:txBody>
      </p:sp>
    </p:spTree>
    <p:extLst>
      <p:ext uri="{BB962C8B-B14F-4D97-AF65-F5344CB8AC3E}">
        <p14:creationId xmlns:p14="http://schemas.microsoft.com/office/powerpoint/2010/main" val="3453615770"/>
      </p:ext>
    </p:extLst>
  </p:cSld>
  <p:clrMapOvr>
    <a:masterClrMapping/>
  </p:clrMapOvr>
  <p:transition spd="slow">
    <p:push/>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Title 1"/>
          <p:cNvSpPr txBox="1">
            <a:spLocks/>
          </p:cNvSpPr>
          <p:nvPr/>
        </p:nvSpPr>
        <p:spPr bwMode="auto">
          <a:xfrm>
            <a:off x="146050" y="979488"/>
            <a:ext cx="7261225"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r>
              <a:rPr lang="en-US" altLang="en-US" b="1" dirty="0">
                <a:solidFill>
                  <a:schemeClr val="bg1"/>
                </a:solidFill>
                <a:latin typeface="Arial" panose="020B0604020202020204" pitchFamily="34" charset="0"/>
                <a:cs typeface="Tahoma" panose="020B0604030504040204" pitchFamily="34" charset="0"/>
              </a:rPr>
              <a:t>Stopping CPR</a:t>
            </a:r>
          </a:p>
        </p:txBody>
      </p:sp>
      <p:sp>
        <p:nvSpPr>
          <p:cNvPr id="29698" name="Content Placeholder 2"/>
          <p:cNvSpPr txBox="1">
            <a:spLocks/>
          </p:cNvSpPr>
          <p:nvPr/>
        </p:nvSpPr>
        <p:spPr bwMode="auto">
          <a:xfrm>
            <a:off x="1207558" y="2092749"/>
            <a:ext cx="7022042" cy="32213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a:spAutoFit/>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a:spcBef>
                <a:spcPts val="432"/>
              </a:spcBef>
            </a:pPr>
            <a:r>
              <a:rPr lang="en-US" altLang="en-US" sz="1800" dirty="0">
                <a:solidFill>
                  <a:schemeClr val="bg1"/>
                </a:solidFill>
                <a:latin typeface="Arial" panose="020B0604020202020204" pitchFamily="34" charset="0"/>
                <a:ea typeface="MS Mincho" panose="02020609040205080304" pitchFamily="49" charset="-128"/>
              </a:rPr>
              <a:t>You should only stop CPR if: </a:t>
            </a:r>
          </a:p>
          <a:p>
            <a:pPr>
              <a:spcBef>
                <a:spcPts val="432"/>
              </a:spcBef>
            </a:pPr>
            <a:endParaRPr lang="en-US" altLang="en-US" sz="1800" dirty="0">
              <a:solidFill>
                <a:schemeClr val="bg1"/>
              </a:solidFill>
              <a:latin typeface="Arial" panose="020B0604020202020204" pitchFamily="34" charset="0"/>
              <a:ea typeface="MS Mincho" panose="02020609040205080304" pitchFamily="49" charset="-128"/>
            </a:endParaRPr>
          </a:p>
          <a:p>
            <a:pPr marL="540000" indent="-342000">
              <a:spcBef>
                <a:spcPts val="432"/>
              </a:spcBef>
              <a:buFont typeface="Arial" panose="020B0604020202020204" pitchFamily="34" charset="0"/>
              <a:buChar char="•"/>
            </a:pPr>
            <a:r>
              <a:rPr lang="en-US" altLang="en-US" sz="1800" dirty="0">
                <a:solidFill>
                  <a:schemeClr val="bg1"/>
                </a:solidFill>
                <a:latin typeface="Arial" panose="020B0604020202020204" pitchFamily="34" charset="0"/>
                <a:ea typeface="MS Mincho" panose="02020609040205080304" pitchFamily="49" charset="-128"/>
              </a:rPr>
              <a:t>Emergency response personnel arrive and take over. </a:t>
            </a:r>
          </a:p>
          <a:p>
            <a:pPr marL="540000" indent="-342000">
              <a:spcBef>
                <a:spcPts val="432"/>
              </a:spcBef>
              <a:buFont typeface="Arial" panose="020B0604020202020204" pitchFamily="34" charset="0"/>
              <a:buChar char="•"/>
            </a:pPr>
            <a:r>
              <a:rPr lang="en-US" altLang="en-US" sz="1800" dirty="0">
                <a:solidFill>
                  <a:schemeClr val="bg1"/>
                </a:solidFill>
                <a:latin typeface="Arial" panose="020B0604020202020204" pitchFamily="34" charset="0"/>
                <a:ea typeface="MS Mincho" panose="02020609040205080304" pitchFamily="49" charset="-128"/>
              </a:rPr>
              <a:t>You are physically unable to continue. </a:t>
            </a:r>
          </a:p>
          <a:p>
            <a:pPr marL="540000" indent="-342000">
              <a:spcBef>
                <a:spcPts val="432"/>
              </a:spcBef>
              <a:buFont typeface="Arial" panose="020B0604020202020204" pitchFamily="34" charset="0"/>
              <a:buChar char="•"/>
            </a:pPr>
            <a:r>
              <a:rPr lang="en-US" altLang="en-US" sz="1800" dirty="0">
                <a:solidFill>
                  <a:schemeClr val="bg1"/>
                </a:solidFill>
                <a:latin typeface="Arial" panose="020B0604020202020204" pitchFamily="34" charset="0"/>
                <a:ea typeface="MS Mincho" panose="02020609040205080304" pitchFamily="49" charset="-128"/>
              </a:rPr>
              <a:t>It is unsafe to do so. </a:t>
            </a:r>
          </a:p>
          <a:p>
            <a:pPr marL="540000" indent="-342000">
              <a:spcBef>
                <a:spcPts val="432"/>
              </a:spcBef>
              <a:buFont typeface="Arial" panose="020B0604020202020204" pitchFamily="34" charset="0"/>
              <a:buChar char="•"/>
            </a:pPr>
            <a:r>
              <a:rPr lang="en-US" altLang="en-US" sz="1800" dirty="0">
                <a:solidFill>
                  <a:schemeClr val="bg1"/>
                </a:solidFill>
                <a:latin typeface="Arial" panose="020B0604020202020204" pitchFamily="34" charset="0"/>
                <a:ea typeface="MS Mincho" panose="02020609040205080304" pitchFamily="49" charset="-128"/>
              </a:rPr>
              <a:t>The person shows signs of recovery. In this case move them into the recovery position.</a:t>
            </a:r>
          </a:p>
          <a:p>
            <a:pPr marL="540000" indent="-342000">
              <a:spcBef>
                <a:spcPts val="432"/>
              </a:spcBef>
            </a:pPr>
            <a:r>
              <a:rPr lang="en-US" altLang="en-US" sz="1800" dirty="0">
                <a:solidFill>
                  <a:schemeClr val="bg1"/>
                </a:solidFill>
                <a:latin typeface="Arial" panose="020B0604020202020204" pitchFamily="34" charset="0"/>
                <a:ea typeface="MS Mincho" panose="02020609040205080304" pitchFamily="49" charset="-128"/>
              </a:rPr>
              <a:t> </a:t>
            </a:r>
          </a:p>
          <a:p>
            <a:pPr>
              <a:spcBef>
                <a:spcPts val="432"/>
              </a:spcBef>
            </a:pPr>
            <a:r>
              <a:rPr lang="en-US" altLang="en-US" sz="1800" dirty="0">
                <a:solidFill>
                  <a:schemeClr val="bg1"/>
                </a:solidFill>
                <a:latin typeface="Arial" panose="020B0604020202020204" pitchFamily="34" charset="0"/>
                <a:ea typeface="MS Mincho" panose="02020609040205080304" pitchFamily="49" charset="-128"/>
              </a:rPr>
              <a:t>Always keep monitoring the person and be prepared to start CPR again if needed.</a:t>
            </a:r>
          </a:p>
        </p:txBody>
      </p:sp>
    </p:spTree>
    <p:extLst>
      <p:ext uri="{BB962C8B-B14F-4D97-AF65-F5344CB8AC3E}">
        <p14:creationId xmlns:p14="http://schemas.microsoft.com/office/powerpoint/2010/main" val="2209897887"/>
      </p:ext>
    </p:extLst>
  </p:cSld>
  <p:clrMapOvr>
    <a:masterClrMapping/>
  </p:clrMapOvr>
  <p:transition spd="slow">
    <p:push/>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Title 1"/>
          <p:cNvSpPr txBox="1">
            <a:spLocks/>
          </p:cNvSpPr>
          <p:nvPr/>
        </p:nvSpPr>
        <p:spPr bwMode="auto">
          <a:xfrm>
            <a:off x="146050" y="979488"/>
            <a:ext cx="7261225"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r>
              <a:rPr lang="en-US" altLang="en-US" b="1" dirty="0">
                <a:solidFill>
                  <a:schemeClr val="bg1"/>
                </a:solidFill>
                <a:latin typeface="Arial" panose="020B0604020202020204" pitchFamily="34" charset="0"/>
                <a:cs typeface="Tahoma" panose="020B0604030504040204" pitchFamily="34" charset="0"/>
              </a:rPr>
              <a:t>CPR</a:t>
            </a:r>
          </a:p>
        </p:txBody>
      </p:sp>
      <p:graphicFrame>
        <p:nvGraphicFramePr>
          <p:cNvPr id="2" name="Table 1">
            <a:extLst>
              <a:ext uri="{FF2B5EF4-FFF2-40B4-BE49-F238E27FC236}">
                <a16:creationId xmlns:a16="http://schemas.microsoft.com/office/drawing/2014/main" id="{DB3EDCF9-8D90-4299-B02A-0495BB2F8963}"/>
              </a:ext>
            </a:extLst>
          </p:cNvPr>
          <p:cNvGraphicFramePr>
            <a:graphicFrameLocks noGrp="1"/>
          </p:cNvGraphicFramePr>
          <p:nvPr>
            <p:extLst>
              <p:ext uri="{D42A27DB-BD31-4B8C-83A1-F6EECF244321}">
                <p14:modId xmlns:p14="http://schemas.microsoft.com/office/powerpoint/2010/main" val="1791501780"/>
              </p:ext>
            </p:extLst>
          </p:nvPr>
        </p:nvGraphicFramePr>
        <p:xfrm>
          <a:off x="1152525" y="2057400"/>
          <a:ext cx="7372350" cy="2468880"/>
        </p:xfrm>
        <a:graphic>
          <a:graphicData uri="http://schemas.openxmlformats.org/drawingml/2006/table">
            <a:tbl>
              <a:tblPr firstRow="1" firstCol="1" bandRow="1"/>
              <a:tblGrid>
                <a:gridCol w="2752725">
                  <a:extLst>
                    <a:ext uri="{9D8B030D-6E8A-4147-A177-3AD203B41FA5}">
                      <a16:colId xmlns:a16="http://schemas.microsoft.com/office/drawing/2014/main" val="3449627903"/>
                    </a:ext>
                  </a:extLst>
                </a:gridCol>
                <a:gridCol w="2266950">
                  <a:extLst>
                    <a:ext uri="{9D8B030D-6E8A-4147-A177-3AD203B41FA5}">
                      <a16:colId xmlns:a16="http://schemas.microsoft.com/office/drawing/2014/main" val="4154022609"/>
                    </a:ext>
                  </a:extLst>
                </a:gridCol>
                <a:gridCol w="2352675">
                  <a:extLst>
                    <a:ext uri="{9D8B030D-6E8A-4147-A177-3AD203B41FA5}">
                      <a16:colId xmlns:a16="http://schemas.microsoft.com/office/drawing/2014/main" val="3881262107"/>
                    </a:ext>
                  </a:extLst>
                </a:gridCol>
              </a:tblGrid>
              <a:tr h="0">
                <a:tc>
                  <a:txBody>
                    <a:bodyPr/>
                    <a:lstStyle/>
                    <a:p>
                      <a:pPr marR="280670" algn="ctr">
                        <a:spcAft>
                          <a:spcPts val="0"/>
                        </a:spcAft>
                        <a:tabLst>
                          <a:tab pos="228600" algn="l"/>
                        </a:tabLst>
                      </a:pPr>
                      <a:r>
                        <a:rPr lang="en-US" sz="1800" dirty="0">
                          <a:solidFill>
                            <a:schemeClr val="bg1"/>
                          </a:solidFill>
                          <a:effectLst/>
                          <a:latin typeface="Arial" panose="020B0604020202020204" pitchFamily="34" charset="0"/>
                          <a:ea typeface="Arial" panose="020B0604020202020204" pitchFamily="34" charset="0"/>
                          <a:cs typeface="Times New Roman" panose="02020603050405020304" pitchFamily="18" charset="0"/>
                        </a:rPr>
                        <a:t> </a:t>
                      </a:r>
                      <a:endParaRPr lang="en-AU" sz="1600" dirty="0">
                        <a:solidFill>
                          <a:schemeClr val="bg1"/>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Aft>
                          <a:spcPts val="0"/>
                        </a:spcAft>
                        <a:tabLst>
                          <a:tab pos="228600" algn="l"/>
                        </a:tabLst>
                      </a:pPr>
                      <a:r>
                        <a:rPr lang="en-US" sz="1800" b="1" dirty="0">
                          <a:solidFill>
                            <a:schemeClr val="bg1"/>
                          </a:solidFill>
                          <a:effectLst/>
                          <a:latin typeface="Arial" panose="020B0604020202020204" pitchFamily="34" charset="0"/>
                          <a:ea typeface="Arial" panose="020B0604020202020204" pitchFamily="34" charset="0"/>
                          <a:cs typeface="Times New Roman" panose="02020603050405020304" pitchFamily="18" charset="0"/>
                        </a:rPr>
                        <a:t>Adults &amp; Children</a:t>
                      </a:r>
                      <a:endParaRPr lang="en-AU" sz="1600" dirty="0">
                        <a:solidFill>
                          <a:schemeClr val="bg1"/>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R="280670" algn="ctr">
                        <a:spcAft>
                          <a:spcPts val="0"/>
                        </a:spcAft>
                        <a:tabLst>
                          <a:tab pos="228600" algn="l"/>
                        </a:tabLst>
                      </a:pPr>
                      <a:r>
                        <a:rPr lang="en-US" sz="1800" b="1" dirty="0">
                          <a:solidFill>
                            <a:schemeClr val="bg1"/>
                          </a:solidFill>
                          <a:effectLst/>
                          <a:latin typeface="Arial" panose="020B0604020202020204" pitchFamily="34" charset="0"/>
                          <a:ea typeface="Arial" panose="020B0604020202020204" pitchFamily="34" charset="0"/>
                          <a:cs typeface="Times New Roman" panose="02020603050405020304" pitchFamily="18" charset="0"/>
                        </a:rPr>
                        <a:t>Infants</a:t>
                      </a:r>
                      <a:endParaRPr lang="en-AU" sz="1600" dirty="0">
                        <a:solidFill>
                          <a:schemeClr val="bg1"/>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88274691"/>
                  </a:ext>
                </a:extLst>
              </a:tr>
              <a:tr h="0">
                <a:tc>
                  <a:txBody>
                    <a:bodyPr/>
                    <a:lstStyle/>
                    <a:p>
                      <a:pPr marR="280670" algn="l">
                        <a:spcAft>
                          <a:spcPts val="0"/>
                        </a:spcAft>
                        <a:tabLst>
                          <a:tab pos="228600" algn="l"/>
                        </a:tabLst>
                      </a:pPr>
                      <a:r>
                        <a:rPr lang="en-US" sz="1800" b="1" dirty="0">
                          <a:solidFill>
                            <a:schemeClr val="bg1"/>
                          </a:solidFill>
                          <a:effectLst/>
                          <a:latin typeface="Arial" panose="020B0604020202020204" pitchFamily="34" charset="0"/>
                          <a:ea typeface="Arial" panose="020B0604020202020204" pitchFamily="34" charset="0"/>
                          <a:cs typeface="Times New Roman" panose="02020603050405020304" pitchFamily="18" charset="0"/>
                        </a:rPr>
                        <a:t>Head Tilt</a:t>
                      </a:r>
                      <a:endParaRPr lang="en-AU" sz="1600" dirty="0">
                        <a:solidFill>
                          <a:schemeClr val="bg1"/>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spcAft>
                          <a:spcPts val="0"/>
                        </a:spcAft>
                        <a:tabLst>
                          <a:tab pos="228600" algn="l"/>
                        </a:tabLst>
                      </a:pPr>
                      <a:r>
                        <a:rPr lang="en-US" sz="1800" dirty="0">
                          <a:solidFill>
                            <a:schemeClr val="tx1"/>
                          </a:solidFill>
                          <a:effectLst/>
                          <a:latin typeface="Arial" panose="020B0604020202020204" pitchFamily="34" charset="0"/>
                          <a:ea typeface="Arial" panose="020B0604020202020204" pitchFamily="34" charset="0"/>
                          <a:cs typeface="Times New Roman" panose="02020603050405020304" pitchFamily="18" charset="0"/>
                        </a:rPr>
                        <a:t>Full</a:t>
                      </a:r>
                      <a:endParaRPr lang="en-AU" sz="1600" dirty="0">
                        <a:solidFill>
                          <a:schemeClr val="tx1"/>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tabLst>
                          <a:tab pos="228600" algn="l"/>
                        </a:tabLst>
                      </a:pPr>
                      <a:r>
                        <a:rPr lang="en-US" sz="1800">
                          <a:solidFill>
                            <a:schemeClr val="tx1"/>
                          </a:solidFill>
                          <a:effectLst/>
                          <a:latin typeface="Arial" panose="020B0604020202020204" pitchFamily="34" charset="0"/>
                          <a:ea typeface="Arial" panose="020B0604020202020204" pitchFamily="34" charset="0"/>
                          <a:cs typeface="Times New Roman" panose="02020603050405020304" pitchFamily="18" charset="0"/>
                        </a:rPr>
                        <a:t>None / Neutral</a:t>
                      </a:r>
                      <a:endParaRPr lang="en-AU" sz="1600">
                        <a:solidFill>
                          <a:schemeClr val="tx1"/>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651737617"/>
                  </a:ext>
                </a:extLst>
              </a:tr>
              <a:tr h="0">
                <a:tc>
                  <a:txBody>
                    <a:bodyPr/>
                    <a:lstStyle/>
                    <a:p>
                      <a:pPr marR="280670" algn="l">
                        <a:spcAft>
                          <a:spcPts val="0"/>
                        </a:spcAft>
                        <a:tabLst>
                          <a:tab pos="228600" algn="l"/>
                        </a:tabLst>
                      </a:pPr>
                      <a:r>
                        <a:rPr lang="en-US" sz="1800" b="1">
                          <a:solidFill>
                            <a:schemeClr val="bg1"/>
                          </a:solidFill>
                          <a:effectLst/>
                          <a:latin typeface="Arial" panose="020B0604020202020204" pitchFamily="34" charset="0"/>
                          <a:ea typeface="Arial" panose="020B0604020202020204" pitchFamily="34" charset="0"/>
                          <a:cs typeface="Times New Roman" panose="02020603050405020304" pitchFamily="18" charset="0"/>
                        </a:rPr>
                        <a:t>Hand Placement</a:t>
                      </a:r>
                      <a:endParaRPr lang="en-AU" sz="1600">
                        <a:solidFill>
                          <a:schemeClr val="bg1"/>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spcAft>
                          <a:spcPts val="0"/>
                        </a:spcAft>
                        <a:tabLst>
                          <a:tab pos="228600" algn="l"/>
                        </a:tabLst>
                      </a:pPr>
                      <a:r>
                        <a:rPr lang="en-US" sz="1800">
                          <a:solidFill>
                            <a:schemeClr val="tx1"/>
                          </a:solidFill>
                          <a:effectLst/>
                          <a:latin typeface="Arial" panose="020B0604020202020204" pitchFamily="34" charset="0"/>
                          <a:ea typeface="Arial" panose="020B0604020202020204" pitchFamily="34" charset="0"/>
                          <a:cs typeface="Times New Roman" panose="02020603050405020304" pitchFamily="18" charset="0"/>
                        </a:rPr>
                        <a:t>Centre of Chest</a:t>
                      </a:r>
                      <a:endParaRPr lang="en-AU" sz="1600">
                        <a:solidFill>
                          <a:schemeClr val="tx1"/>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tabLst>
                          <a:tab pos="228600" algn="l"/>
                        </a:tabLst>
                      </a:pPr>
                      <a:r>
                        <a:rPr lang="en-US" sz="1800">
                          <a:solidFill>
                            <a:schemeClr val="tx1"/>
                          </a:solidFill>
                          <a:effectLst/>
                          <a:latin typeface="Arial" panose="020B0604020202020204" pitchFamily="34" charset="0"/>
                          <a:ea typeface="Arial" panose="020B0604020202020204" pitchFamily="34" charset="0"/>
                          <a:cs typeface="Times New Roman" panose="02020603050405020304" pitchFamily="18" charset="0"/>
                        </a:rPr>
                        <a:t>Centre of Chest</a:t>
                      </a:r>
                      <a:endParaRPr lang="en-AU" sz="1600">
                        <a:solidFill>
                          <a:schemeClr val="tx1"/>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206851564"/>
                  </a:ext>
                </a:extLst>
              </a:tr>
              <a:tr h="0">
                <a:tc>
                  <a:txBody>
                    <a:bodyPr/>
                    <a:lstStyle/>
                    <a:p>
                      <a:pPr marR="280670" algn="l">
                        <a:spcAft>
                          <a:spcPts val="0"/>
                        </a:spcAft>
                        <a:tabLst>
                          <a:tab pos="228600" algn="l"/>
                        </a:tabLst>
                      </a:pPr>
                      <a:r>
                        <a:rPr lang="en-US" sz="1800" b="1">
                          <a:solidFill>
                            <a:schemeClr val="bg1"/>
                          </a:solidFill>
                          <a:effectLst/>
                          <a:latin typeface="Arial" panose="020B0604020202020204" pitchFamily="34" charset="0"/>
                          <a:ea typeface="Arial" panose="020B0604020202020204" pitchFamily="34" charset="0"/>
                          <a:cs typeface="Times New Roman" panose="02020603050405020304" pitchFamily="18" charset="0"/>
                        </a:rPr>
                        <a:t>Ratio</a:t>
                      </a:r>
                      <a:endParaRPr lang="en-AU" sz="1600">
                        <a:solidFill>
                          <a:schemeClr val="bg1"/>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spcAft>
                          <a:spcPts val="0"/>
                        </a:spcAft>
                        <a:tabLst>
                          <a:tab pos="228600" algn="l"/>
                        </a:tabLst>
                      </a:pPr>
                      <a:r>
                        <a:rPr lang="en-US" sz="1800" dirty="0">
                          <a:solidFill>
                            <a:schemeClr val="tx1"/>
                          </a:solidFill>
                          <a:effectLst/>
                          <a:latin typeface="Arial" panose="020B0604020202020204" pitchFamily="34" charset="0"/>
                          <a:ea typeface="Arial" panose="020B0604020202020204" pitchFamily="34" charset="0"/>
                          <a:cs typeface="Times New Roman" panose="02020603050405020304" pitchFamily="18" charset="0"/>
                        </a:rPr>
                        <a:t>30:2</a:t>
                      </a:r>
                      <a:endParaRPr lang="en-AU" sz="1600" dirty="0">
                        <a:solidFill>
                          <a:schemeClr val="tx1"/>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tabLst>
                          <a:tab pos="228600" algn="l"/>
                        </a:tabLst>
                      </a:pPr>
                      <a:r>
                        <a:rPr lang="en-US" sz="1800">
                          <a:solidFill>
                            <a:schemeClr val="tx1"/>
                          </a:solidFill>
                          <a:effectLst/>
                          <a:latin typeface="Arial" panose="020B0604020202020204" pitchFamily="34" charset="0"/>
                          <a:ea typeface="Arial" panose="020B0604020202020204" pitchFamily="34" charset="0"/>
                          <a:cs typeface="Times New Roman" panose="02020603050405020304" pitchFamily="18" charset="0"/>
                        </a:rPr>
                        <a:t>30:2</a:t>
                      </a:r>
                      <a:endParaRPr lang="en-AU" sz="1600">
                        <a:solidFill>
                          <a:schemeClr val="tx1"/>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34088952"/>
                  </a:ext>
                </a:extLst>
              </a:tr>
              <a:tr h="0">
                <a:tc>
                  <a:txBody>
                    <a:bodyPr/>
                    <a:lstStyle/>
                    <a:p>
                      <a:pPr marR="280670" algn="l">
                        <a:spcAft>
                          <a:spcPts val="0"/>
                        </a:spcAft>
                        <a:tabLst>
                          <a:tab pos="228600" algn="l"/>
                        </a:tabLst>
                      </a:pPr>
                      <a:r>
                        <a:rPr lang="en-US" sz="1800" b="1">
                          <a:solidFill>
                            <a:schemeClr val="bg1"/>
                          </a:solidFill>
                          <a:effectLst/>
                          <a:latin typeface="Arial" panose="020B0604020202020204" pitchFamily="34" charset="0"/>
                          <a:ea typeface="Arial" panose="020B0604020202020204" pitchFamily="34" charset="0"/>
                          <a:cs typeface="Times New Roman" panose="02020603050405020304" pitchFamily="18" charset="0"/>
                        </a:rPr>
                        <a:t>Compression Rates Per Minute</a:t>
                      </a:r>
                      <a:endParaRPr lang="en-AU" sz="1600">
                        <a:solidFill>
                          <a:schemeClr val="bg1"/>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spcAft>
                          <a:spcPts val="0"/>
                        </a:spcAft>
                        <a:tabLst>
                          <a:tab pos="228600" algn="l"/>
                        </a:tabLst>
                      </a:pPr>
                      <a:r>
                        <a:rPr lang="en-US" sz="1800">
                          <a:solidFill>
                            <a:schemeClr val="tx1"/>
                          </a:solidFill>
                          <a:effectLst/>
                          <a:latin typeface="Arial" panose="020B0604020202020204" pitchFamily="34" charset="0"/>
                          <a:ea typeface="Arial" panose="020B0604020202020204" pitchFamily="34" charset="0"/>
                          <a:cs typeface="Times New Roman" panose="02020603050405020304" pitchFamily="18" charset="0"/>
                        </a:rPr>
                        <a:t>100-120</a:t>
                      </a:r>
                      <a:endParaRPr lang="en-AU" sz="1600">
                        <a:solidFill>
                          <a:schemeClr val="tx1"/>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tabLst>
                          <a:tab pos="228600" algn="l"/>
                        </a:tabLst>
                      </a:pPr>
                      <a:r>
                        <a:rPr lang="en-US" sz="1800">
                          <a:solidFill>
                            <a:schemeClr val="tx1"/>
                          </a:solidFill>
                          <a:effectLst/>
                          <a:latin typeface="Arial" panose="020B0604020202020204" pitchFamily="34" charset="0"/>
                          <a:ea typeface="Arial" panose="020B0604020202020204" pitchFamily="34" charset="0"/>
                          <a:cs typeface="Times New Roman" panose="02020603050405020304" pitchFamily="18" charset="0"/>
                        </a:rPr>
                        <a:t>100-120</a:t>
                      </a:r>
                      <a:endParaRPr lang="en-AU" sz="1600">
                        <a:solidFill>
                          <a:schemeClr val="tx1"/>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575196017"/>
                  </a:ext>
                </a:extLst>
              </a:tr>
              <a:tr h="0">
                <a:tc>
                  <a:txBody>
                    <a:bodyPr/>
                    <a:lstStyle/>
                    <a:p>
                      <a:pPr marR="280670" algn="l">
                        <a:spcAft>
                          <a:spcPts val="0"/>
                        </a:spcAft>
                        <a:tabLst>
                          <a:tab pos="228600" algn="l"/>
                        </a:tabLst>
                      </a:pPr>
                      <a:r>
                        <a:rPr lang="en-US" sz="1800" b="1">
                          <a:solidFill>
                            <a:schemeClr val="bg1"/>
                          </a:solidFill>
                          <a:effectLst/>
                          <a:latin typeface="Arial" panose="020B0604020202020204" pitchFamily="34" charset="0"/>
                          <a:ea typeface="Arial" panose="020B0604020202020204" pitchFamily="34" charset="0"/>
                          <a:cs typeface="Times New Roman" panose="02020603050405020304" pitchFamily="18" charset="0"/>
                        </a:rPr>
                        <a:t>Compression Depth</a:t>
                      </a:r>
                      <a:endParaRPr lang="en-AU" sz="1600">
                        <a:solidFill>
                          <a:schemeClr val="bg1"/>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spcAft>
                          <a:spcPts val="0"/>
                        </a:spcAft>
                        <a:tabLst>
                          <a:tab pos="228600" algn="l"/>
                        </a:tabLst>
                      </a:pPr>
                      <a:r>
                        <a:rPr lang="en-US" sz="1800">
                          <a:solidFill>
                            <a:schemeClr val="tx1"/>
                          </a:solidFill>
                          <a:effectLst/>
                          <a:latin typeface="Arial" panose="020B0604020202020204" pitchFamily="34" charset="0"/>
                          <a:ea typeface="Arial" panose="020B0604020202020204" pitchFamily="34" charset="0"/>
                          <a:cs typeface="Times New Roman" panose="02020603050405020304" pitchFamily="18" charset="0"/>
                        </a:rPr>
                        <a:t>1/3 depth of chest</a:t>
                      </a:r>
                      <a:endParaRPr lang="en-AU" sz="1600">
                        <a:solidFill>
                          <a:schemeClr val="tx1"/>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tabLst>
                          <a:tab pos="228600" algn="l"/>
                        </a:tabLst>
                      </a:pPr>
                      <a:r>
                        <a:rPr lang="en-US" sz="1800">
                          <a:solidFill>
                            <a:schemeClr val="tx1"/>
                          </a:solidFill>
                          <a:effectLst/>
                          <a:latin typeface="Arial" panose="020B0604020202020204" pitchFamily="34" charset="0"/>
                          <a:ea typeface="Arial" panose="020B0604020202020204" pitchFamily="34" charset="0"/>
                          <a:cs typeface="Times New Roman" panose="02020603050405020304" pitchFamily="18" charset="0"/>
                        </a:rPr>
                        <a:t>1/3 depth of chest</a:t>
                      </a:r>
                      <a:endParaRPr lang="en-AU" sz="1600">
                        <a:solidFill>
                          <a:schemeClr val="tx1"/>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508140625"/>
                  </a:ext>
                </a:extLst>
              </a:tr>
              <a:tr h="0">
                <a:tc>
                  <a:txBody>
                    <a:bodyPr/>
                    <a:lstStyle/>
                    <a:p>
                      <a:pPr marR="280670" algn="l">
                        <a:spcAft>
                          <a:spcPts val="0"/>
                        </a:spcAft>
                        <a:tabLst>
                          <a:tab pos="228600" algn="l"/>
                        </a:tabLst>
                      </a:pPr>
                      <a:r>
                        <a:rPr lang="en-US" sz="1800" b="1">
                          <a:solidFill>
                            <a:schemeClr val="bg1"/>
                          </a:solidFill>
                          <a:effectLst/>
                          <a:latin typeface="Arial" panose="020B0604020202020204" pitchFamily="34" charset="0"/>
                          <a:ea typeface="Arial" panose="020B0604020202020204" pitchFamily="34" charset="0"/>
                          <a:cs typeface="Times New Roman" panose="02020603050405020304" pitchFamily="18" charset="0"/>
                        </a:rPr>
                        <a:t>Technique</a:t>
                      </a:r>
                      <a:endParaRPr lang="en-AU" sz="1600">
                        <a:solidFill>
                          <a:schemeClr val="bg1"/>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spcAft>
                          <a:spcPts val="0"/>
                        </a:spcAft>
                        <a:tabLst>
                          <a:tab pos="228600" algn="l"/>
                        </a:tabLst>
                      </a:pPr>
                      <a:r>
                        <a:rPr lang="en-US" sz="1800">
                          <a:solidFill>
                            <a:schemeClr val="tx1"/>
                          </a:solidFill>
                          <a:effectLst/>
                          <a:latin typeface="Arial" panose="020B0604020202020204" pitchFamily="34" charset="0"/>
                          <a:ea typeface="Arial" panose="020B0604020202020204" pitchFamily="34" charset="0"/>
                          <a:cs typeface="Times New Roman" panose="02020603050405020304" pitchFamily="18" charset="0"/>
                        </a:rPr>
                        <a:t>2 Hands</a:t>
                      </a:r>
                      <a:endParaRPr lang="en-AU" sz="1600">
                        <a:solidFill>
                          <a:schemeClr val="tx1"/>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tabLst>
                          <a:tab pos="228600" algn="l"/>
                        </a:tabLst>
                      </a:pPr>
                      <a:r>
                        <a:rPr lang="en-US" sz="1800">
                          <a:solidFill>
                            <a:schemeClr val="tx1"/>
                          </a:solidFill>
                          <a:effectLst/>
                          <a:latin typeface="Arial" panose="020B0604020202020204" pitchFamily="34" charset="0"/>
                          <a:ea typeface="Arial" panose="020B0604020202020204" pitchFamily="34" charset="0"/>
                          <a:cs typeface="Times New Roman" panose="02020603050405020304" pitchFamily="18" charset="0"/>
                        </a:rPr>
                        <a:t>2 Fingers</a:t>
                      </a:r>
                      <a:endParaRPr lang="en-AU" sz="1600">
                        <a:solidFill>
                          <a:schemeClr val="tx1"/>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163783050"/>
                  </a:ext>
                </a:extLst>
              </a:tr>
              <a:tr h="0">
                <a:tc>
                  <a:txBody>
                    <a:bodyPr/>
                    <a:lstStyle/>
                    <a:p>
                      <a:pPr marR="280670" algn="l">
                        <a:spcAft>
                          <a:spcPts val="0"/>
                        </a:spcAft>
                        <a:tabLst>
                          <a:tab pos="228600" algn="l"/>
                        </a:tabLst>
                      </a:pPr>
                      <a:r>
                        <a:rPr lang="en-US" sz="1800" b="1" dirty="0">
                          <a:solidFill>
                            <a:schemeClr val="bg1"/>
                          </a:solidFill>
                          <a:effectLst/>
                          <a:latin typeface="Arial" panose="020B0604020202020204" pitchFamily="34" charset="0"/>
                          <a:ea typeface="Arial" panose="020B0604020202020204" pitchFamily="34" charset="0"/>
                          <a:cs typeface="Times New Roman" panose="02020603050405020304" pitchFamily="18" charset="0"/>
                        </a:rPr>
                        <a:t>Breaths</a:t>
                      </a:r>
                      <a:endParaRPr lang="en-AU" sz="1600" dirty="0">
                        <a:solidFill>
                          <a:schemeClr val="bg1"/>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spcAft>
                          <a:spcPts val="0"/>
                        </a:spcAft>
                        <a:tabLst>
                          <a:tab pos="228600" algn="l"/>
                        </a:tabLst>
                      </a:pPr>
                      <a:r>
                        <a:rPr lang="en-US" sz="1800">
                          <a:solidFill>
                            <a:schemeClr val="tx1"/>
                          </a:solidFill>
                          <a:effectLst/>
                          <a:latin typeface="Arial" panose="020B0604020202020204" pitchFamily="34" charset="0"/>
                          <a:ea typeface="Arial" panose="020B0604020202020204" pitchFamily="34" charset="0"/>
                          <a:cs typeface="Times New Roman" panose="02020603050405020304" pitchFamily="18" charset="0"/>
                        </a:rPr>
                        <a:t>Breaths</a:t>
                      </a:r>
                      <a:endParaRPr lang="en-AU" sz="1600">
                        <a:solidFill>
                          <a:schemeClr val="tx1"/>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tabLst>
                          <a:tab pos="228600" algn="l"/>
                        </a:tabLst>
                      </a:pPr>
                      <a:r>
                        <a:rPr lang="en-US" sz="1800" dirty="0">
                          <a:solidFill>
                            <a:schemeClr val="tx1"/>
                          </a:solidFill>
                          <a:effectLst/>
                          <a:latin typeface="Arial" panose="020B0604020202020204" pitchFamily="34" charset="0"/>
                          <a:ea typeface="Arial" panose="020B0604020202020204" pitchFamily="34" charset="0"/>
                          <a:cs typeface="Times New Roman" panose="02020603050405020304" pitchFamily="18" charset="0"/>
                        </a:rPr>
                        <a:t>Puffs</a:t>
                      </a:r>
                      <a:endParaRPr lang="en-AU" sz="1600" dirty="0">
                        <a:solidFill>
                          <a:schemeClr val="tx1"/>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570204607"/>
                  </a:ext>
                </a:extLst>
              </a:tr>
            </a:tbl>
          </a:graphicData>
        </a:graphic>
      </p:graphicFrame>
    </p:spTree>
    <p:extLst>
      <p:ext uri="{BB962C8B-B14F-4D97-AF65-F5344CB8AC3E}">
        <p14:creationId xmlns:p14="http://schemas.microsoft.com/office/powerpoint/2010/main" val="3397963933"/>
      </p:ext>
    </p:extLst>
  </p:cSld>
  <p:clrMapOvr>
    <a:masterClrMapping/>
  </p:clrMapOvr>
  <p:transition spd="slow">
    <p:push/>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Title 1"/>
          <p:cNvSpPr txBox="1">
            <a:spLocks/>
          </p:cNvSpPr>
          <p:nvPr/>
        </p:nvSpPr>
        <p:spPr bwMode="auto">
          <a:xfrm>
            <a:off x="212613" y="1117186"/>
            <a:ext cx="7261225"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r>
              <a:rPr lang="en-US" altLang="en-US" dirty="0">
                <a:solidFill>
                  <a:schemeClr val="bg1"/>
                </a:solidFill>
                <a:latin typeface="Arial" panose="020B0604020202020204" pitchFamily="34" charset="0"/>
                <a:cs typeface="Tahoma" panose="020B0604030504040204" pitchFamily="34" charset="0"/>
              </a:rPr>
              <a:t>D R S A B C </a:t>
            </a:r>
            <a:r>
              <a:rPr lang="en-US" altLang="en-US" b="1" dirty="0">
                <a:solidFill>
                  <a:schemeClr val="bg1"/>
                </a:solidFill>
                <a:latin typeface="Arial" panose="020B0604020202020204" pitchFamily="34" charset="0"/>
                <a:cs typeface="Tahoma" panose="020B0604030504040204" pitchFamily="34" charset="0"/>
              </a:rPr>
              <a:t>D – Defibrillator</a:t>
            </a:r>
          </a:p>
        </p:txBody>
      </p:sp>
      <p:sp>
        <p:nvSpPr>
          <p:cNvPr id="82946" name="Content Placeholder 2"/>
          <p:cNvSpPr txBox="1">
            <a:spLocks/>
          </p:cNvSpPr>
          <p:nvPr/>
        </p:nvSpPr>
        <p:spPr bwMode="auto">
          <a:xfrm>
            <a:off x="929074" y="2069686"/>
            <a:ext cx="6068626" cy="42062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marL="198000">
              <a:spcBef>
                <a:spcPts val="432"/>
              </a:spcBef>
              <a:buSzPct val="100000"/>
              <a:defRPr/>
            </a:pPr>
            <a:r>
              <a:rPr lang="en-US" sz="1800" dirty="0">
                <a:solidFill>
                  <a:schemeClr val="bg1"/>
                </a:solidFill>
                <a:latin typeface="Arial" panose="020B0604020202020204" pitchFamily="34" charset="0"/>
                <a:ea typeface="ＭＳ 明朝" charset="0"/>
              </a:rPr>
              <a:t>Wipe the casualty’s chest dry if necessary</a:t>
            </a:r>
          </a:p>
          <a:p>
            <a:pPr marL="198000">
              <a:spcBef>
                <a:spcPts val="432"/>
              </a:spcBef>
              <a:buSzPct val="100000"/>
              <a:defRPr/>
            </a:pPr>
            <a:endParaRPr lang="en-US" sz="1800" dirty="0">
              <a:solidFill>
                <a:schemeClr val="bg1"/>
              </a:solidFill>
              <a:latin typeface="Arial" panose="020B0604020202020204" pitchFamily="34" charset="0"/>
              <a:ea typeface="ＭＳ 明朝" charset="0"/>
            </a:endParaRPr>
          </a:p>
          <a:p>
            <a:pPr marL="198000">
              <a:spcBef>
                <a:spcPts val="432"/>
              </a:spcBef>
              <a:buSzPct val="100000"/>
              <a:defRPr/>
            </a:pPr>
            <a:r>
              <a:rPr lang="en-US" sz="1800" dirty="0">
                <a:solidFill>
                  <a:schemeClr val="bg1"/>
                </a:solidFill>
                <a:latin typeface="Arial" panose="020B0604020202020204" pitchFamily="34" charset="0"/>
                <a:ea typeface="ＭＳ 明朝" charset="0"/>
              </a:rPr>
              <a:t>Attach the pads directly to the skin </a:t>
            </a:r>
          </a:p>
          <a:p>
            <a:pPr marL="198000">
              <a:spcBef>
                <a:spcPts val="432"/>
              </a:spcBef>
              <a:buSzPct val="100000"/>
              <a:defRPr/>
            </a:pPr>
            <a:endParaRPr lang="en-US" sz="1800" dirty="0">
              <a:solidFill>
                <a:schemeClr val="bg1"/>
              </a:solidFill>
              <a:latin typeface="Arial" panose="020B0604020202020204" pitchFamily="34" charset="0"/>
              <a:ea typeface="ＭＳ 明朝" charset="0"/>
            </a:endParaRPr>
          </a:p>
          <a:p>
            <a:pPr marL="198000">
              <a:spcBef>
                <a:spcPts val="432"/>
              </a:spcBef>
              <a:buSzPct val="100000"/>
              <a:defRPr/>
            </a:pPr>
            <a:r>
              <a:rPr lang="en-US" sz="1800" dirty="0">
                <a:solidFill>
                  <a:schemeClr val="bg1"/>
                </a:solidFill>
                <a:latin typeface="Arial" panose="020B0604020202020204" pitchFamily="34" charset="0"/>
                <a:ea typeface="ＭＳ 明朝" charset="0"/>
              </a:rPr>
              <a:t>The AED detects an abnormal heart rhythm and sends a small electrical charge through the heart</a:t>
            </a:r>
          </a:p>
          <a:p>
            <a:pPr marL="198000">
              <a:spcBef>
                <a:spcPts val="432"/>
              </a:spcBef>
              <a:buSzPct val="100000"/>
              <a:defRPr/>
            </a:pPr>
            <a:endParaRPr lang="en-US" sz="1800" dirty="0">
              <a:solidFill>
                <a:schemeClr val="bg1"/>
              </a:solidFill>
              <a:latin typeface="Arial" panose="020B0604020202020204" pitchFamily="34" charset="0"/>
              <a:ea typeface="ＭＳ 明朝" charset="0"/>
            </a:endParaRPr>
          </a:p>
          <a:p>
            <a:pPr marL="198000">
              <a:spcBef>
                <a:spcPts val="432"/>
              </a:spcBef>
              <a:buSzPct val="100000"/>
              <a:defRPr/>
            </a:pPr>
            <a:r>
              <a:rPr lang="en-US" altLang="en-US" sz="1800" dirty="0">
                <a:solidFill>
                  <a:schemeClr val="bg1"/>
                </a:solidFill>
                <a:latin typeface="Arial" panose="020B0604020202020204" pitchFamily="34" charset="0"/>
                <a:ea typeface="MS Mincho" panose="02020609040205080304" pitchFamily="49" charset="-128"/>
              </a:rPr>
              <a:t>Continue CPR for a further 2 minutes after the shock, leaving the AED attached</a:t>
            </a:r>
          </a:p>
          <a:p>
            <a:pPr marL="198000">
              <a:spcBef>
                <a:spcPts val="432"/>
              </a:spcBef>
              <a:buSzPct val="100000"/>
              <a:defRPr/>
            </a:pPr>
            <a:endParaRPr lang="en-US" altLang="en-US" sz="1800" dirty="0">
              <a:solidFill>
                <a:schemeClr val="bg1"/>
              </a:solidFill>
              <a:latin typeface="Arial" panose="020B0604020202020204" pitchFamily="34" charset="0"/>
              <a:ea typeface="MS Mincho" panose="02020609040205080304" pitchFamily="49" charset="-128"/>
            </a:endParaRPr>
          </a:p>
          <a:p>
            <a:pPr marL="198000">
              <a:spcBef>
                <a:spcPts val="432"/>
              </a:spcBef>
              <a:buSzPct val="100000"/>
              <a:defRPr/>
            </a:pPr>
            <a:r>
              <a:rPr lang="en-US" altLang="en-US" sz="1800" dirty="0">
                <a:solidFill>
                  <a:schemeClr val="bg1"/>
                </a:solidFill>
                <a:latin typeface="Arial" panose="020B0604020202020204" pitchFamily="34" charset="0"/>
                <a:ea typeface="MS Mincho" panose="02020609040205080304" pitchFamily="49" charset="-128"/>
              </a:rPr>
              <a:t>Follow the audio prompts</a:t>
            </a:r>
          </a:p>
          <a:p>
            <a:pPr marL="540000" indent="-342000">
              <a:spcBef>
                <a:spcPts val="432"/>
              </a:spcBef>
              <a:buSzPct val="100000"/>
              <a:buFont typeface="Arial" panose="020B0604020202020204" pitchFamily="34" charset="0"/>
              <a:buChar char="•"/>
              <a:defRPr/>
            </a:pPr>
            <a:endParaRPr lang="en-US" sz="1800" dirty="0">
              <a:solidFill>
                <a:schemeClr val="bg1"/>
              </a:solidFill>
              <a:latin typeface="Arial" panose="020B0604020202020204" pitchFamily="34" charset="0"/>
              <a:ea typeface="ＭＳ 明朝" charset="0"/>
            </a:endParaRPr>
          </a:p>
          <a:p>
            <a:pPr marL="483750" indent="-285750">
              <a:spcBef>
                <a:spcPts val="432"/>
              </a:spcBef>
              <a:buSzPct val="100000"/>
              <a:buFont typeface="Arial" panose="020B0604020202020204" pitchFamily="34" charset="0"/>
              <a:buChar char="•"/>
              <a:defRPr/>
            </a:pPr>
            <a:endParaRPr lang="en-US" sz="1800" dirty="0">
              <a:solidFill>
                <a:schemeClr val="bg1"/>
              </a:solidFill>
              <a:latin typeface="Arial" panose="020B0604020202020204" pitchFamily="34" charset="0"/>
              <a:ea typeface="ＭＳ 明朝" charset="0"/>
            </a:endParaRPr>
          </a:p>
        </p:txBody>
      </p:sp>
      <p:pic>
        <p:nvPicPr>
          <p:cNvPr id="6" name="Picture 1" descr="AED sign.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24684" y="3482626"/>
            <a:ext cx="1129783" cy="16185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8" name="Picture 2" descr="Image result for aed">
            <a:extLst>
              <a:ext uri="{FF2B5EF4-FFF2-40B4-BE49-F238E27FC236}">
                <a16:creationId xmlns:a16="http://schemas.microsoft.com/office/drawing/2014/main" id="{A228440A-E2A6-4DFE-8CA6-59CB2BC26EA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95603" y="1216025"/>
            <a:ext cx="2187943" cy="2134317"/>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Related image">
            <a:extLst>
              <a:ext uri="{FF2B5EF4-FFF2-40B4-BE49-F238E27FC236}">
                <a16:creationId xmlns:a16="http://schemas.microsoft.com/office/drawing/2014/main" id="{05A0BDC8-9E16-4758-8CDF-258AD4CE25D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08721" y="4835939"/>
            <a:ext cx="2857500" cy="1809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68627421"/>
      </p:ext>
    </p:extLst>
  </p:cSld>
  <p:clrMapOvr>
    <a:masterClrMapping/>
  </p:clrMapOvr>
  <p:transition spd="slow">
    <p:push/>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Title 1"/>
          <p:cNvSpPr txBox="1">
            <a:spLocks/>
          </p:cNvSpPr>
          <p:nvPr/>
        </p:nvSpPr>
        <p:spPr bwMode="auto">
          <a:xfrm>
            <a:off x="212613" y="1117186"/>
            <a:ext cx="7261225"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r>
              <a:rPr lang="en-US" altLang="en-US" dirty="0">
                <a:solidFill>
                  <a:schemeClr val="bg1"/>
                </a:solidFill>
                <a:latin typeface="Arial" panose="020B0604020202020204" pitchFamily="34" charset="0"/>
                <a:cs typeface="Tahoma" panose="020B0604030504040204" pitchFamily="34" charset="0"/>
              </a:rPr>
              <a:t>D R S A B C </a:t>
            </a:r>
            <a:r>
              <a:rPr lang="en-US" altLang="en-US" b="1" dirty="0">
                <a:solidFill>
                  <a:schemeClr val="bg1"/>
                </a:solidFill>
                <a:latin typeface="Arial" panose="020B0604020202020204" pitchFamily="34" charset="0"/>
                <a:cs typeface="Tahoma" panose="020B0604030504040204" pitchFamily="34" charset="0"/>
              </a:rPr>
              <a:t>D – Defibrillator</a:t>
            </a:r>
          </a:p>
        </p:txBody>
      </p:sp>
      <p:pic>
        <p:nvPicPr>
          <p:cNvPr id="10242" name="Picture 2" descr="Related image">
            <a:extLst>
              <a:ext uri="{FF2B5EF4-FFF2-40B4-BE49-F238E27FC236}">
                <a16:creationId xmlns:a16="http://schemas.microsoft.com/office/drawing/2014/main" id="{AA055495-77E3-4844-A556-39073C7C35A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33525" y="2528724"/>
            <a:ext cx="1733549" cy="2259591"/>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Related image">
            <a:extLst>
              <a:ext uri="{FF2B5EF4-FFF2-40B4-BE49-F238E27FC236}">
                <a16:creationId xmlns:a16="http://schemas.microsoft.com/office/drawing/2014/main" id="{7739A7E2-55F5-4AA7-B845-7CBC54D7906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10038" y="2069686"/>
            <a:ext cx="3228975" cy="34956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78873990"/>
      </p:ext>
    </p:extLst>
  </p:cSld>
  <p:clrMapOvr>
    <a:masterClrMapping/>
  </p:clrMapOvr>
  <p:transition spd="slow">
    <p:push/>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Title 1"/>
          <p:cNvSpPr txBox="1">
            <a:spLocks/>
          </p:cNvSpPr>
          <p:nvPr/>
        </p:nvSpPr>
        <p:spPr bwMode="auto">
          <a:xfrm>
            <a:off x="260350" y="1087159"/>
            <a:ext cx="7261225"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r>
              <a:rPr lang="en-US" altLang="en-US" b="1" dirty="0">
                <a:solidFill>
                  <a:schemeClr val="bg1"/>
                </a:solidFill>
                <a:latin typeface="Arial" panose="020B0604020202020204" pitchFamily="34" charset="0"/>
                <a:cs typeface="Tahoma" panose="020B0604030504040204" pitchFamily="34" charset="0"/>
              </a:rPr>
              <a:t>Secondary Survey</a:t>
            </a:r>
          </a:p>
        </p:txBody>
      </p:sp>
      <p:sp>
        <p:nvSpPr>
          <p:cNvPr id="113666" name="Rectangle 5"/>
          <p:cNvSpPr>
            <a:spLocks noChangeArrowheads="1"/>
          </p:cNvSpPr>
          <p:nvPr/>
        </p:nvSpPr>
        <p:spPr bwMode="auto">
          <a:xfrm>
            <a:off x="1117643" y="3277962"/>
            <a:ext cx="4959308" cy="2893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p>
            <a:pPr>
              <a:defRPr/>
            </a:pPr>
            <a:r>
              <a:rPr lang="en-AU" dirty="0">
                <a:solidFill>
                  <a:schemeClr val="bg1"/>
                </a:solidFill>
                <a:latin typeface="Arial" panose="020B0604020202020204" pitchFamily="34" charset="0"/>
                <a:ea typeface="ＭＳ Ｐゴシック" charset="0"/>
                <a:cs typeface="Tahoma"/>
              </a:rPr>
              <a:t>It assesses</a:t>
            </a:r>
            <a:r>
              <a:rPr lang="en-US" dirty="0">
                <a:solidFill>
                  <a:schemeClr val="bg1"/>
                </a:solidFill>
                <a:latin typeface="Arial" panose="020B0604020202020204" pitchFamily="34" charset="0"/>
                <a:ea typeface="ＭＳ Ｐゴシック" charset="0"/>
                <a:cs typeface="Tahoma"/>
              </a:rPr>
              <a:t> the casualty more closely for signs such as:</a:t>
            </a:r>
          </a:p>
          <a:p>
            <a:pPr>
              <a:defRPr/>
            </a:pPr>
            <a:endParaRPr lang="en-US" dirty="0">
              <a:solidFill>
                <a:schemeClr val="bg1"/>
              </a:solidFill>
              <a:latin typeface="Arial" panose="020B0604020202020204" pitchFamily="34" charset="0"/>
              <a:ea typeface="ＭＳ Ｐゴシック" charset="0"/>
              <a:cs typeface="Tahoma"/>
            </a:endParaRPr>
          </a:p>
          <a:p>
            <a:pPr marL="997200" lvl="1" indent="-342000">
              <a:spcBef>
                <a:spcPts val="432"/>
              </a:spcBef>
              <a:buSzPct val="100000"/>
              <a:buFont typeface="Arial" panose="020B0604020202020204" pitchFamily="34" charset="0"/>
              <a:buChar char="•"/>
              <a:defRPr/>
            </a:pPr>
            <a:r>
              <a:rPr lang="en-US" dirty="0">
                <a:solidFill>
                  <a:schemeClr val="bg1"/>
                </a:solidFill>
                <a:latin typeface="Arial" panose="020B0604020202020204" pitchFamily="34" charset="0"/>
                <a:ea typeface="ＭＳ Ｐゴシック" charset="0"/>
                <a:cs typeface="Tahoma"/>
              </a:rPr>
              <a:t>Cuts. </a:t>
            </a:r>
          </a:p>
          <a:p>
            <a:pPr marL="997200" lvl="1" indent="-342000">
              <a:spcBef>
                <a:spcPts val="432"/>
              </a:spcBef>
              <a:buSzPct val="100000"/>
              <a:buFont typeface="Arial" panose="020B0604020202020204" pitchFamily="34" charset="0"/>
              <a:buChar char="•"/>
              <a:defRPr/>
            </a:pPr>
            <a:r>
              <a:rPr lang="en-US" dirty="0">
                <a:solidFill>
                  <a:schemeClr val="bg1"/>
                </a:solidFill>
                <a:latin typeface="Arial" panose="020B0604020202020204" pitchFamily="34" charset="0"/>
                <a:ea typeface="ＭＳ Ｐゴシック" charset="0"/>
                <a:cs typeface="Tahoma"/>
              </a:rPr>
              <a:t>Burns.</a:t>
            </a:r>
          </a:p>
          <a:p>
            <a:pPr marL="997200" lvl="1" indent="-342000">
              <a:spcBef>
                <a:spcPts val="432"/>
              </a:spcBef>
              <a:buSzPct val="100000"/>
              <a:buFont typeface="Arial" panose="020B0604020202020204" pitchFamily="34" charset="0"/>
              <a:buChar char="•"/>
              <a:defRPr/>
            </a:pPr>
            <a:r>
              <a:rPr lang="en-US" dirty="0">
                <a:solidFill>
                  <a:schemeClr val="bg1"/>
                </a:solidFill>
                <a:latin typeface="Arial" panose="020B0604020202020204" pitchFamily="34" charset="0"/>
                <a:ea typeface="ＭＳ Ｐゴシック" charset="0"/>
                <a:cs typeface="Tahoma"/>
              </a:rPr>
              <a:t>Bleeding.</a:t>
            </a:r>
          </a:p>
          <a:p>
            <a:pPr marL="997200" lvl="1" indent="-342000">
              <a:spcBef>
                <a:spcPts val="432"/>
              </a:spcBef>
              <a:buSzPct val="100000"/>
              <a:buFont typeface="Arial" panose="020B0604020202020204" pitchFamily="34" charset="0"/>
              <a:buChar char="•"/>
              <a:defRPr/>
            </a:pPr>
            <a:r>
              <a:rPr lang="en-US" dirty="0">
                <a:solidFill>
                  <a:schemeClr val="bg1"/>
                </a:solidFill>
                <a:latin typeface="Arial" panose="020B0604020202020204" pitchFamily="34" charset="0"/>
                <a:ea typeface="ＭＳ Ｐゴシック" charset="0"/>
                <a:cs typeface="Tahoma"/>
              </a:rPr>
              <a:t>Bruising and swelling. </a:t>
            </a:r>
          </a:p>
          <a:p>
            <a:pPr marL="997200" lvl="1" indent="-342000">
              <a:spcBef>
                <a:spcPts val="432"/>
              </a:spcBef>
              <a:buSzPct val="100000"/>
              <a:buFont typeface="Arial" panose="020B0604020202020204" pitchFamily="34" charset="0"/>
              <a:buChar char="•"/>
              <a:defRPr/>
            </a:pPr>
            <a:r>
              <a:rPr lang="en-US" dirty="0">
                <a:solidFill>
                  <a:schemeClr val="bg1"/>
                </a:solidFill>
                <a:latin typeface="Arial" panose="020B0604020202020204" pitchFamily="34" charset="0"/>
                <a:ea typeface="ＭＳ Ｐゴシック" charset="0"/>
                <a:cs typeface="Tahoma"/>
              </a:rPr>
              <a:t>Puncture wounds. </a:t>
            </a:r>
          </a:p>
          <a:p>
            <a:pPr marL="997200" lvl="1" indent="-342000">
              <a:spcBef>
                <a:spcPts val="432"/>
              </a:spcBef>
              <a:buSzPct val="100000"/>
              <a:buFont typeface="Arial" panose="020B0604020202020204" pitchFamily="34" charset="0"/>
              <a:buChar char="•"/>
              <a:defRPr/>
            </a:pPr>
            <a:r>
              <a:rPr lang="en-US" dirty="0">
                <a:solidFill>
                  <a:schemeClr val="bg1"/>
                </a:solidFill>
                <a:latin typeface="Arial" panose="020B0604020202020204" pitchFamily="34" charset="0"/>
                <a:ea typeface="ＭＳ Ｐゴシック" charset="0"/>
                <a:cs typeface="Tahoma"/>
              </a:rPr>
              <a:t>Anything out of place.</a:t>
            </a:r>
            <a:endParaRPr lang="en-AU" dirty="0">
              <a:solidFill>
                <a:schemeClr val="bg1"/>
              </a:solidFill>
              <a:latin typeface="Arial" panose="020B0604020202020204" pitchFamily="34" charset="0"/>
              <a:ea typeface="ＭＳ Ｐゴシック" charset="0"/>
              <a:cs typeface="Tahoma"/>
            </a:endParaRPr>
          </a:p>
        </p:txBody>
      </p:sp>
      <p:sp>
        <p:nvSpPr>
          <p:cNvPr id="111620" name="Rectangle 1"/>
          <p:cNvSpPr>
            <a:spLocks noChangeArrowheads="1"/>
          </p:cNvSpPr>
          <p:nvPr/>
        </p:nvSpPr>
        <p:spPr bwMode="auto">
          <a:xfrm>
            <a:off x="1117643" y="2062754"/>
            <a:ext cx="4959308"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r>
              <a:rPr lang="en-US" altLang="en-US" sz="1800" dirty="0">
                <a:solidFill>
                  <a:schemeClr val="bg1"/>
                </a:solidFill>
                <a:latin typeface="Arial" panose="020B0604020202020204" pitchFamily="34" charset="0"/>
                <a:cs typeface="Tahoma" panose="020B0604030504040204" pitchFamily="34" charset="0"/>
              </a:rPr>
              <a:t>A secondary survey involves carefully checking the casualty from head to toe and is done if the initial assessment found no life-threatening conditions.</a:t>
            </a:r>
            <a:endParaRPr lang="en-AU" altLang="en-US" sz="1800" dirty="0">
              <a:solidFill>
                <a:schemeClr val="bg1"/>
              </a:solidFill>
              <a:latin typeface="Arial" panose="020B0604020202020204" pitchFamily="34" charset="0"/>
              <a:cs typeface="Tahoma" panose="020B0604030504040204" pitchFamily="34" charset="0"/>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6141608" y="2232285"/>
            <a:ext cx="3079670" cy="2061597"/>
          </a:xfrm>
          <a:prstGeom prst="rect">
            <a:avLst/>
          </a:prstGeom>
        </p:spPr>
      </p:pic>
    </p:spTree>
    <p:extLst>
      <p:ext uri="{BB962C8B-B14F-4D97-AF65-F5344CB8AC3E}">
        <p14:creationId xmlns:p14="http://schemas.microsoft.com/office/powerpoint/2010/main" val="1808716493"/>
      </p:ext>
    </p:extLst>
  </p:cSld>
  <p:clrMapOvr>
    <a:masterClrMapping/>
  </p:clrMapOvr>
  <p:transition spd="slow">
    <p:push/>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Title 1"/>
          <p:cNvSpPr txBox="1">
            <a:spLocks/>
          </p:cNvSpPr>
          <p:nvPr/>
        </p:nvSpPr>
        <p:spPr bwMode="auto">
          <a:xfrm>
            <a:off x="226023" y="1052924"/>
            <a:ext cx="7261225"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r>
              <a:rPr lang="en-US" altLang="en-US" b="1" dirty="0">
                <a:solidFill>
                  <a:schemeClr val="bg1"/>
                </a:solidFill>
                <a:latin typeface="Arial" panose="020B0604020202020204" pitchFamily="34" charset="0"/>
                <a:cs typeface="Tahoma" panose="020B0604030504040204" pitchFamily="34" charset="0"/>
              </a:rPr>
              <a:t>Legal, Workplace and Community Factors</a:t>
            </a:r>
          </a:p>
        </p:txBody>
      </p:sp>
      <p:sp>
        <p:nvSpPr>
          <p:cNvPr id="2" name="Rectangle 1"/>
          <p:cNvSpPr/>
          <p:nvPr/>
        </p:nvSpPr>
        <p:spPr>
          <a:xfrm>
            <a:off x="1357312" y="2264445"/>
            <a:ext cx="7248525" cy="2246769"/>
          </a:xfrm>
          <a:prstGeom prst="rect">
            <a:avLst/>
          </a:prstGeom>
        </p:spPr>
        <p:txBody>
          <a:bodyPr wrap="square">
            <a:spAutoFit/>
          </a:bodyPr>
          <a:lstStyle/>
          <a:p>
            <a:pPr>
              <a:spcAft>
                <a:spcPts val="0"/>
              </a:spcAft>
            </a:pPr>
            <a:endParaRPr lang="en-AU" sz="2000" dirty="0">
              <a:solidFill>
                <a:schemeClr val="bg1"/>
              </a:solidFill>
              <a:latin typeface="Arial" panose="020B0604020202020204" pitchFamily="34" charset="0"/>
              <a:ea typeface="MS PGothic" panose="020B0600070205080204" pitchFamily="34" charset="-128"/>
              <a:cs typeface="Tahoma" panose="020B0604030504040204" pitchFamily="34" charset="0"/>
            </a:endParaRPr>
          </a:p>
          <a:p>
            <a:pPr>
              <a:spcAft>
                <a:spcPts val="0"/>
              </a:spcAft>
            </a:pPr>
            <a:r>
              <a:rPr lang="en-US" sz="2000" dirty="0">
                <a:solidFill>
                  <a:schemeClr val="bg1"/>
                </a:solidFill>
                <a:latin typeface="Arial" panose="020B0604020202020204" pitchFamily="34" charset="0"/>
                <a:ea typeface="MS PGothic" panose="020B0600070205080204" pitchFamily="34" charset="-128"/>
                <a:cs typeface="Tahoma" panose="020B0604030504040204" pitchFamily="34" charset="0"/>
              </a:rPr>
              <a:t>CPR and First Aid requalification should be done annually. </a:t>
            </a:r>
          </a:p>
          <a:p>
            <a:pPr>
              <a:spcAft>
                <a:spcPts val="0"/>
              </a:spcAft>
            </a:pPr>
            <a:endParaRPr lang="en-US" sz="2000" dirty="0">
              <a:solidFill>
                <a:schemeClr val="bg1"/>
              </a:solidFill>
              <a:latin typeface="Arial" panose="020B0604020202020204" pitchFamily="34" charset="0"/>
              <a:cs typeface="Tahoma" panose="020B0604030504040204" pitchFamily="34" charset="0"/>
            </a:endParaRPr>
          </a:p>
          <a:p>
            <a:pPr>
              <a:spcAft>
                <a:spcPts val="0"/>
              </a:spcAft>
            </a:pPr>
            <a:r>
              <a:rPr lang="en-US" sz="2000" dirty="0">
                <a:solidFill>
                  <a:schemeClr val="bg1"/>
                </a:solidFill>
                <a:latin typeface="Arial" panose="020B0604020202020204" pitchFamily="34" charset="0"/>
                <a:ea typeface="MS PGothic" panose="020B0600070205080204" pitchFamily="34" charset="-128"/>
                <a:cs typeface="Tahoma" panose="020B0604030504040204" pitchFamily="34" charset="0"/>
              </a:rPr>
              <a:t>Training that lapses is considered to be out of date.</a:t>
            </a:r>
          </a:p>
          <a:p>
            <a:pPr>
              <a:spcAft>
                <a:spcPts val="0"/>
              </a:spcAft>
            </a:pPr>
            <a:endParaRPr lang="en-US" sz="2000" dirty="0">
              <a:solidFill>
                <a:schemeClr val="bg1"/>
              </a:solidFill>
              <a:latin typeface="Arial" panose="020B0604020202020204" pitchFamily="34" charset="0"/>
              <a:cs typeface="Tahoma" panose="020B0604030504040204" pitchFamily="34" charset="0"/>
            </a:endParaRPr>
          </a:p>
          <a:p>
            <a:pPr>
              <a:spcAft>
                <a:spcPts val="0"/>
              </a:spcAft>
            </a:pPr>
            <a:r>
              <a:rPr lang="en-US" sz="2000" dirty="0">
                <a:solidFill>
                  <a:schemeClr val="bg1"/>
                </a:solidFill>
                <a:latin typeface="Arial" panose="020B0604020202020204" pitchFamily="34" charset="0"/>
                <a:ea typeface="MS PGothic" panose="020B0600070205080204" pitchFamily="34" charset="-128"/>
                <a:cs typeface="Tahoma" panose="020B0604030504040204" pitchFamily="34" charset="0"/>
              </a:rPr>
              <a:t>It’s a good idea to have practice sessions throughout the year if you don’t use your first aid skills regularly</a:t>
            </a:r>
            <a:endParaRPr lang="en-AU" sz="2000" dirty="0">
              <a:solidFill>
                <a:schemeClr val="bg1"/>
              </a:solidFill>
              <a:latin typeface="Arial" panose="020B0604020202020204" pitchFamily="34" charset="0"/>
              <a:ea typeface="MS PGothic" panose="020B0600070205080204" pitchFamily="34" charset="-128"/>
              <a:cs typeface="Tahoma" panose="020B0604030504040204" pitchFamily="34" charset="0"/>
            </a:endParaRPr>
          </a:p>
        </p:txBody>
      </p:sp>
    </p:spTree>
    <p:extLst>
      <p:ext uri="{BB962C8B-B14F-4D97-AF65-F5344CB8AC3E}">
        <p14:creationId xmlns:p14="http://schemas.microsoft.com/office/powerpoint/2010/main" val="870318956"/>
      </p:ext>
    </p:extLst>
  </p:cSld>
  <p:clrMapOvr>
    <a:masterClrMapping/>
  </p:clrMapOvr>
  <p:transition spd="slow">
    <p:push/>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Title 1"/>
          <p:cNvSpPr txBox="1">
            <a:spLocks/>
          </p:cNvSpPr>
          <p:nvPr/>
        </p:nvSpPr>
        <p:spPr bwMode="auto">
          <a:xfrm>
            <a:off x="298450" y="1340644"/>
            <a:ext cx="7261225"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r>
              <a:rPr lang="en-US" altLang="en-US" b="1" dirty="0">
                <a:solidFill>
                  <a:schemeClr val="bg1"/>
                </a:solidFill>
                <a:latin typeface="Arial" panose="020B0604020202020204" pitchFamily="34" charset="0"/>
                <a:cs typeface="Tahoma" panose="020B0604030504040204" pitchFamily="34" charset="0"/>
              </a:rPr>
              <a:t>Reassure the Casualty</a:t>
            </a:r>
          </a:p>
        </p:txBody>
      </p:sp>
      <p:sp>
        <p:nvSpPr>
          <p:cNvPr id="123906" name="Rectangle 1"/>
          <p:cNvSpPr>
            <a:spLocks noChangeArrowheads="1"/>
          </p:cNvSpPr>
          <p:nvPr/>
        </p:nvSpPr>
        <p:spPr bwMode="auto">
          <a:xfrm>
            <a:off x="1739106" y="3122613"/>
            <a:ext cx="3473450" cy="280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682625" indent="-285750"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marL="540000" indent="-342000" eaLnBrk="1" hangingPunct="1">
              <a:spcBef>
                <a:spcPts val="438"/>
              </a:spcBef>
              <a:buSzPct val="100000"/>
              <a:buFont typeface="Arial" panose="020B0604020202020204" pitchFamily="34" charset="0"/>
              <a:buChar char="•"/>
            </a:pPr>
            <a:r>
              <a:rPr lang="en-US" altLang="en-US" sz="1800" dirty="0">
                <a:solidFill>
                  <a:schemeClr val="bg1"/>
                </a:solidFill>
                <a:latin typeface="Arial" panose="020B0604020202020204" pitchFamily="34" charset="0"/>
                <a:cs typeface="Tahoma" panose="020B0604030504040204" pitchFamily="34" charset="0"/>
              </a:rPr>
              <a:t>Make a personal introduction.</a:t>
            </a:r>
            <a:endParaRPr lang="en-AU" altLang="en-US" sz="1800" dirty="0">
              <a:solidFill>
                <a:schemeClr val="bg1"/>
              </a:solidFill>
              <a:latin typeface="Arial" panose="020B0604020202020204" pitchFamily="34" charset="0"/>
              <a:cs typeface="Tahoma" panose="020B0604030504040204" pitchFamily="34" charset="0"/>
            </a:endParaRPr>
          </a:p>
          <a:p>
            <a:pPr marL="540000" indent="-342000" eaLnBrk="1" hangingPunct="1">
              <a:spcBef>
                <a:spcPts val="438"/>
              </a:spcBef>
              <a:buSzPct val="100000"/>
              <a:buFont typeface="Arial" panose="020B0604020202020204" pitchFamily="34" charset="0"/>
              <a:buChar char="•"/>
            </a:pPr>
            <a:r>
              <a:rPr lang="en-US" altLang="en-US" sz="1800" dirty="0">
                <a:solidFill>
                  <a:schemeClr val="bg1"/>
                </a:solidFill>
                <a:latin typeface="Arial" panose="020B0604020202020204" pitchFamily="34" charset="0"/>
                <a:cs typeface="Tahoma" panose="020B0604030504040204" pitchFamily="34" charset="0"/>
              </a:rPr>
              <a:t>Show empathy.</a:t>
            </a:r>
            <a:endParaRPr lang="en-AU" altLang="en-US" sz="1800" dirty="0">
              <a:solidFill>
                <a:schemeClr val="bg1"/>
              </a:solidFill>
              <a:latin typeface="Arial" panose="020B0604020202020204" pitchFamily="34" charset="0"/>
              <a:cs typeface="Tahoma" panose="020B0604030504040204" pitchFamily="34" charset="0"/>
            </a:endParaRPr>
          </a:p>
          <a:p>
            <a:pPr marL="540000" indent="-342000" eaLnBrk="1" hangingPunct="1">
              <a:spcBef>
                <a:spcPts val="438"/>
              </a:spcBef>
              <a:buSzPct val="100000"/>
              <a:buFont typeface="Arial" panose="020B0604020202020204" pitchFamily="34" charset="0"/>
              <a:buChar char="•"/>
            </a:pPr>
            <a:r>
              <a:rPr lang="en-US" altLang="en-US" sz="1800" dirty="0">
                <a:solidFill>
                  <a:schemeClr val="bg1"/>
                </a:solidFill>
                <a:latin typeface="Arial" panose="020B0604020202020204" pitchFamily="34" charset="0"/>
                <a:cs typeface="Tahoma" panose="020B0604030504040204" pitchFamily="34" charset="0"/>
              </a:rPr>
              <a:t>Maintain constant communication.</a:t>
            </a:r>
            <a:endParaRPr lang="en-AU" altLang="en-US" sz="1800" dirty="0">
              <a:solidFill>
                <a:schemeClr val="bg1"/>
              </a:solidFill>
              <a:latin typeface="Arial" panose="020B0604020202020204" pitchFamily="34" charset="0"/>
              <a:cs typeface="Tahoma" panose="020B0604030504040204" pitchFamily="34" charset="0"/>
            </a:endParaRPr>
          </a:p>
          <a:p>
            <a:pPr marL="540000" indent="-342000" eaLnBrk="1" hangingPunct="1">
              <a:spcBef>
                <a:spcPts val="438"/>
              </a:spcBef>
              <a:buSzPct val="100000"/>
              <a:buFont typeface="Arial" panose="020B0604020202020204" pitchFamily="34" charset="0"/>
              <a:buChar char="•"/>
            </a:pPr>
            <a:r>
              <a:rPr lang="en-US" altLang="en-US" sz="1800" dirty="0">
                <a:solidFill>
                  <a:schemeClr val="bg1"/>
                </a:solidFill>
                <a:latin typeface="Arial" panose="020B0604020202020204" pitchFamily="34" charset="0"/>
                <a:cs typeface="Tahoma" panose="020B0604030504040204" pitchFamily="34" charset="0"/>
              </a:rPr>
              <a:t>Adopt a caring voice tone and volume.</a:t>
            </a:r>
            <a:endParaRPr lang="en-AU" altLang="en-US" sz="1800" dirty="0">
              <a:solidFill>
                <a:schemeClr val="bg1"/>
              </a:solidFill>
              <a:latin typeface="Arial" panose="020B0604020202020204" pitchFamily="34" charset="0"/>
              <a:cs typeface="Tahoma" panose="020B0604030504040204" pitchFamily="34" charset="0"/>
            </a:endParaRPr>
          </a:p>
          <a:p>
            <a:pPr marL="540000" indent="-342000" eaLnBrk="1" hangingPunct="1">
              <a:spcBef>
                <a:spcPts val="438"/>
              </a:spcBef>
              <a:buSzPct val="100000"/>
              <a:buFont typeface="Arial" panose="020B0604020202020204" pitchFamily="34" charset="0"/>
              <a:buChar char="•"/>
            </a:pPr>
            <a:r>
              <a:rPr lang="en-US" altLang="en-US" sz="1800" dirty="0">
                <a:solidFill>
                  <a:schemeClr val="bg1"/>
                </a:solidFill>
                <a:latin typeface="Arial" panose="020B0604020202020204" pitchFamily="34" charset="0"/>
                <a:cs typeface="Tahoma" panose="020B0604030504040204" pitchFamily="34" charset="0"/>
              </a:rPr>
              <a:t>Offer reassurance and provide gentle treatment.</a:t>
            </a:r>
            <a:endParaRPr lang="en-AU" altLang="en-US" sz="1800" dirty="0">
              <a:solidFill>
                <a:schemeClr val="bg1"/>
              </a:solidFill>
              <a:latin typeface="Arial" panose="020B0604020202020204" pitchFamily="34" charset="0"/>
              <a:cs typeface="Tahoma" panose="020B0604030504040204" pitchFamily="34" charset="0"/>
            </a:endParaRPr>
          </a:p>
        </p:txBody>
      </p:sp>
      <p:pic>
        <p:nvPicPr>
          <p:cNvPr id="123907" name="Picture 3" descr="First Aid woman injured while hiking covered with an emergency blanket using a first aid kit 11899977_l"/>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05487" y="2941241"/>
            <a:ext cx="3052253" cy="2037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908" name="Rectangle 2"/>
          <p:cNvSpPr>
            <a:spLocks noChangeArrowheads="1"/>
          </p:cNvSpPr>
          <p:nvPr/>
        </p:nvSpPr>
        <p:spPr bwMode="auto">
          <a:xfrm>
            <a:off x="784225" y="2399903"/>
            <a:ext cx="72612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r>
              <a:rPr lang="en-US" altLang="en-US" sz="1800" dirty="0">
                <a:solidFill>
                  <a:schemeClr val="bg1"/>
                </a:solidFill>
                <a:latin typeface="Arial" panose="020B0604020202020204" pitchFamily="34" charset="0"/>
                <a:cs typeface="Tahoma" panose="020B0604030504040204" pitchFamily="34" charset="0"/>
              </a:rPr>
              <a:t>The casualty could be anxious, agitated and in a lot of pain so you need to be calm, respectful and comforting.</a:t>
            </a:r>
          </a:p>
        </p:txBody>
      </p:sp>
    </p:spTree>
    <p:extLst>
      <p:ext uri="{BB962C8B-B14F-4D97-AF65-F5344CB8AC3E}">
        <p14:creationId xmlns:p14="http://schemas.microsoft.com/office/powerpoint/2010/main" val="2011211950"/>
      </p:ext>
    </p:extLst>
  </p:cSld>
  <p:clrMapOvr>
    <a:masterClrMapping/>
  </p:clrMapOvr>
  <p:transition spd="slow">
    <p:push/>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49" name="Title 1"/>
          <p:cNvSpPr txBox="1">
            <a:spLocks/>
          </p:cNvSpPr>
          <p:nvPr/>
        </p:nvSpPr>
        <p:spPr bwMode="auto">
          <a:xfrm>
            <a:off x="262731" y="1188176"/>
            <a:ext cx="7261225"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r>
              <a:rPr lang="en-US" altLang="en-US" b="1" dirty="0">
                <a:solidFill>
                  <a:schemeClr val="bg1"/>
                </a:solidFill>
                <a:latin typeface="Arial" panose="020B0604020202020204" pitchFamily="34" charset="0"/>
                <a:cs typeface="Tahoma" panose="020B0604030504040204" pitchFamily="34" charset="0"/>
              </a:rPr>
              <a:t>Make the Casualty Comfortable</a:t>
            </a:r>
          </a:p>
        </p:txBody>
      </p:sp>
      <p:sp>
        <p:nvSpPr>
          <p:cNvPr id="138242" name="Rectangle 1"/>
          <p:cNvSpPr>
            <a:spLocks noChangeArrowheads="1"/>
          </p:cNvSpPr>
          <p:nvPr/>
        </p:nvSpPr>
        <p:spPr bwMode="auto">
          <a:xfrm>
            <a:off x="1012825" y="2958230"/>
            <a:ext cx="4965188" cy="2462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p>
            <a:pPr>
              <a:defRPr/>
            </a:pPr>
            <a:r>
              <a:rPr lang="en-US" dirty="0">
                <a:solidFill>
                  <a:schemeClr val="bg1"/>
                </a:solidFill>
                <a:latin typeface="Arial" panose="020B0604020202020204" pitchFamily="34" charset="0"/>
                <a:ea typeface="ＭＳ Ｐゴシック" charset="0"/>
                <a:cs typeface="Tahoma"/>
              </a:rPr>
              <a:t>This could mean moving them to a sheltered place out of the elements</a:t>
            </a:r>
          </a:p>
          <a:p>
            <a:pPr>
              <a:defRPr/>
            </a:pPr>
            <a:endParaRPr lang="en-AU" dirty="0">
              <a:solidFill>
                <a:schemeClr val="bg1"/>
              </a:solidFill>
              <a:latin typeface="Arial" panose="020B0604020202020204" pitchFamily="34" charset="0"/>
              <a:ea typeface="ＭＳ Ｐゴシック" charset="0"/>
              <a:cs typeface="Tahoma"/>
            </a:endParaRPr>
          </a:p>
          <a:p>
            <a:pPr>
              <a:spcBef>
                <a:spcPts val="432"/>
              </a:spcBef>
              <a:buSzPct val="100000"/>
              <a:defRPr/>
            </a:pPr>
            <a:r>
              <a:rPr lang="en-US" dirty="0">
                <a:solidFill>
                  <a:schemeClr val="bg1"/>
                </a:solidFill>
                <a:latin typeface="Arial" panose="020B0604020202020204" pitchFamily="34" charset="0"/>
                <a:ea typeface="ＭＳ Ｐゴシック" charset="0"/>
                <a:cs typeface="Tahoma"/>
              </a:rPr>
              <a:t>Use coats, thermal blankets or other things to maintain body temperature</a:t>
            </a:r>
          </a:p>
          <a:p>
            <a:pPr>
              <a:spcBef>
                <a:spcPts val="432"/>
              </a:spcBef>
              <a:buSzPct val="100000"/>
              <a:defRPr/>
            </a:pPr>
            <a:endParaRPr lang="en-US" dirty="0">
              <a:solidFill>
                <a:schemeClr val="bg1"/>
              </a:solidFill>
              <a:latin typeface="Arial" panose="020B0604020202020204" pitchFamily="34" charset="0"/>
              <a:ea typeface="ＭＳ Ｐゴシック" charset="0"/>
              <a:cs typeface="Tahoma"/>
            </a:endParaRPr>
          </a:p>
          <a:p>
            <a:pPr>
              <a:spcBef>
                <a:spcPts val="432"/>
              </a:spcBef>
              <a:buSzPct val="100000"/>
              <a:defRPr/>
            </a:pPr>
            <a:r>
              <a:rPr lang="en-US" dirty="0">
                <a:solidFill>
                  <a:schemeClr val="bg1"/>
                </a:solidFill>
                <a:latin typeface="Arial" panose="020B0604020202020204" pitchFamily="34" charset="0"/>
                <a:ea typeface="ＭＳ Ｐゴシック" charset="0"/>
                <a:cs typeface="Tahoma"/>
              </a:rPr>
              <a:t>If there is a head injury, support their head and neck with a pillow or padding</a:t>
            </a:r>
            <a:endParaRPr lang="en-AU" dirty="0">
              <a:solidFill>
                <a:schemeClr val="bg1"/>
              </a:solidFill>
              <a:latin typeface="Arial" panose="020B0604020202020204" pitchFamily="34" charset="0"/>
              <a:ea typeface="ＭＳ Ｐゴシック" charset="0"/>
              <a:cs typeface="Tahoma"/>
            </a:endParaRPr>
          </a:p>
        </p:txBody>
      </p:sp>
      <p:pic>
        <p:nvPicPr>
          <p:cNvPr id="130051" name="Picture 2" descr="first aid paramedic blanket car crash shock 10619943_m.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29350" y="3060642"/>
            <a:ext cx="2589212" cy="17257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0052" name="Rectangle 1"/>
          <p:cNvSpPr>
            <a:spLocks noChangeArrowheads="1"/>
          </p:cNvSpPr>
          <p:nvPr/>
        </p:nvSpPr>
        <p:spPr bwMode="auto">
          <a:xfrm>
            <a:off x="1012825" y="2209724"/>
            <a:ext cx="72612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r>
              <a:rPr lang="en-US" altLang="en-US" sz="1800" dirty="0">
                <a:solidFill>
                  <a:schemeClr val="bg1"/>
                </a:solidFill>
                <a:latin typeface="Arial" panose="020B0604020202020204" pitchFamily="34" charset="0"/>
                <a:cs typeface="Tahoma" panose="020B0604030504040204" pitchFamily="34" charset="0"/>
              </a:rPr>
              <a:t>You need to make the casualty as comfortable as you can until emergency services arrive.</a:t>
            </a:r>
            <a:endParaRPr lang="en-AU" altLang="en-US" sz="1800" dirty="0">
              <a:solidFill>
                <a:schemeClr val="bg1"/>
              </a:solidFill>
              <a:latin typeface="Arial" panose="020B0604020202020204" pitchFamily="34" charset="0"/>
              <a:cs typeface="Tahoma" panose="020B0604030504040204" pitchFamily="34" charset="0"/>
            </a:endParaRPr>
          </a:p>
        </p:txBody>
      </p:sp>
    </p:spTree>
    <p:extLst>
      <p:ext uri="{BB962C8B-B14F-4D97-AF65-F5344CB8AC3E}">
        <p14:creationId xmlns:p14="http://schemas.microsoft.com/office/powerpoint/2010/main" val="388119643"/>
      </p:ext>
    </p:extLst>
  </p:cSld>
  <p:clrMapOvr>
    <a:masterClrMapping/>
  </p:clrMapOvr>
  <p:transition spd="slow">
    <p:push/>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Title 1"/>
          <p:cNvSpPr txBox="1">
            <a:spLocks/>
          </p:cNvSpPr>
          <p:nvPr/>
        </p:nvSpPr>
        <p:spPr bwMode="auto">
          <a:xfrm>
            <a:off x="291315" y="1092200"/>
            <a:ext cx="7261225"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r>
              <a:rPr lang="en-US" altLang="en-US" b="1" dirty="0">
                <a:solidFill>
                  <a:schemeClr val="bg1"/>
                </a:solidFill>
                <a:latin typeface="Arial" panose="020B0604020202020204" pitchFamily="34" charset="0"/>
                <a:cs typeface="Tahoma" panose="020B0604030504040204" pitchFamily="34" charset="0"/>
              </a:rPr>
              <a:t>Triage</a:t>
            </a:r>
          </a:p>
        </p:txBody>
      </p:sp>
      <p:sp>
        <p:nvSpPr>
          <p:cNvPr id="121858" name="Rectangle 1"/>
          <p:cNvSpPr>
            <a:spLocks noChangeArrowheads="1"/>
          </p:cNvSpPr>
          <p:nvPr/>
        </p:nvSpPr>
        <p:spPr bwMode="auto">
          <a:xfrm>
            <a:off x="1336674" y="2078259"/>
            <a:ext cx="6725777" cy="34163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r>
              <a:rPr lang="en-US" altLang="en-US" sz="1800" dirty="0">
                <a:solidFill>
                  <a:schemeClr val="bg1"/>
                </a:solidFill>
                <a:latin typeface="Arial" panose="020B0604020202020204" pitchFamily="34" charset="0"/>
                <a:ea typeface="MS Mincho" panose="02020609040205080304" pitchFamily="49" charset="-128"/>
              </a:rPr>
              <a:t>If it is a major incident and there are a lot of casualties to treat, you need to </a:t>
            </a:r>
            <a:r>
              <a:rPr lang="en-US" altLang="en-US" sz="1800" dirty="0" err="1">
                <a:solidFill>
                  <a:schemeClr val="bg1"/>
                </a:solidFill>
                <a:latin typeface="Arial" panose="020B0604020202020204" pitchFamily="34" charset="0"/>
                <a:ea typeface="MS Mincho" panose="02020609040205080304" pitchFamily="49" charset="-128"/>
              </a:rPr>
              <a:t>prioritise</a:t>
            </a:r>
            <a:r>
              <a:rPr lang="en-US" altLang="en-US" sz="1800" dirty="0">
                <a:solidFill>
                  <a:schemeClr val="bg1"/>
                </a:solidFill>
                <a:latin typeface="Arial" panose="020B0604020202020204" pitchFamily="34" charset="0"/>
                <a:ea typeface="MS Mincho" panose="02020609040205080304" pitchFamily="49" charset="-128"/>
              </a:rPr>
              <a:t> treatment. </a:t>
            </a:r>
          </a:p>
          <a:p>
            <a:pPr eaLnBrk="1" hangingPunct="1"/>
            <a:endParaRPr lang="en-US" altLang="en-US" sz="1800" dirty="0">
              <a:solidFill>
                <a:schemeClr val="bg1"/>
              </a:solidFill>
              <a:latin typeface="Arial" panose="020B0604020202020204" pitchFamily="34" charset="0"/>
              <a:ea typeface="MS Mincho" panose="02020609040205080304" pitchFamily="49" charset="-128"/>
            </a:endParaRPr>
          </a:p>
          <a:p>
            <a:pPr eaLnBrk="1" hangingPunct="1"/>
            <a:r>
              <a:rPr lang="en-US" altLang="en-US" sz="1800" dirty="0">
                <a:solidFill>
                  <a:schemeClr val="bg1"/>
                </a:solidFill>
                <a:latin typeface="Arial" panose="020B0604020202020204" pitchFamily="34" charset="0"/>
                <a:ea typeface="MS Mincho" panose="02020609040205080304" pitchFamily="49" charset="-128"/>
              </a:rPr>
              <a:t>This process is called ‘triage’.</a:t>
            </a:r>
          </a:p>
          <a:p>
            <a:pPr eaLnBrk="1" hangingPunct="1"/>
            <a:endParaRPr lang="en-US" altLang="en-US" sz="1800" dirty="0">
              <a:solidFill>
                <a:schemeClr val="bg1"/>
              </a:solidFill>
              <a:latin typeface="Arial" panose="020B0604020202020204" pitchFamily="34" charset="0"/>
              <a:ea typeface="MS Mincho" panose="02020609040205080304" pitchFamily="49" charset="-128"/>
            </a:endParaRPr>
          </a:p>
          <a:p>
            <a:pPr eaLnBrk="1" hangingPunct="1"/>
            <a:r>
              <a:rPr lang="en-AU" altLang="en-US" sz="1800" dirty="0">
                <a:solidFill>
                  <a:schemeClr val="bg1"/>
                </a:solidFill>
                <a:latin typeface="Arial" panose="020B0604020202020204" pitchFamily="34" charset="0"/>
                <a:ea typeface="MS Mincho" panose="02020609040205080304" pitchFamily="49" charset="-128"/>
              </a:rPr>
              <a:t>Triage means deciding who to help first. </a:t>
            </a:r>
          </a:p>
          <a:p>
            <a:pPr eaLnBrk="1" hangingPunct="1"/>
            <a:r>
              <a:rPr lang="en-AU" altLang="en-US" sz="1800" dirty="0">
                <a:solidFill>
                  <a:schemeClr val="bg1"/>
                </a:solidFill>
                <a:latin typeface="Arial" panose="020B0604020202020204" pitchFamily="34" charset="0"/>
                <a:ea typeface="MS Mincho" panose="02020609040205080304" pitchFamily="49" charset="-128"/>
              </a:rPr>
              <a:t>It comes from a French term for separate or select. </a:t>
            </a:r>
          </a:p>
          <a:p>
            <a:pPr eaLnBrk="1" hangingPunct="1"/>
            <a:endParaRPr lang="en-US" altLang="en-US" sz="1800" dirty="0">
              <a:solidFill>
                <a:schemeClr val="bg1"/>
              </a:solidFill>
              <a:latin typeface="Arial" panose="020B0604020202020204" pitchFamily="34" charset="0"/>
              <a:ea typeface="MS Mincho" panose="02020609040205080304" pitchFamily="49" charset="-128"/>
            </a:endParaRPr>
          </a:p>
          <a:p>
            <a:pPr eaLnBrk="1" hangingPunct="1"/>
            <a:r>
              <a:rPr lang="en-AU" altLang="en-US" sz="1800" dirty="0">
                <a:solidFill>
                  <a:schemeClr val="bg1"/>
                </a:solidFill>
                <a:latin typeface="Arial" panose="020B0604020202020204" pitchFamily="34" charset="0"/>
                <a:ea typeface="MS Mincho" panose="02020609040205080304" pitchFamily="49" charset="-128"/>
              </a:rPr>
              <a:t>Start with the casualties with the worst injuries and based on their level of consciousness. </a:t>
            </a:r>
          </a:p>
          <a:p>
            <a:pPr eaLnBrk="1" hangingPunct="1"/>
            <a:endParaRPr lang="en-AU" altLang="en-US" sz="1800" dirty="0">
              <a:solidFill>
                <a:schemeClr val="bg1"/>
              </a:solidFill>
              <a:latin typeface="Arial" panose="020B0604020202020204" pitchFamily="34" charset="0"/>
              <a:ea typeface="MS Mincho" panose="02020609040205080304" pitchFamily="49" charset="-128"/>
            </a:endParaRPr>
          </a:p>
          <a:p>
            <a:pPr eaLnBrk="1" hangingPunct="1"/>
            <a:r>
              <a:rPr lang="en-AU" altLang="en-US" sz="1800" dirty="0">
                <a:solidFill>
                  <a:schemeClr val="bg1"/>
                </a:solidFill>
                <a:latin typeface="Arial" panose="020B0604020202020204" pitchFamily="34" charset="0"/>
                <a:ea typeface="MS Mincho" panose="02020609040205080304" pitchFamily="49" charset="-128"/>
              </a:rPr>
              <a:t>Colours are used to identify priorities</a:t>
            </a:r>
          </a:p>
        </p:txBody>
      </p:sp>
    </p:spTree>
    <p:extLst>
      <p:ext uri="{BB962C8B-B14F-4D97-AF65-F5344CB8AC3E}">
        <p14:creationId xmlns:p14="http://schemas.microsoft.com/office/powerpoint/2010/main" val="2168949757"/>
      </p:ext>
    </p:extLst>
  </p:cSld>
  <p:clrMapOvr>
    <a:masterClrMapping/>
  </p:clrMapOvr>
  <p:transition spd="slow">
    <p:push/>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Title 1"/>
          <p:cNvSpPr txBox="1">
            <a:spLocks/>
          </p:cNvSpPr>
          <p:nvPr/>
        </p:nvSpPr>
        <p:spPr bwMode="auto">
          <a:xfrm>
            <a:off x="291315" y="1092200"/>
            <a:ext cx="7261225"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r>
              <a:rPr lang="en-US" altLang="en-US" b="1" dirty="0">
                <a:solidFill>
                  <a:schemeClr val="bg1"/>
                </a:solidFill>
                <a:latin typeface="Arial" panose="020B0604020202020204" pitchFamily="34" charset="0"/>
                <a:cs typeface="Tahoma" panose="020B0604030504040204" pitchFamily="34" charset="0"/>
              </a:rPr>
              <a:t>Triage</a:t>
            </a:r>
          </a:p>
        </p:txBody>
      </p:sp>
      <p:grpSp>
        <p:nvGrpSpPr>
          <p:cNvPr id="2" name="Group 1">
            <a:extLst>
              <a:ext uri="{FF2B5EF4-FFF2-40B4-BE49-F238E27FC236}">
                <a16:creationId xmlns:a16="http://schemas.microsoft.com/office/drawing/2014/main" id="{9D2E2EC6-F712-47D5-B915-77048AC7DBC1}"/>
              </a:ext>
            </a:extLst>
          </p:cNvPr>
          <p:cNvGrpSpPr/>
          <p:nvPr/>
        </p:nvGrpSpPr>
        <p:grpSpPr>
          <a:xfrm>
            <a:off x="5505893" y="1435510"/>
            <a:ext cx="1295400" cy="5231027"/>
            <a:chOff x="5875508" y="1568450"/>
            <a:chExt cx="1295400" cy="3859530"/>
          </a:xfrm>
        </p:grpSpPr>
        <p:cxnSp>
          <p:nvCxnSpPr>
            <p:cNvPr id="5" name="Straight Arrow Connector 4">
              <a:extLst>
                <a:ext uri="{FF2B5EF4-FFF2-40B4-BE49-F238E27FC236}">
                  <a16:creationId xmlns:a16="http://schemas.microsoft.com/office/drawing/2014/main" id="{775E4AE7-313B-416B-A025-CC6201015B7D}"/>
                </a:ext>
              </a:extLst>
            </p:cNvPr>
            <p:cNvCxnSpPr/>
            <p:nvPr/>
          </p:nvCxnSpPr>
          <p:spPr>
            <a:xfrm flipV="1">
              <a:off x="6475583" y="2065968"/>
              <a:ext cx="0" cy="2819266"/>
            </a:xfrm>
            <a:prstGeom prst="straightConnector1">
              <a:avLst/>
            </a:prstGeom>
            <a:ln w="69850">
              <a:gradFill flip="none" rotWithShape="1">
                <a:gsLst>
                  <a:gs pos="0">
                    <a:schemeClr val="tx1"/>
                  </a:gs>
                  <a:gs pos="20000">
                    <a:schemeClr val="bg1"/>
                  </a:gs>
                  <a:gs pos="47000">
                    <a:srgbClr val="92D050"/>
                  </a:gs>
                  <a:gs pos="84000">
                    <a:srgbClr val="FF0000"/>
                  </a:gs>
                  <a:gs pos="68000">
                    <a:srgbClr val="FFFF00"/>
                  </a:gs>
                </a:gsLst>
                <a:lin ang="5400000" scaled="1"/>
                <a:tileRect/>
              </a:gradFill>
              <a:tailEnd type="triangle"/>
            </a:ln>
          </p:spPr>
          <p:style>
            <a:lnRef idx="1">
              <a:schemeClr val="accent1"/>
            </a:lnRef>
            <a:fillRef idx="0">
              <a:schemeClr val="accent1"/>
            </a:fillRef>
            <a:effectRef idx="0">
              <a:schemeClr val="accent1"/>
            </a:effectRef>
            <a:fontRef idx="minor">
              <a:schemeClr val="tx1"/>
            </a:fontRef>
          </p:style>
        </p:cxnSp>
        <p:sp>
          <p:nvSpPr>
            <p:cNvPr id="6" name="Text Box 602">
              <a:extLst>
                <a:ext uri="{FF2B5EF4-FFF2-40B4-BE49-F238E27FC236}">
                  <a16:creationId xmlns:a16="http://schemas.microsoft.com/office/drawing/2014/main" id="{FBEE51A7-2228-4DE5-B96C-8EDCBAAADEF4}"/>
                </a:ext>
              </a:extLst>
            </p:cNvPr>
            <p:cNvSpPr txBox="1">
              <a:spLocks noChangeArrowheads="1"/>
            </p:cNvSpPr>
            <p:nvPr/>
          </p:nvSpPr>
          <p:spPr bwMode="auto">
            <a:xfrm>
              <a:off x="5904083" y="1568450"/>
              <a:ext cx="1266825" cy="482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pPr algn="ctr" fontAlgn="base">
                <a:lnSpc>
                  <a:spcPct val="115000"/>
                </a:lnSpc>
                <a:spcAft>
                  <a:spcPts val="1000"/>
                </a:spcAft>
              </a:pPr>
              <a:r>
                <a:rPr lang="en-US" sz="1600" b="1" kern="12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rPr>
                <a:t>Highest priority</a:t>
              </a:r>
              <a:endParaRPr lang="en-AU" sz="1100" dirty="0">
                <a:solidFill>
                  <a:schemeClr val="bg1"/>
                </a:solidFill>
                <a:effectLst/>
                <a:latin typeface="Times" panose="02020603050405020304" pitchFamily="18" charset="0"/>
                <a:ea typeface="MS Mincho" panose="02020609040205080304" pitchFamily="49" charset="-128"/>
                <a:cs typeface="Times New Roman" panose="02020603050405020304" pitchFamily="18" charset="0"/>
              </a:endParaRPr>
            </a:p>
          </p:txBody>
        </p:sp>
        <p:sp>
          <p:nvSpPr>
            <p:cNvPr id="7" name="Text Box 602">
              <a:extLst>
                <a:ext uri="{FF2B5EF4-FFF2-40B4-BE49-F238E27FC236}">
                  <a16:creationId xmlns:a16="http://schemas.microsoft.com/office/drawing/2014/main" id="{93817AF7-4EBD-4A3D-9B2F-65607C28EA32}"/>
                </a:ext>
              </a:extLst>
            </p:cNvPr>
            <p:cNvSpPr txBox="1">
              <a:spLocks noChangeArrowheads="1"/>
            </p:cNvSpPr>
            <p:nvPr/>
          </p:nvSpPr>
          <p:spPr bwMode="auto">
            <a:xfrm>
              <a:off x="5875508" y="4945539"/>
              <a:ext cx="1266825" cy="482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pPr algn="ctr" fontAlgn="base">
                <a:lnSpc>
                  <a:spcPct val="115000"/>
                </a:lnSpc>
                <a:spcAft>
                  <a:spcPts val="1000"/>
                </a:spcAft>
              </a:pPr>
              <a:r>
                <a:rPr lang="en-US" sz="1600" b="1" kern="120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rPr>
                <a:t>Lowest priority</a:t>
              </a:r>
              <a:endParaRPr lang="en-AU" sz="1100">
                <a:solidFill>
                  <a:schemeClr val="bg1"/>
                </a:solidFill>
                <a:effectLst/>
                <a:latin typeface="Times" panose="02020603050405020304" pitchFamily="18" charset="0"/>
                <a:ea typeface="MS Mincho" panose="02020609040205080304" pitchFamily="49" charset="-128"/>
                <a:cs typeface="Times New Roman" panose="02020603050405020304" pitchFamily="18" charset="0"/>
              </a:endParaRPr>
            </a:p>
          </p:txBody>
        </p:sp>
      </p:grpSp>
      <p:sp>
        <p:nvSpPr>
          <p:cNvPr id="3" name="Rectangle 2">
            <a:extLst>
              <a:ext uri="{FF2B5EF4-FFF2-40B4-BE49-F238E27FC236}">
                <a16:creationId xmlns:a16="http://schemas.microsoft.com/office/drawing/2014/main" id="{97BFD57A-C7B3-44B1-8815-2810E18671FD}"/>
              </a:ext>
            </a:extLst>
          </p:cNvPr>
          <p:cNvSpPr/>
          <p:nvPr/>
        </p:nvSpPr>
        <p:spPr>
          <a:xfrm>
            <a:off x="1260304" y="2044700"/>
            <a:ext cx="4572000" cy="4031873"/>
          </a:xfrm>
          <a:prstGeom prst="rect">
            <a:avLst/>
          </a:prstGeom>
        </p:spPr>
        <p:txBody>
          <a:bodyPr>
            <a:spAutoFit/>
          </a:bodyPr>
          <a:lstStyle/>
          <a:p>
            <a:pPr marL="35560">
              <a:spcAft>
                <a:spcPts val="0"/>
              </a:spcAft>
            </a:pPr>
            <a:r>
              <a:rPr lang="en-US" sz="1600" b="1" dirty="0">
                <a:solidFill>
                  <a:srgbClr val="FF0000"/>
                </a:solidFill>
                <a:latin typeface="Arial" panose="020B0604020202020204" pitchFamily="34" charset="0"/>
                <a:ea typeface="Times New Roman" panose="02020603050405020304" pitchFamily="18" charset="0"/>
                <a:cs typeface="Times New Roman" panose="02020603050405020304" pitchFamily="18" charset="0"/>
              </a:rPr>
              <a:t>RED</a:t>
            </a:r>
            <a:r>
              <a:rPr lang="en-US" sz="1600" b="1"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en-US" sz="1600" dirty="0">
                <a:solidFill>
                  <a:schemeClr val="bg1"/>
                </a:solidFill>
                <a:latin typeface="Arial" panose="020B0604020202020204" pitchFamily="34" charset="0"/>
                <a:ea typeface="Times New Roman" panose="02020603050405020304" pitchFamily="18" charset="0"/>
                <a:cs typeface="Times New Roman" panose="02020603050405020304" pitchFamily="18" charset="0"/>
              </a:rPr>
              <a:t>casualties who need immediate first 		aid for survival</a:t>
            </a:r>
            <a:endParaRPr lang="en-AU" sz="1600" dirty="0">
              <a:solidFill>
                <a:schemeClr val="bg1"/>
              </a:solidFill>
              <a:latin typeface="Times" panose="02020603050405020304" pitchFamily="18" charset="0"/>
              <a:ea typeface="MS Mincho" panose="02020609040205080304" pitchFamily="49" charset="-128"/>
              <a:cs typeface="Times New Roman" panose="02020603050405020304" pitchFamily="18" charset="0"/>
            </a:endParaRPr>
          </a:p>
          <a:p>
            <a:pPr marL="35560">
              <a:spcAft>
                <a:spcPts val="0"/>
              </a:spcAft>
            </a:pPr>
            <a:r>
              <a:rPr lang="en-AU" sz="1600" dirty="0">
                <a:latin typeface="Arial" panose="020B0604020202020204" pitchFamily="34" charset="0"/>
                <a:ea typeface="MS Mincho" panose="02020609040205080304" pitchFamily="49" charset="-128"/>
                <a:cs typeface="Times New Roman" panose="02020603050405020304" pitchFamily="18" charset="0"/>
              </a:rPr>
              <a:t> </a:t>
            </a:r>
            <a:endParaRPr lang="en-AU" sz="1600" dirty="0">
              <a:latin typeface="Times" panose="02020603050405020304" pitchFamily="18" charset="0"/>
              <a:ea typeface="MS Mincho" panose="02020609040205080304" pitchFamily="49" charset="-128"/>
              <a:cs typeface="Times New Roman" panose="02020603050405020304" pitchFamily="18" charset="0"/>
            </a:endParaRPr>
          </a:p>
          <a:p>
            <a:pPr marL="35560">
              <a:spcAft>
                <a:spcPts val="0"/>
              </a:spcAft>
            </a:pPr>
            <a:r>
              <a:rPr lang="en-AU" sz="1600" dirty="0">
                <a:latin typeface="Arial" panose="020B0604020202020204" pitchFamily="34" charset="0"/>
                <a:ea typeface="MS Mincho" panose="02020609040205080304" pitchFamily="49" charset="-128"/>
                <a:cs typeface="Times New Roman" panose="02020603050405020304" pitchFamily="18" charset="0"/>
              </a:rPr>
              <a:t> </a:t>
            </a:r>
            <a:r>
              <a:rPr lang="en-US" sz="16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endParaRPr lang="en-AU" sz="1600" dirty="0">
              <a:latin typeface="Times" panose="02020603050405020304" pitchFamily="18" charset="0"/>
              <a:ea typeface="MS Mincho" panose="02020609040205080304" pitchFamily="49" charset="-128"/>
              <a:cs typeface="Times New Roman" panose="02020603050405020304" pitchFamily="18" charset="0"/>
            </a:endParaRPr>
          </a:p>
          <a:p>
            <a:pPr marL="35560">
              <a:spcAft>
                <a:spcPts val="0"/>
              </a:spcAft>
            </a:pPr>
            <a:r>
              <a:rPr lang="en-US" sz="1600" b="1" dirty="0">
                <a:solidFill>
                  <a:srgbClr val="FFC000"/>
                </a:solidFill>
                <a:latin typeface="Arial" panose="020B0604020202020204" pitchFamily="34" charset="0"/>
                <a:ea typeface="Times New Roman" panose="02020603050405020304" pitchFamily="18" charset="0"/>
                <a:cs typeface="Times New Roman" panose="02020603050405020304" pitchFamily="18" charset="0"/>
              </a:rPr>
              <a:t>YELLOW</a:t>
            </a:r>
            <a:r>
              <a:rPr lang="en-US" sz="16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en-AU" sz="1600" dirty="0">
                <a:solidFill>
                  <a:schemeClr val="bg1"/>
                </a:solidFill>
                <a:latin typeface="Arial" panose="020B0604020202020204" pitchFamily="34" charset="0"/>
                <a:ea typeface="Times New Roman" panose="02020603050405020304" pitchFamily="18" charset="0"/>
                <a:cs typeface="Times New Roman" panose="02020603050405020304" pitchFamily="18" charset="0"/>
              </a:rPr>
              <a:t>casualties that can be stabilised and 		monitored</a:t>
            </a:r>
            <a:endParaRPr lang="en-AU" sz="1600" dirty="0">
              <a:solidFill>
                <a:schemeClr val="bg1"/>
              </a:solidFill>
              <a:latin typeface="Times" panose="02020603050405020304" pitchFamily="18" charset="0"/>
              <a:ea typeface="MS Mincho" panose="02020609040205080304" pitchFamily="49" charset="-128"/>
              <a:cs typeface="Times New Roman" panose="02020603050405020304" pitchFamily="18" charset="0"/>
            </a:endParaRPr>
          </a:p>
          <a:p>
            <a:pPr marL="35560">
              <a:spcAft>
                <a:spcPts val="0"/>
              </a:spcAft>
            </a:pPr>
            <a:r>
              <a:rPr lang="en-AU" sz="1600" dirty="0">
                <a:latin typeface="Arial" panose="020B0604020202020204" pitchFamily="34" charset="0"/>
                <a:ea typeface="MS Mincho" panose="02020609040205080304" pitchFamily="49" charset="-128"/>
                <a:cs typeface="Times New Roman" panose="02020603050405020304" pitchFamily="18" charset="0"/>
              </a:rPr>
              <a:t> </a:t>
            </a:r>
            <a:endParaRPr lang="en-AU" sz="1600" dirty="0">
              <a:latin typeface="Times" panose="02020603050405020304" pitchFamily="18" charset="0"/>
              <a:ea typeface="MS Mincho" panose="02020609040205080304" pitchFamily="49" charset="-128"/>
              <a:cs typeface="Times New Roman" panose="02020603050405020304" pitchFamily="18" charset="0"/>
            </a:endParaRPr>
          </a:p>
          <a:p>
            <a:pPr marL="35560">
              <a:spcAft>
                <a:spcPts val="0"/>
              </a:spcAft>
            </a:pPr>
            <a:r>
              <a:rPr lang="en-AU" sz="1600" dirty="0">
                <a:latin typeface="Arial" panose="020B0604020202020204" pitchFamily="34" charset="0"/>
                <a:ea typeface="MS Mincho" panose="02020609040205080304" pitchFamily="49" charset="-128"/>
                <a:cs typeface="Times New Roman" panose="02020603050405020304" pitchFamily="18" charset="0"/>
              </a:rPr>
              <a:t> </a:t>
            </a:r>
            <a:endParaRPr lang="en-AU" sz="1600" dirty="0">
              <a:latin typeface="Times" panose="02020603050405020304" pitchFamily="18" charset="0"/>
              <a:ea typeface="MS Mincho" panose="02020609040205080304" pitchFamily="49" charset="-128"/>
              <a:cs typeface="Times New Roman" panose="02020603050405020304" pitchFamily="18" charset="0"/>
            </a:endParaRPr>
          </a:p>
          <a:p>
            <a:pPr marL="35560">
              <a:spcAft>
                <a:spcPts val="0"/>
              </a:spcAft>
            </a:pPr>
            <a:r>
              <a:rPr lang="en-US" sz="16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en-US" sz="1600" b="1" dirty="0">
                <a:solidFill>
                  <a:srgbClr val="00B050"/>
                </a:solidFill>
                <a:latin typeface="Arial" panose="020B0604020202020204" pitchFamily="34" charset="0"/>
                <a:ea typeface="Times New Roman" panose="02020603050405020304" pitchFamily="18" charset="0"/>
                <a:cs typeface="Times New Roman" panose="02020603050405020304" pitchFamily="18" charset="0"/>
              </a:rPr>
              <a:t>GREEN</a:t>
            </a:r>
            <a:r>
              <a:rPr lang="en-US" sz="16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en-US" sz="1600" dirty="0">
                <a:solidFill>
                  <a:schemeClr val="bg1"/>
                </a:solidFill>
                <a:latin typeface="Arial" panose="020B0604020202020204" pitchFamily="34" charset="0"/>
                <a:ea typeface="Times New Roman" panose="02020603050405020304" pitchFamily="18" charset="0"/>
                <a:cs typeface="Times New Roman" panose="02020603050405020304" pitchFamily="18" charset="0"/>
              </a:rPr>
              <a:t>casualties with less critical injuries that 		can move</a:t>
            </a:r>
            <a:endParaRPr lang="en-AU" sz="1600" dirty="0">
              <a:solidFill>
                <a:schemeClr val="bg1"/>
              </a:solidFill>
              <a:latin typeface="Times" panose="02020603050405020304" pitchFamily="18" charset="0"/>
              <a:ea typeface="MS Mincho" panose="02020609040205080304" pitchFamily="49" charset="-128"/>
              <a:cs typeface="Times New Roman" panose="02020603050405020304" pitchFamily="18" charset="0"/>
            </a:endParaRPr>
          </a:p>
          <a:p>
            <a:pPr marL="35560">
              <a:spcAft>
                <a:spcPts val="0"/>
              </a:spcAft>
            </a:pPr>
            <a:r>
              <a:rPr lang="en-AU" sz="1600" dirty="0">
                <a:latin typeface="Arial" panose="020B0604020202020204" pitchFamily="34" charset="0"/>
                <a:ea typeface="MS Mincho" panose="02020609040205080304" pitchFamily="49" charset="-128"/>
                <a:cs typeface="Times New Roman" panose="02020603050405020304" pitchFamily="18" charset="0"/>
              </a:rPr>
              <a:t> </a:t>
            </a:r>
            <a:endParaRPr lang="en-AU" sz="1600" dirty="0">
              <a:latin typeface="Times" panose="02020603050405020304" pitchFamily="18" charset="0"/>
              <a:ea typeface="MS Mincho" panose="02020609040205080304" pitchFamily="49" charset="-128"/>
              <a:cs typeface="Times New Roman" panose="02020603050405020304" pitchFamily="18" charset="0"/>
            </a:endParaRPr>
          </a:p>
          <a:p>
            <a:pPr marL="35560">
              <a:spcAft>
                <a:spcPts val="0"/>
              </a:spcAft>
            </a:pPr>
            <a:r>
              <a:rPr lang="en-AU" sz="1600" dirty="0">
                <a:latin typeface="Arial" panose="020B0604020202020204" pitchFamily="34" charset="0"/>
                <a:ea typeface="MS Mincho" panose="02020609040205080304" pitchFamily="49" charset="-128"/>
                <a:cs typeface="Times New Roman" panose="02020603050405020304" pitchFamily="18" charset="0"/>
              </a:rPr>
              <a:t> </a:t>
            </a:r>
            <a:r>
              <a:rPr lang="en-US" sz="16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endParaRPr lang="en-AU" sz="1600" dirty="0">
              <a:latin typeface="Times" panose="02020603050405020304" pitchFamily="18" charset="0"/>
              <a:ea typeface="MS Mincho" panose="02020609040205080304" pitchFamily="49" charset="-128"/>
              <a:cs typeface="Times New Roman" panose="02020603050405020304" pitchFamily="18" charset="0"/>
            </a:endParaRPr>
          </a:p>
          <a:p>
            <a:pPr marL="35560">
              <a:spcAft>
                <a:spcPts val="0"/>
              </a:spcAft>
            </a:pPr>
            <a:r>
              <a:rPr lang="en-US" sz="1600" b="1" dirty="0">
                <a:solidFill>
                  <a:srgbClr val="FFFFFF"/>
                </a:solidFill>
                <a:latin typeface="Arial" panose="020B0604020202020204" pitchFamily="34" charset="0"/>
                <a:ea typeface="Times New Roman" panose="02020603050405020304" pitchFamily="18" charset="0"/>
                <a:cs typeface="Times New Roman" panose="02020603050405020304" pitchFamily="18" charset="0"/>
              </a:rPr>
              <a:t>WHITE</a:t>
            </a:r>
            <a:r>
              <a:rPr lang="en-US" sz="16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en-US" sz="1600" dirty="0">
                <a:solidFill>
                  <a:schemeClr val="bg1"/>
                </a:solidFill>
                <a:latin typeface="Arial" panose="020B0604020202020204" pitchFamily="34" charset="0"/>
                <a:ea typeface="Times New Roman" panose="02020603050405020304" pitchFamily="18" charset="0"/>
                <a:cs typeface="Times New Roman" panose="02020603050405020304" pitchFamily="18" charset="0"/>
              </a:rPr>
              <a:t>casualties </a:t>
            </a:r>
            <a:r>
              <a:rPr lang="en-AU" sz="1600" dirty="0">
                <a:solidFill>
                  <a:schemeClr val="bg1"/>
                </a:solidFill>
                <a:latin typeface="Arial" panose="020B0604020202020204" pitchFamily="34" charset="0"/>
                <a:ea typeface="Times New Roman" panose="02020603050405020304" pitchFamily="18" charset="0"/>
                <a:cs typeface="Times New Roman" panose="02020603050405020304" pitchFamily="18" charset="0"/>
              </a:rPr>
              <a:t>that don’t need first aid</a:t>
            </a:r>
            <a:endParaRPr lang="en-AU" sz="1600" dirty="0">
              <a:solidFill>
                <a:schemeClr val="bg1"/>
              </a:solidFill>
              <a:latin typeface="Times" panose="02020603050405020304" pitchFamily="18" charset="0"/>
              <a:ea typeface="MS Mincho" panose="02020609040205080304" pitchFamily="49" charset="-128"/>
              <a:cs typeface="Times New Roman" panose="02020603050405020304" pitchFamily="18" charset="0"/>
            </a:endParaRPr>
          </a:p>
          <a:p>
            <a:pPr marL="35560">
              <a:spcAft>
                <a:spcPts val="0"/>
              </a:spcAft>
            </a:pPr>
            <a:r>
              <a:rPr lang="en-AU" sz="1600" dirty="0">
                <a:latin typeface="Arial" panose="020B0604020202020204" pitchFamily="34" charset="0"/>
                <a:ea typeface="MS Mincho" panose="02020609040205080304" pitchFamily="49" charset="-128"/>
                <a:cs typeface="Times New Roman" panose="02020603050405020304" pitchFamily="18" charset="0"/>
              </a:rPr>
              <a:t> </a:t>
            </a:r>
            <a:endParaRPr lang="en-AU" sz="1600" dirty="0">
              <a:latin typeface="Times" panose="02020603050405020304" pitchFamily="18" charset="0"/>
              <a:ea typeface="MS Mincho" panose="02020609040205080304" pitchFamily="49" charset="-128"/>
              <a:cs typeface="Times New Roman" panose="02020603050405020304" pitchFamily="18" charset="0"/>
            </a:endParaRPr>
          </a:p>
          <a:p>
            <a:pPr marL="35560">
              <a:spcAft>
                <a:spcPts val="0"/>
              </a:spcAft>
            </a:pPr>
            <a:r>
              <a:rPr lang="en-AU" sz="1600" dirty="0">
                <a:latin typeface="Arial" panose="020B0604020202020204" pitchFamily="34" charset="0"/>
                <a:ea typeface="MS Mincho" panose="02020609040205080304" pitchFamily="49" charset="-128"/>
                <a:cs typeface="Times New Roman" panose="02020603050405020304" pitchFamily="18" charset="0"/>
              </a:rPr>
              <a:t> </a:t>
            </a:r>
            <a:r>
              <a:rPr lang="en-US" sz="16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endParaRPr lang="en-AU" sz="1600" dirty="0">
              <a:latin typeface="Times" panose="02020603050405020304" pitchFamily="18" charset="0"/>
              <a:ea typeface="MS Mincho" panose="02020609040205080304" pitchFamily="49" charset="-128"/>
              <a:cs typeface="Times New Roman" panose="02020603050405020304" pitchFamily="18" charset="0"/>
            </a:endParaRPr>
          </a:p>
          <a:p>
            <a:pPr marL="35560">
              <a:spcAft>
                <a:spcPts val="0"/>
              </a:spcAft>
            </a:pPr>
            <a:r>
              <a:rPr lang="en-US" sz="1600" b="1"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BLACK</a:t>
            </a:r>
            <a:r>
              <a:rPr lang="en-US" sz="16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en-US" sz="1600" dirty="0">
                <a:solidFill>
                  <a:schemeClr val="bg1"/>
                </a:solidFill>
                <a:latin typeface="Arial" panose="020B0604020202020204" pitchFamily="34" charset="0"/>
                <a:ea typeface="Times New Roman" panose="02020603050405020304" pitchFamily="18" charset="0"/>
                <a:cs typeface="Times New Roman" panose="02020603050405020304" pitchFamily="18" charset="0"/>
              </a:rPr>
              <a:t>deceased casualties</a:t>
            </a:r>
            <a:endParaRPr lang="en-AU" sz="1600" dirty="0">
              <a:solidFill>
                <a:schemeClr val="bg1"/>
              </a:solidFill>
              <a:effectLst/>
              <a:latin typeface="Times" panose="02020603050405020304" pitchFamily="18" charset="0"/>
              <a:ea typeface="MS Mincho" panose="02020609040205080304" pitchFamily="49" charset="-128"/>
              <a:cs typeface="Times New Roman" panose="02020603050405020304" pitchFamily="18" charset="0"/>
            </a:endParaRPr>
          </a:p>
        </p:txBody>
      </p:sp>
    </p:spTree>
    <p:extLst>
      <p:ext uri="{BB962C8B-B14F-4D97-AF65-F5344CB8AC3E}">
        <p14:creationId xmlns:p14="http://schemas.microsoft.com/office/powerpoint/2010/main" val="1774087181"/>
      </p:ext>
    </p:extLst>
  </p:cSld>
  <p:clrMapOvr>
    <a:masterClrMapping/>
  </p:clrMapOvr>
  <p:transition spd="slow">
    <p:push/>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3" name="Title 1"/>
          <p:cNvSpPr txBox="1">
            <a:spLocks/>
          </p:cNvSpPr>
          <p:nvPr/>
        </p:nvSpPr>
        <p:spPr bwMode="auto">
          <a:xfrm>
            <a:off x="194904" y="1132946"/>
            <a:ext cx="7261225"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r>
              <a:rPr lang="en-US" altLang="en-US" b="1" dirty="0">
                <a:solidFill>
                  <a:schemeClr val="bg1"/>
                </a:solidFill>
                <a:latin typeface="Arial" panose="020B0604020202020204" pitchFamily="34" charset="0"/>
                <a:cs typeface="Tahoma" panose="020B0604030504040204" pitchFamily="34" charset="0"/>
              </a:rPr>
              <a:t>Use Safe Manual Handling Techniques</a:t>
            </a:r>
          </a:p>
        </p:txBody>
      </p:sp>
      <p:sp>
        <p:nvSpPr>
          <p:cNvPr id="152578" name="Rectangle 1"/>
          <p:cNvSpPr>
            <a:spLocks noChangeArrowheads="1"/>
          </p:cNvSpPr>
          <p:nvPr/>
        </p:nvSpPr>
        <p:spPr bwMode="auto">
          <a:xfrm>
            <a:off x="889717" y="2066875"/>
            <a:ext cx="5412760" cy="417550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r>
              <a:rPr lang="en-US" altLang="en-US" sz="1800" dirty="0">
                <a:solidFill>
                  <a:schemeClr val="bg1"/>
                </a:solidFill>
                <a:latin typeface="Arial" panose="020B0604020202020204" pitchFamily="34" charset="0"/>
                <a:ea typeface="MS Mincho" panose="02020609040205080304" pitchFamily="49" charset="-128"/>
              </a:rPr>
              <a:t>You may need to move a casualty away from hazards or to make it easier to give treatment.</a:t>
            </a:r>
          </a:p>
          <a:p>
            <a:pPr eaLnBrk="1" hangingPunct="1"/>
            <a:endParaRPr lang="en-US" altLang="en-US" sz="1800" dirty="0">
              <a:solidFill>
                <a:schemeClr val="bg1"/>
              </a:solidFill>
              <a:latin typeface="Arial" panose="020B0604020202020204" pitchFamily="34" charset="0"/>
              <a:ea typeface="MS Mincho" panose="02020609040205080304" pitchFamily="49" charset="-128"/>
            </a:endParaRPr>
          </a:p>
          <a:p>
            <a:pPr eaLnBrk="1" hangingPunct="1"/>
            <a:r>
              <a:rPr lang="en-US" altLang="en-US" sz="1800" dirty="0">
                <a:solidFill>
                  <a:schemeClr val="bg1"/>
                </a:solidFill>
                <a:latin typeface="Arial" panose="020B0604020202020204" pitchFamily="34" charset="0"/>
                <a:ea typeface="MS Mincho" panose="02020609040205080304" pitchFamily="49" charset="-128"/>
              </a:rPr>
              <a:t>Moving a person into the recovery position can also be difficult.</a:t>
            </a:r>
          </a:p>
          <a:p>
            <a:pPr eaLnBrk="1" hangingPunct="1"/>
            <a:endParaRPr lang="en-US" altLang="en-US" sz="1800" dirty="0">
              <a:solidFill>
                <a:schemeClr val="bg1"/>
              </a:solidFill>
              <a:latin typeface="Arial" panose="020B0604020202020204" pitchFamily="34" charset="0"/>
              <a:ea typeface="MS Mincho" panose="02020609040205080304" pitchFamily="49" charset="-128"/>
            </a:endParaRPr>
          </a:p>
          <a:p>
            <a:pPr marL="540000" indent="-342000" eaLnBrk="1" hangingPunct="1">
              <a:spcBef>
                <a:spcPts val="438"/>
              </a:spcBef>
              <a:buSzPct val="100000"/>
              <a:buFont typeface="Arial" panose="020B0604020202020204" pitchFamily="34" charset="0"/>
              <a:buChar char="•"/>
            </a:pPr>
            <a:r>
              <a:rPr lang="en-US" altLang="en-US" sz="1800" dirty="0">
                <a:solidFill>
                  <a:schemeClr val="bg1"/>
                </a:solidFill>
                <a:latin typeface="Arial" panose="020B0604020202020204" pitchFamily="34" charset="0"/>
                <a:ea typeface="MS Mincho" panose="02020609040205080304" pitchFamily="49" charset="-128"/>
              </a:rPr>
              <a:t>Check with the casualty to make sure they are comfortable about being moved.</a:t>
            </a:r>
          </a:p>
          <a:p>
            <a:pPr marL="540000" indent="-342000" eaLnBrk="1" hangingPunct="1">
              <a:spcBef>
                <a:spcPts val="438"/>
              </a:spcBef>
              <a:buSzPct val="100000"/>
              <a:buFont typeface="Arial" panose="020B0604020202020204" pitchFamily="34" charset="0"/>
              <a:buChar char="•"/>
            </a:pPr>
            <a:r>
              <a:rPr lang="en-US" altLang="en-US" sz="1800" dirty="0">
                <a:solidFill>
                  <a:schemeClr val="bg1"/>
                </a:solidFill>
                <a:latin typeface="Arial" panose="020B0604020202020204" pitchFamily="34" charset="0"/>
                <a:ea typeface="MS Mincho" panose="02020609040205080304" pitchFamily="49" charset="-128"/>
              </a:rPr>
              <a:t>Explain what you are going to do. </a:t>
            </a:r>
          </a:p>
          <a:p>
            <a:pPr marL="540000" indent="-342000" eaLnBrk="1" hangingPunct="1">
              <a:spcBef>
                <a:spcPts val="438"/>
              </a:spcBef>
              <a:buSzPct val="100000"/>
              <a:buFont typeface="Arial" panose="020B0604020202020204" pitchFamily="34" charset="0"/>
              <a:buChar char="•"/>
            </a:pPr>
            <a:r>
              <a:rPr lang="en-US" altLang="en-US" sz="1800" dirty="0">
                <a:solidFill>
                  <a:schemeClr val="bg1"/>
                </a:solidFill>
                <a:latin typeface="Arial" panose="020B0604020202020204" pitchFamily="34" charset="0"/>
                <a:ea typeface="MS Mincho" panose="02020609040205080304" pitchFamily="49" charset="-128"/>
              </a:rPr>
              <a:t>Make sure you don’t hurt yourself or the patient – use safe manual handling techniques.</a:t>
            </a:r>
          </a:p>
          <a:p>
            <a:pPr marL="540000" indent="-342000" eaLnBrk="1" hangingPunct="1">
              <a:spcBef>
                <a:spcPts val="438"/>
              </a:spcBef>
              <a:buSzPct val="100000"/>
              <a:buFont typeface="Arial" panose="020B0604020202020204" pitchFamily="34" charset="0"/>
              <a:buChar char="•"/>
            </a:pPr>
            <a:r>
              <a:rPr lang="en-US" altLang="en-US" sz="1800" dirty="0">
                <a:solidFill>
                  <a:schemeClr val="bg1"/>
                </a:solidFill>
                <a:latin typeface="Arial" panose="020B0604020202020204" pitchFamily="34" charset="0"/>
                <a:ea typeface="MS Mincho" panose="02020609040205080304" pitchFamily="49" charset="-128"/>
              </a:rPr>
              <a:t>Use your legs, keep your back straight and work closely to the casualty</a:t>
            </a:r>
          </a:p>
        </p:txBody>
      </p:sp>
      <p:pic>
        <p:nvPicPr>
          <p:cNvPr id="146435" name="Picture 1" descr="provideassistance"/>
          <p:cNvPicPr>
            <a:picLocks noChangeAspect="1" noChangeArrowheads="1"/>
          </p:cNvPicPr>
          <p:nvPr/>
        </p:nvPicPr>
        <p:blipFill>
          <a:blip r:embed="rId3">
            <a:extLst>
              <a:ext uri="{28A0092B-C50C-407E-A947-70E740481C1C}">
                <a14:useLocalDpi xmlns:a14="http://schemas.microsoft.com/office/drawing/2010/main" val="0"/>
              </a:ext>
            </a:extLst>
          </a:blip>
          <a:srcRect l="4311" r="21021"/>
          <a:stretch>
            <a:fillRect/>
          </a:stretch>
        </p:blipFill>
        <p:spPr bwMode="auto">
          <a:xfrm>
            <a:off x="6515100" y="2404181"/>
            <a:ext cx="2425700" cy="2436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67588635"/>
      </p:ext>
    </p:extLst>
  </p:cSld>
  <p:clrMapOvr>
    <a:masterClrMapping/>
  </p:clrMapOvr>
  <p:transition spd="slow">
    <p:push/>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Title 1"/>
          <p:cNvSpPr txBox="1">
            <a:spLocks/>
          </p:cNvSpPr>
          <p:nvPr/>
        </p:nvSpPr>
        <p:spPr bwMode="auto">
          <a:xfrm>
            <a:off x="138095" y="1049480"/>
            <a:ext cx="7261225"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r>
              <a:rPr lang="en-US" altLang="en-US" b="1" dirty="0">
                <a:solidFill>
                  <a:schemeClr val="bg1"/>
                </a:solidFill>
                <a:latin typeface="Arial" panose="020B0604020202020204" pitchFamily="34" charset="0"/>
                <a:cs typeface="Tahoma" panose="020B0604030504040204" pitchFamily="34" charset="0"/>
              </a:rPr>
              <a:t>Shock</a:t>
            </a:r>
          </a:p>
        </p:txBody>
      </p:sp>
      <p:sp>
        <p:nvSpPr>
          <p:cNvPr id="82946" name="Content Placeholder 2"/>
          <p:cNvSpPr txBox="1">
            <a:spLocks/>
          </p:cNvSpPr>
          <p:nvPr/>
        </p:nvSpPr>
        <p:spPr bwMode="auto">
          <a:xfrm>
            <a:off x="996232" y="3613390"/>
            <a:ext cx="4755639" cy="241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682625" indent="-285750"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marL="540000" indent="-342000">
              <a:spcBef>
                <a:spcPts val="432"/>
              </a:spcBef>
              <a:buSzPct val="100000"/>
              <a:buFont typeface="Arial" panose="020B0604020202020204" pitchFamily="34" charset="0"/>
              <a:buChar char="•"/>
            </a:pPr>
            <a:r>
              <a:rPr lang="en-US" altLang="en-US" sz="1800" dirty="0">
                <a:solidFill>
                  <a:schemeClr val="bg1"/>
                </a:solidFill>
                <a:latin typeface="Arial" panose="020B0604020202020204" pitchFamily="34" charset="0"/>
                <a:ea typeface="MS Mincho" panose="02020609040205080304" pitchFamily="49" charset="-128"/>
              </a:rPr>
              <a:t>Blood flow slows to the limbs and digestive system (pale, cold, sweaty skin and nausea). </a:t>
            </a:r>
          </a:p>
          <a:p>
            <a:pPr marL="540000" indent="-342000">
              <a:spcBef>
                <a:spcPts val="432"/>
              </a:spcBef>
              <a:buSzPct val="100000"/>
              <a:buFont typeface="Arial" panose="020B0604020202020204" pitchFamily="34" charset="0"/>
              <a:buChar char="•"/>
            </a:pPr>
            <a:r>
              <a:rPr lang="en-US" altLang="en-US" sz="1800" dirty="0">
                <a:solidFill>
                  <a:schemeClr val="bg1"/>
                </a:solidFill>
                <a:latin typeface="Arial" panose="020B0604020202020204" pitchFamily="34" charset="0"/>
                <a:ea typeface="MS Mincho" panose="02020609040205080304" pitchFamily="49" charset="-128"/>
              </a:rPr>
              <a:t>After time the tissues of the arms and legs will begin to die. </a:t>
            </a:r>
          </a:p>
          <a:p>
            <a:pPr marL="540000" indent="-342000">
              <a:spcBef>
                <a:spcPts val="432"/>
              </a:spcBef>
              <a:buSzPct val="100000"/>
              <a:buFont typeface="Arial" panose="020B0604020202020204" pitchFamily="34" charset="0"/>
              <a:buChar char="•"/>
            </a:pPr>
            <a:r>
              <a:rPr lang="en-US" altLang="en-US" sz="1800" dirty="0">
                <a:solidFill>
                  <a:schemeClr val="bg1"/>
                </a:solidFill>
                <a:latin typeface="Arial" panose="020B0604020202020204" pitchFamily="34" charset="0"/>
                <a:ea typeface="MS Mincho" panose="02020609040205080304" pitchFamily="49" charset="-128"/>
              </a:rPr>
              <a:t>At this stage the brain will return blood flow to these parts, causing vital organs to lose blood flow.</a:t>
            </a:r>
          </a:p>
        </p:txBody>
      </p:sp>
      <p:pic>
        <p:nvPicPr>
          <p:cNvPr id="82947" name="Picture 2" descr="first aid paramedic blanket car crash shock 10619943_m.jpg"/>
          <p:cNvPicPr>
            <a:picLocks noChangeAspect="1"/>
          </p:cNvPicPr>
          <p:nvPr/>
        </p:nvPicPr>
        <p:blipFill>
          <a:blip r:embed="rId3">
            <a:extLst>
              <a:ext uri="{28A0092B-C50C-407E-A947-70E740481C1C}">
                <a14:useLocalDpi xmlns:a14="http://schemas.microsoft.com/office/drawing/2010/main" val="0"/>
              </a:ext>
            </a:extLst>
          </a:blip>
          <a:srcRect r="21445"/>
          <a:stretch>
            <a:fillRect/>
          </a:stretch>
        </p:blipFill>
        <p:spPr bwMode="auto">
          <a:xfrm>
            <a:off x="6417750" y="2956289"/>
            <a:ext cx="2336765" cy="19828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948" name="Rectangle 1"/>
          <p:cNvSpPr>
            <a:spLocks noChangeArrowheads="1"/>
          </p:cNvSpPr>
          <p:nvPr/>
        </p:nvSpPr>
        <p:spPr bwMode="auto">
          <a:xfrm>
            <a:off x="852299" y="1928677"/>
            <a:ext cx="6158101" cy="1579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spcBef>
                <a:spcPts val="432"/>
              </a:spcBef>
            </a:pPr>
            <a:r>
              <a:rPr lang="en-US" altLang="en-US" sz="1800" dirty="0">
                <a:solidFill>
                  <a:schemeClr val="bg1"/>
                </a:solidFill>
                <a:latin typeface="Arial" panose="020B0604020202020204" pitchFamily="34" charset="0"/>
                <a:ea typeface="MS Mincho" panose="02020609040205080304" pitchFamily="49" charset="-128"/>
              </a:rPr>
              <a:t>Shock can be life-threatening and occurs when the body is unable to cope with serious injuries.</a:t>
            </a:r>
          </a:p>
          <a:p>
            <a:pPr eaLnBrk="1" hangingPunct="1">
              <a:spcBef>
                <a:spcPts val="432"/>
              </a:spcBef>
            </a:pPr>
            <a:r>
              <a:rPr lang="en-US" altLang="en-US" sz="1800" dirty="0">
                <a:solidFill>
                  <a:schemeClr val="bg1"/>
                </a:solidFill>
                <a:latin typeface="Arial" panose="020B0604020202020204" pitchFamily="34" charset="0"/>
                <a:ea typeface="MS Mincho" panose="02020609040205080304" pitchFamily="49" charset="-128"/>
              </a:rPr>
              <a:t> </a:t>
            </a:r>
          </a:p>
          <a:p>
            <a:pPr eaLnBrk="1" hangingPunct="1">
              <a:spcBef>
                <a:spcPts val="432"/>
              </a:spcBef>
            </a:pPr>
            <a:r>
              <a:rPr lang="en-US" altLang="en-US" sz="1800" dirty="0">
                <a:solidFill>
                  <a:schemeClr val="bg1"/>
                </a:solidFill>
                <a:latin typeface="Arial" panose="020B0604020202020204" pitchFamily="34" charset="0"/>
                <a:ea typeface="MS Mincho" panose="02020609040205080304" pitchFamily="49" charset="-128"/>
              </a:rPr>
              <a:t>When a person goes into shock the body sends oxygenated blood to the vital organs first. </a:t>
            </a:r>
          </a:p>
        </p:txBody>
      </p:sp>
    </p:spTree>
    <p:extLst>
      <p:ext uri="{BB962C8B-B14F-4D97-AF65-F5344CB8AC3E}">
        <p14:creationId xmlns:p14="http://schemas.microsoft.com/office/powerpoint/2010/main" val="239769038"/>
      </p:ext>
    </p:extLst>
  </p:cSld>
  <p:clrMapOvr>
    <a:masterClrMapping/>
  </p:clrMapOvr>
  <p:transition spd="slow">
    <p:push/>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Title 1"/>
          <p:cNvSpPr txBox="1">
            <a:spLocks/>
          </p:cNvSpPr>
          <p:nvPr/>
        </p:nvSpPr>
        <p:spPr bwMode="auto">
          <a:xfrm>
            <a:off x="214569" y="1080883"/>
            <a:ext cx="7261225"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r>
              <a:rPr lang="en-US" altLang="en-US" b="1" dirty="0">
                <a:solidFill>
                  <a:schemeClr val="bg1"/>
                </a:solidFill>
                <a:latin typeface="Arial" panose="020B0604020202020204" pitchFamily="34" charset="0"/>
                <a:cs typeface="Tahoma" panose="020B0604030504040204" pitchFamily="34" charset="0"/>
              </a:rPr>
              <a:t>Shock</a:t>
            </a:r>
          </a:p>
        </p:txBody>
      </p:sp>
      <p:sp>
        <p:nvSpPr>
          <p:cNvPr id="29698" name="Content Placeholder 2"/>
          <p:cNvSpPr txBox="1">
            <a:spLocks/>
          </p:cNvSpPr>
          <p:nvPr/>
        </p:nvSpPr>
        <p:spPr bwMode="auto">
          <a:xfrm>
            <a:off x="1826222" y="2427424"/>
            <a:ext cx="5491555" cy="29136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a:spAutoFit/>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a:spcBef>
                <a:spcPts val="432"/>
              </a:spcBef>
            </a:pPr>
            <a:r>
              <a:rPr lang="en-US" altLang="en-US" sz="2000" b="1" dirty="0">
                <a:solidFill>
                  <a:schemeClr val="bg1"/>
                </a:solidFill>
                <a:latin typeface="Arial" panose="020B0604020202020204" pitchFamily="34" charset="0"/>
                <a:ea typeface="MS Mincho" panose="02020609040205080304" pitchFamily="49" charset="-128"/>
              </a:rPr>
              <a:t>Recognising shock: </a:t>
            </a:r>
          </a:p>
          <a:p>
            <a:pPr>
              <a:spcBef>
                <a:spcPts val="432"/>
              </a:spcBef>
            </a:pPr>
            <a:endParaRPr lang="en-US" altLang="en-US" sz="2000" dirty="0">
              <a:solidFill>
                <a:schemeClr val="bg1"/>
              </a:solidFill>
              <a:latin typeface="Arial" panose="020B0604020202020204" pitchFamily="34" charset="0"/>
              <a:ea typeface="MS Mincho" panose="02020609040205080304" pitchFamily="49" charset="-128"/>
            </a:endParaRPr>
          </a:p>
          <a:p>
            <a:pPr marL="540900" indent="-342900">
              <a:spcBef>
                <a:spcPts val="432"/>
              </a:spcBef>
              <a:buFont typeface="Arial" panose="020B0604020202020204" pitchFamily="34" charset="0"/>
              <a:buChar char="•"/>
            </a:pPr>
            <a:r>
              <a:rPr lang="en-US" altLang="en-US" sz="2000" dirty="0">
                <a:solidFill>
                  <a:schemeClr val="bg1"/>
                </a:solidFill>
                <a:latin typeface="Arial" panose="020B0604020202020204" pitchFamily="34" charset="0"/>
                <a:ea typeface="MS Mincho" panose="02020609040205080304" pitchFamily="49" charset="-128"/>
              </a:rPr>
              <a:t>Cold, pale, sweaty skin. </a:t>
            </a:r>
          </a:p>
          <a:p>
            <a:pPr marL="540900" indent="-342900">
              <a:spcBef>
                <a:spcPts val="432"/>
              </a:spcBef>
              <a:buFont typeface="Arial" panose="020B0604020202020204" pitchFamily="34" charset="0"/>
              <a:buChar char="•"/>
            </a:pPr>
            <a:r>
              <a:rPr lang="en-US" altLang="en-US" sz="2000" dirty="0">
                <a:solidFill>
                  <a:schemeClr val="bg1"/>
                </a:solidFill>
                <a:latin typeface="Arial" panose="020B0604020202020204" pitchFamily="34" charset="0"/>
                <a:ea typeface="MS Mincho" panose="02020609040205080304" pitchFamily="49" charset="-128"/>
              </a:rPr>
              <a:t>Rapid, weak pulse. </a:t>
            </a:r>
          </a:p>
          <a:p>
            <a:pPr marL="540900" indent="-342900">
              <a:spcBef>
                <a:spcPts val="432"/>
              </a:spcBef>
              <a:buFont typeface="Arial" panose="020B0604020202020204" pitchFamily="34" charset="0"/>
              <a:buChar char="•"/>
            </a:pPr>
            <a:r>
              <a:rPr lang="en-US" altLang="en-US" sz="2000" dirty="0">
                <a:solidFill>
                  <a:schemeClr val="bg1"/>
                </a:solidFill>
                <a:latin typeface="Arial" panose="020B0604020202020204" pitchFamily="34" charset="0"/>
                <a:ea typeface="MS Mincho" panose="02020609040205080304" pitchFamily="49" charset="-128"/>
              </a:rPr>
              <a:t>Rapid breathing. </a:t>
            </a:r>
          </a:p>
          <a:p>
            <a:pPr marL="540900" indent="-342900">
              <a:spcBef>
                <a:spcPts val="432"/>
              </a:spcBef>
              <a:buFont typeface="Arial" panose="020B0604020202020204" pitchFamily="34" charset="0"/>
              <a:buChar char="•"/>
            </a:pPr>
            <a:r>
              <a:rPr lang="en-US" altLang="en-US" sz="2000" dirty="0">
                <a:solidFill>
                  <a:schemeClr val="bg1"/>
                </a:solidFill>
                <a:latin typeface="Arial" panose="020B0604020202020204" pitchFamily="34" charset="0"/>
                <a:ea typeface="MS Mincho" panose="02020609040205080304" pitchFamily="49" charset="-128"/>
              </a:rPr>
              <a:t>Feeling anxious, restless and very thirsty. </a:t>
            </a:r>
          </a:p>
          <a:p>
            <a:pPr marL="540900" indent="-342900">
              <a:spcBef>
                <a:spcPts val="432"/>
              </a:spcBef>
              <a:buFont typeface="Arial" panose="020B0604020202020204" pitchFamily="34" charset="0"/>
              <a:buChar char="•"/>
            </a:pPr>
            <a:r>
              <a:rPr lang="en-US" altLang="en-US" sz="2000" dirty="0">
                <a:solidFill>
                  <a:schemeClr val="bg1"/>
                </a:solidFill>
                <a:latin typeface="Arial" panose="020B0604020202020204" pitchFamily="34" charset="0"/>
                <a:ea typeface="MS Mincho" panose="02020609040205080304" pitchFamily="49" charset="-128"/>
              </a:rPr>
              <a:t>May develop nausea/vomiting. </a:t>
            </a:r>
          </a:p>
          <a:p>
            <a:pPr marL="540900" indent="-342900">
              <a:spcBef>
                <a:spcPts val="432"/>
              </a:spcBef>
              <a:buFont typeface="Arial" panose="020B0604020202020204" pitchFamily="34" charset="0"/>
              <a:buChar char="•"/>
            </a:pPr>
            <a:r>
              <a:rPr lang="en-US" altLang="en-US" sz="2000" dirty="0">
                <a:solidFill>
                  <a:schemeClr val="bg1"/>
                </a:solidFill>
                <a:latin typeface="Arial" panose="020B0604020202020204" pitchFamily="34" charset="0"/>
                <a:ea typeface="MS Mincho" panose="02020609040205080304" pitchFamily="49" charset="-128"/>
              </a:rPr>
              <a:t>Altered conscious state.</a:t>
            </a:r>
          </a:p>
        </p:txBody>
      </p:sp>
    </p:spTree>
    <p:extLst>
      <p:ext uri="{BB962C8B-B14F-4D97-AF65-F5344CB8AC3E}">
        <p14:creationId xmlns:p14="http://schemas.microsoft.com/office/powerpoint/2010/main" val="4243607166"/>
      </p:ext>
    </p:extLst>
  </p:cSld>
  <p:clrMapOvr>
    <a:masterClrMapping/>
  </p:clrMapOvr>
  <p:transition spd="slow">
    <p:push/>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Title 1"/>
          <p:cNvSpPr txBox="1">
            <a:spLocks/>
          </p:cNvSpPr>
          <p:nvPr/>
        </p:nvSpPr>
        <p:spPr bwMode="auto">
          <a:xfrm>
            <a:off x="240242" y="0"/>
            <a:ext cx="7261225"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r>
              <a:rPr lang="en-US" altLang="en-US" sz="2800" b="1" dirty="0">
                <a:solidFill>
                  <a:srgbClr val="1069AB"/>
                </a:solidFill>
                <a:latin typeface="Arial" panose="020B0604020202020204" pitchFamily="34" charset="0"/>
                <a:cs typeface="Tahoma" panose="020B0604030504040204" pitchFamily="34" charset="0"/>
              </a:rPr>
              <a:t>Shock</a:t>
            </a:r>
          </a:p>
        </p:txBody>
      </p:sp>
      <p:pic>
        <p:nvPicPr>
          <p:cNvPr id="2" name="Picture 1"/>
          <p:cNvPicPr>
            <a:picLocks noChangeAspect="1"/>
          </p:cNvPicPr>
          <p:nvPr/>
        </p:nvPicPr>
        <p:blipFill>
          <a:blip r:embed="rId3"/>
          <a:stretch>
            <a:fillRect/>
          </a:stretch>
        </p:blipFill>
        <p:spPr>
          <a:xfrm>
            <a:off x="1064589" y="1290465"/>
            <a:ext cx="6356595" cy="4730734"/>
          </a:xfrm>
          <a:prstGeom prst="rect">
            <a:avLst/>
          </a:prstGeom>
          <a:solidFill>
            <a:schemeClr val="bg1">
              <a:lumMod val="85000"/>
            </a:schemeClr>
          </a:solidFill>
        </p:spPr>
      </p:pic>
    </p:spTree>
    <p:extLst>
      <p:ext uri="{BB962C8B-B14F-4D97-AF65-F5344CB8AC3E}">
        <p14:creationId xmlns:p14="http://schemas.microsoft.com/office/powerpoint/2010/main" val="4097194057"/>
      </p:ext>
    </p:extLst>
  </p:cSld>
  <p:clrMapOvr>
    <a:masterClrMapping/>
  </p:clrMapOvr>
  <p:transition spd="slow">
    <p:push/>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Title 1"/>
          <p:cNvSpPr txBox="1">
            <a:spLocks/>
          </p:cNvSpPr>
          <p:nvPr/>
        </p:nvSpPr>
        <p:spPr bwMode="auto">
          <a:xfrm>
            <a:off x="322723" y="1169715"/>
            <a:ext cx="7261225"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r>
              <a:rPr lang="en-US" altLang="en-US" b="1" dirty="0">
                <a:solidFill>
                  <a:schemeClr val="bg1"/>
                </a:solidFill>
                <a:latin typeface="Arial" panose="020B0604020202020204" pitchFamily="34" charset="0"/>
                <a:cs typeface="Tahoma" panose="020B0604030504040204" pitchFamily="34" charset="0"/>
              </a:rPr>
              <a:t>Chest Pain</a:t>
            </a:r>
          </a:p>
        </p:txBody>
      </p:sp>
      <p:sp>
        <p:nvSpPr>
          <p:cNvPr id="29698" name="Content Placeholder 2"/>
          <p:cNvSpPr txBox="1">
            <a:spLocks/>
          </p:cNvSpPr>
          <p:nvPr/>
        </p:nvSpPr>
        <p:spPr bwMode="auto">
          <a:xfrm>
            <a:off x="1460988" y="2895883"/>
            <a:ext cx="4062412" cy="27905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a:spAutoFit/>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a:spcBef>
                <a:spcPts val="432"/>
              </a:spcBef>
            </a:pPr>
            <a:r>
              <a:rPr lang="en-US" altLang="en-US" sz="1800" b="1" dirty="0">
                <a:solidFill>
                  <a:schemeClr val="bg1"/>
                </a:solidFill>
                <a:latin typeface="Arial" panose="020B0604020202020204" pitchFamily="34" charset="0"/>
                <a:ea typeface="MS Mincho" panose="02020609040205080304" pitchFamily="49" charset="-128"/>
              </a:rPr>
              <a:t>Recognising chest pain: </a:t>
            </a:r>
          </a:p>
          <a:p>
            <a:pPr>
              <a:spcBef>
                <a:spcPts val="432"/>
              </a:spcBef>
            </a:pPr>
            <a:endParaRPr lang="en-US" altLang="en-US" sz="1800" dirty="0">
              <a:solidFill>
                <a:schemeClr val="bg1"/>
              </a:solidFill>
              <a:latin typeface="Arial" panose="020B0604020202020204" pitchFamily="34" charset="0"/>
              <a:ea typeface="MS Mincho" panose="02020609040205080304" pitchFamily="49" charset="-128"/>
            </a:endParaRPr>
          </a:p>
          <a:p>
            <a:pPr marL="540000" indent="-342000">
              <a:spcBef>
                <a:spcPts val="432"/>
              </a:spcBef>
              <a:buFont typeface="Arial" panose="020B0604020202020204" pitchFamily="34" charset="0"/>
              <a:buChar char="•"/>
            </a:pPr>
            <a:r>
              <a:rPr lang="en-US" altLang="en-US" sz="1800" dirty="0">
                <a:solidFill>
                  <a:schemeClr val="bg1"/>
                </a:solidFill>
                <a:latin typeface="Arial" panose="020B0604020202020204" pitchFamily="34" charset="0"/>
                <a:ea typeface="MS Mincho" panose="02020609040205080304" pitchFamily="49" charset="-128"/>
              </a:rPr>
              <a:t>Sudden onset of tight, heavy or dull pain/ache across the chest. </a:t>
            </a:r>
          </a:p>
          <a:p>
            <a:pPr marL="540000" indent="-342000">
              <a:spcBef>
                <a:spcPts val="432"/>
              </a:spcBef>
              <a:buFont typeface="Arial" panose="020B0604020202020204" pitchFamily="34" charset="0"/>
              <a:buChar char="•"/>
            </a:pPr>
            <a:r>
              <a:rPr lang="en-US" altLang="en-US" sz="1800" dirty="0">
                <a:solidFill>
                  <a:schemeClr val="bg1"/>
                </a:solidFill>
                <a:latin typeface="Arial" panose="020B0604020202020204" pitchFamily="34" charset="0"/>
                <a:ea typeface="MS Mincho" panose="02020609040205080304" pitchFamily="49" charset="-128"/>
              </a:rPr>
              <a:t>Pain can spread to the neck, jaw, shoulders or arms. </a:t>
            </a:r>
          </a:p>
          <a:p>
            <a:pPr marL="540000" indent="-342000">
              <a:spcBef>
                <a:spcPts val="432"/>
              </a:spcBef>
              <a:buFont typeface="Arial" panose="020B0604020202020204" pitchFamily="34" charset="0"/>
              <a:buChar char="•"/>
            </a:pPr>
            <a:r>
              <a:rPr lang="en-US" altLang="en-US" sz="1800" dirty="0">
                <a:solidFill>
                  <a:schemeClr val="bg1"/>
                </a:solidFill>
                <a:latin typeface="Arial" panose="020B0604020202020204" pitchFamily="34" charset="0"/>
                <a:ea typeface="MS Mincho" panose="02020609040205080304" pitchFamily="49" charset="-128"/>
              </a:rPr>
              <a:t>May develop nausea, vomiting, shortness of breath, dizziness or light-headedness.</a:t>
            </a:r>
          </a:p>
        </p:txBody>
      </p:sp>
      <p:pic>
        <p:nvPicPr>
          <p:cNvPr id="91139" name="Picture 1" descr="chest pain 104370971.jpg"/>
          <p:cNvPicPr>
            <a:picLocks noChangeAspect="1"/>
          </p:cNvPicPr>
          <p:nvPr/>
        </p:nvPicPr>
        <p:blipFill>
          <a:blip r:embed="rId3">
            <a:extLst>
              <a:ext uri="{28A0092B-C50C-407E-A947-70E740481C1C}">
                <a14:useLocalDpi xmlns:a14="http://schemas.microsoft.com/office/drawing/2010/main" val="0"/>
              </a:ext>
            </a:extLst>
          </a:blip>
          <a:srcRect t="13544" b="20445"/>
          <a:stretch>
            <a:fillRect/>
          </a:stretch>
        </p:blipFill>
        <p:spPr bwMode="auto">
          <a:xfrm flipH="1">
            <a:off x="6006334" y="1865386"/>
            <a:ext cx="2934466" cy="29024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578362" y="2207427"/>
            <a:ext cx="7261224" cy="369332"/>
          </a:xfrm>
          <a:prstGeom prst="rect">
            <a:avLst/>
          </a:prstGeom>
        </p:spPr>
        <p:txBody>
          <a:bodyPr wrap="square">
            <a:spAutoFit/>
          </a:bodyPr>
          <a:lstStyle/>
          <a:p>
            <a:r>
              <a:rPr lang="en-US" altLang="en-US" dirty="0">
                <a:solidFill>
                  <a:schemeClr val="bg1"/>
                </a:solidFill>
                <a:latin typeface="Arial" panose="020B0604020202020204" pitchFamily="34" charset="0"/>
                <a:cs typeface="Tahoma" panose="020B0604030504040204" pitchFamily="34" charset="0"/>
              </a:rPr>
              <a:t>Chest pain may be a sign of a cardiac emergency.</a:t>
            </a:r>
            <a:endParaRPr lang="en-AU" dirty="0">
              <a:solidFill>
                <a:schemeClr val="bg1"/>
              </a:solidFill>
              <a:latin typeface="Arial" panose="020B0604020202020204" pitchFamily="34" charset="0"/>
            </a:endParaRPr>
          </a:p>
        </p:txBody>
      </p:sp>
    </p:spTree>
    <p:extLst>
      <p:ext uri="{BB962C8B-B14F-4D97-AF65-F5344CB8AC3E}">
        <p14:creationId xmlns:p14="http://schemas.microsoft.com/office/powerpoint/2010/main" val="1340212552"/>
      </p:ext>
    </p:extLst>
  </p:cSld>
  <p:clrMapOvr>
    <a:masterClrMapping/>
  </p:clrMapOvr>
  <p:transition spd="slow">
    <p:push/>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Title 1"/>
          <p:cNvSpPr txBox="1">
            <a:spLocks/>
          </p:cNvSpPr>
          <p:nvPr/>
        </p:nvSpPr>
        <p:spPr bwMode="auto">
          <a:xfrm>
            <a:off x="371115" y="1225244"/>
            <a:ext cx="7261225"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r>
              <a:rPr lang="en-US" altLang="en-US" b="1" dirty="0">
                <a:solidFill>
                  <a:schemeClr val="bg1"/>
                </a:solidFill>
                <a:latin typeface="Arial" panose="020B0604020202020204" pitchFamily="34" charset="0"/>
                <a:cs typeface="Tahoma" panose="020B0604030504040204" pitchFamily="34" charset="0"/>
              </a:rPr>
              <a:t>Chest Pain</a:t>
            </a:r>
          </a:p>
        </p:txBody>
      </p:sp>
      <p:sp>
        <p:nvSpPr>
          <p:cNvPr id="29698" name="Content Placeholder 2"/>
          <p:cNvSpPr txBox="1">
            <a:spLocks/>
          </p:cNvSpPr>
          <p:nvPr/>
        </p:nvSpPr>
        <p:spPr bwMode="auto">
          <a:xfrm>
            <a:off x="1160206" y="2669450"/>
            <a:ext cx="5309419" cy="20108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a:spAutoFit/>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a:spcBef>
                <a:spcPts val="432"/>
              </a:spcBef>
            </a:pPr>
            <a:r>
              <a:rPr lang="en-US" altLang="en-US" sz="1800" dirty="0">
                <a:solidFill>
                  <a:schemeClr val="bg1"/>
                </a:solidFill>
                <a:latin typeface="Arial" panose="020B0604020202020204" pitchFamily="34" charset="0"/>
                <a:ea typeface="MS Mincho" panose="02020609040205080304" pitchFamily="49" charset="-128"/>
              </a:rPr>
              <a:t>Common conditions associated with chest pain: </a:t>
            </a:r>
          </a:p>
          <a:p>
            <a:pPr>
              <a:spcBef>
                <a:spcPts val="432"/>
              </a:spcBef>
            </a:pPr>
            <a:endParaRPr lang="en-US" altLang="en-US" sz="1800" dirty="0">
              <a:solidFill>
                <a:schemeClr val="bg1"/>
              </a:solidFill>
              <a:latin typeface="Arial" panose="020B0604020202020204" pitchFamily="34" charset="0"/>
              <a:ea typeface="MS Mincho" panose="02020609040205080304" pitchFamily="49" charset="-128"/>
            </a:endParaRPr>
          </a:p>
          <a:p>
            <a:pPr marL="1282950" lvl="1" indent="-342000">
              <a:spcBef>
                <a:spcPts val="432"/>
              </a:spcBef>
              <a:buSzPct val="100000"/>
              <a:buFont typeface="Arial" panose="020B0604020202020204" pitchFamily="34" charset="0"/>
              <a:buChar char="•"/>
            </a:pPr>
            <a:r>
              <a:rPr lang="en-US" altLang="en-US" sz="1800" dirty="0">
                <a:solidFill>
                  <a:schemeClr val="bg1"/>
                </a:solidFill>
                <a:latin typeface="Arial" panose="020B0604020202020204" pitchFamily="34" charset="0"/>
                <a:ea typeface="MS Mincho" panose="02020609040205080304" pitchFamily="49" charset="-128"/>
              </a:rPr>
              <a:t>Sudden cardiac arrest. </a:t>
            </a:r>
          </a:p>
          <a:p>
            <a:pPr marL="1282950" lvl="1" indent="-342000">
              <a:spcBef>
                <a:spcPts val="432"/>
              </a:spcBef>
              <a:buSzPct val="100000"/>
              <a:buFont typeface="Arial" panose="020B0604020202020204" pitchFamily="34" charset="0"/>
              <a:buChar char="•"/>
            </a:pPr>
            <a:r>
              <a:rPr lang="en-US" altLang="en-US" sz="1800" dirty="0">
                <a:solidFill>
                  <a:schemeClr val="bg1"/>
                </a:solidFill>
                <a:latin typeface="Arial" panose="020B0604020202020204" pitchFamily="34" charset="0"/>
                <a:ea typeface="MS Mincho" panose="02020609040205080304" pitchFamily="49" charset="-128"/>
              </a:rPr>
              <a:t>Heart attack. </a:t>
            </a:r>
          </a:p>
          <a:p>
            <a:pPr marL="1282950" lvl="1" indent="-342000">
              <a:spcBef>
                <a:spcPts val="432"/>
              </a:spcBef>
              <a:buSzPct val="100000"/>
              <a:buFont typeface="Arial" panose="020B0604020202020204" pitchFamily="34" charset="0"/>
              <a:buChar char="•"/>
            </a:pPr>
            <a:r>
              <a:rPr lang="en-US" altLang="en-US" sz="1800" dirty="0">
                <a:solidFill>
                  <a:schemeClr val="bg1"/>
                </a:solidFill>
                <a:latin typeface="Arial" panose="020B0604020202020204" pitchFamily="34" charset="0"/>
                <a:ea typeface="MS Mincho" panose="02020609040205080304" pitchFamily="49" charset="-128"/>
              </a:rPr>
              <a:t>Angina. </a:t>
            </a:r>
          </a:p>
          <a:p>
            <a:pPr marL="1282950" lvl="1" indent="-342000">
              <a:spcBef>
                <a:spcPts val="432"/>
              </a:spcBef>
              <a:buSzPct val="100000"/>
              <a:buFont typeface="Arial" panose="020B0604020202020204" pitchFamily="34" charset="0"/>
              <a:buChar char="•"/>
            </a:pPr>
            <a:r>
              <a:rPr lang="en-US" altLang="en-US" sz="1800" dirty="0">
                <a:solidFill>
                  <a:schemeClr val="bg1"/>
                </a:solidFill>
                <a:latin typeface="Arial" panose="020B0604020202020204" pitchFamily="34" charset="0"/>
                <a:ea typeface="MS Mincho" panose="02020609040205080304" pitchFamily="49" charset="-128"/>
              </a:rPr>
              <a:t>Congestive heart failure.</a:t>
            </a:r>
          </a:p>
        </p:txBody>
      </p:sp>
      <p:pic>
        <p:nvPicPr>
          <p:cNvPr id="93187" name="Picture 2" descr="chest pain 92243679.jpg"/>
          <p:cNvPicPr>
            <a:picLocks noChangeAspect="1"/>
          </p:cNvPicPr>
          <p:nvPr/>
        </p:nvPicPr>
        <p:blipFill>
          <a:blip r:embed="rId3">
            <a:extLst>
              <a:ext uri="{28A0092B-C50C-407E-A947-70E740481C1C}">
                <a14:useLocalDpi xmlns:a14="http://schemas.microsoft.com/office/drawing/2010/main" val="0"/>
              </a:ext>
            </a:extLst>
          </a:blip>
          <a:srcRect b="6329"/>
          <a:stretch>
            <a:fillRect/>
          </a:stretch>
        </p:blipFill>
        <p:spPr bwMode="auto">
          <a:xfrm flipH="1">
            <a:off x="6561854" y="1923116"/>
            <a:ext cx="2140972" cy="3011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43981886"/>
      </p:ext>
    </p:extLst>
  </p:cSld>
  <p:clrMapOvr>
    <a:masterClrMapping/>
  </p:clrMapOvr>
  <p:transition spd="slow">
    <p:push/>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Title 1"/>
          <p:cNvSpPr txBox="1">
            <a:spLocks/>
          </p:cNvSpPr>
          <p:nvPr/>
        </p:nvSpPr>
        <p:spPr bwMode="auto">
          <a:xfrm>
            <a:off x="203200" y="1001206"/>
            <a:ext cx="7261225"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r>
              <a:rPr lang="en-US" altLang="en-US" b="1" dirty="0">
                <a:solidFill>
                  <a:schemeClr val="bg1"/>
                </a:solidFill>
                <a:latin typeface="Arial" panose="020B0604020202020204" pitchFamily="34" charset="0"/>
                <a:cs typeface="Tahoma" panose="020B0604030504040204" pitchFamily="34" charset="0"/>
              </a:rPr>
              <a:t>Duty of Care</a:t>
            </a:r>
          </a:p>
        </p:txBody>
      </p:sp>
      <p:sp>
        <p:nvSpPr>
          <p:cNvPr id="27650" name="Content Placeholder 2"/>
          <p:cNvSpPr txBox="1">
            <a:spLocks/>
          </p:cNvSpPr>
          <p:nvPr/>
        </p:nvSpPr>
        <p:spPr bwMode="auto">
          <a:xfrm>
            <a:off x="1247140" y="1979613"/>
            <a:ext cx="4141788" cy="34009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defRPr/>
            </a:pPr>
            <a:r>
              <a:rPr lang="en-US" sz="2000" b="1" dirty="0">
                <a:solidFill>
                  <a:schemeClr val="bg1"/>
                </a:solidFill>
                <a:latin typeface="Arial" panose="020B0604020202020204" pitchFamily="34" charset="0"/>
                <a:cs typeface="Tahoma"/>
              </a:rPr>
              <a:t>Once you start providing first aid you must continue until:</a:t>
            </a:r>
          </a:p>
          <a:p>
            <a:pPr>
              <a:defRPr/>
            </a:pPr>
            <a:endParaRPr lang="en-AU" sz="2000" dirty="0">
              <a:solidFill>
                <a:schemeClr val="bg1"/>
              </a:solidFill>
              <a:latin typeface="Arial" panose="020B0604020202020204" pitchFamily="34" charset="0"/>
              <a:cs typeface="Tahoma"/>
            </a:endParaRPr>
          </a:p>
          <a:p>
            <a:pPr marL="540900" indent="-342900">
              <a:spcBef>
                <a:spcPts val="600"/>
              </a:spcBef>
              <a:spcAft>
                <a:spcPts val="600"/>
              </a:spcAft>
              <a:buSzPct val="100000"/>
              <a:buFont typeface="Arial" panose="020B0604020202020204" pitchFamily="34" charset="0"/>
              <a:buChar char="•"/>
              <a:defRPr/>
            </a:pPr>
            <a:r>
              <a:rPr lang="en-US" sz="2000" dirty="0">
                <a:solidFill>
                  <a:schemeClr val="bg1"/>
                </a:solidFill>
                <a:latin typeface="Arial" panose="020B0604020202020204" pitchFamily="34" charset="0"/>
                <a:cs typeface="Tahoma"/>
              </a:rPr>
              <a:t>Vital signs return.</a:t>
            </a:r>
            <a:endParaRPr lang="en-AU" sz="2000" dirty="0">
              <a:solidFill>
                <a:schemeClr val="bg1"/>
              </a:solidFill>
              <a:latin typeface="Arial" panose="020B0604020202020204" pitchFamily="34" charset="0"/>
              <a:cs typeface="Tahoma"/>
            </a:endParaRPr>
          </a:p>
          <a:p>
            <a:pPr marL="540900" indent="-342900">
              <a:spcBef>
                <a:spcPts val="600"/>
              </a:spcBef>
              <a:spcAft>
                <a:spcPts val="600"/>
              </a:spcAft>
              <a:buSzPct val="100000"/>
              <a:buFont typeface="Arial" panose="020B0604020202020204" pitchFamily="34" charset="0"/>
              <a:buChar char="•"/>
              <a:defRPr/>
            </a:pPr>
            <a:r>
              <a:rPr lang="en-US" sz="2000" dirty="0">
                <a:solidFill>
                  <a:schemeClr val="bg1"/>
                </a:solidFill>
                <a:latin typeface="Arial" panose="020B0604020202020204" pitchFamily="34" charset="0"/>
                <a:cs typeface="Tahoma"/>
              </a:rPr>
              <a:t>Paramedic assistance arrives.</a:t>
            </a:r>
            <a:endParaRPr lang="en-AU" sz="2000" dirty="0">
              <a:solidFill>
                <a:schemeClr val="bg1"/>
              </a:solidFill>
              <a:latin typeface="Arial" panose="020B0604020202020204" pitchFamily="34" charset="0"/>
              <a:cs typeface="Tahoma"/>
            </a:endParaRPr>
          </a:p>
          <a:p>
            <a:pPr marL="540900" indent="-342900">
              <a:spcBef>
                <a:spcPts val="600"/>
              </a:spcBef>
              <a:spcAft>
                <a:spcPts val="600"/>
              </a:spcAft>
              <a:buSzPct val="100000"/>
              <a:buFont typeface="Arial" panose="020B0604020202020204" pitchFamily="34" charset="0"/>
              <a:buChar char="•"/>
              <a:defRPr/>
            </a:pPr>
            <a:r>
              <a:rPr lang="en-US" sz="2000" dirty="0">
                <a:solidFill>
                  <a:schemeClr val="bg1"/>
                </a:solidFill>
                <a:latin typeface="Arial" panose="020B0604020202020204" pitchFamily="34" charset="0"/>
                <a:cs typeface="Tahoma"/>
              </a:rPr>
              <a:t>Exhaustion makes it impossible to continue.</a:t>
            </a:r>
            <a:endParaRPr lang="en-AU" sz="2000" dirty="0">
              <a:solidFill>
                <a:schemeClr val="bg1"/>
              </a:solidFill>
              <a:latin typeface="Arial" panose="020B0604020202020204" pitchFamily="34" charset="0"/>
              <a:cs typeface="Tahoma"/>
            </a:endParaRPr>
          </a:p>
          <a:p>
            <a:pPr marL="540900" indent="-342900">
              <a:spcBef>
                <a:spcPts val="600"/>
              </a:spcBef>
              <a:spcAft>
                <a:spcPts val="600"/>
              </a:spcAft>
              <a:buSzPct val="100000"/>
              <a:buFont typeface="Arial" panose="020B0604020202020204" pitchFamily="34" charset="0"/>
              <a:buChar char="•"/>
              <a:defRPr/>
            </a:pPr>
            <a:r>
              <a:rPr lang="en-US" sz="2000" dirty="0">
                <a:solidFill>
                  <a:schemeClr val="bg1"/>
                </a:solidFill>
                <a:latin typeface="Arial" panose="020B0604020202020204" pitchFamily="34" charset="0"/>
                <a:cs typeface="Tahoma"/>
              </a:rPr>
              <a:t>Authorised personnel declare the casualty deceased.</a:t>
            </a:r>
          </a:p>
        </p:txBody>
      </p:sp>
      <p:pic>
        <p:nvPicPr>
          <p:cNvPr id="27651" name="Picture 1" descr="Paramedics helping woman.jpg"/>
          <p:cNvPicPr>
            <a:picLocks noChangeAspect="1"/>
          </p:cNvPicPr>
          <p:nvPr/>
        </p:nvPicPr>
        <p:blipFill>
          <a:blip r:embed="rId3">
            <a:extLst>
              <a:ext uri="{28A0092B-C50C-407E-A947-70E740481C1C}">
                <a14:useLocalDpi xmlns:a14="http://schemas.microsoft.com/office/drawing/2010/main" val="0"/>
              </a:ext>
            </a:extLst>
          </a:blip>
          <a:srcRect l="7169" r="16736"/>
          <a:stretch>
            <a:fillRect/>
          </a:stretch>
        </p:blipFill>
        <p:spPr bwMode="auto">
          <a:xfrm>
            <a:off x="5926138" y="1816100"/>
            <a:ext cx="3014662" cy="263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12806876"/>
      </p:ext>
    </p:extLst>
  </p:cSld>
  <p:clrMapOvr>
    <a:masterClrMapping/>
  </p:clrMapOvr>
  <p:transition spd="slow">
    <p:push/>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Title 1"/>
          <p:cNvSpPr txBox="1">
            <a:spLocks/>
          </p:cNvSpPr>
          <p:nvPr/>
        </p:nvSpPr>
        <p:spPr bwMode="auto">
          <a:xfrm>
            <a:off x="351106" y="1227138"/>
            <a:ext cx="7261225"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r>
              <a:rPr lang="en-US" altLang="en-US" b="1" dirty="0">
                <a:solidFill>
                  <a:schemeClr val="bg1"/>
                </a:solidFill>
                <a:latin typeface="Arial" panose="020B0604020202020204" pitchFamily="34" charset="0"/>
                <a:cs typeface="Tahoma" panose="020B0604030504040204" pitchFamily="34" charset="0"/>
              </a:rPr>
              <a:t>Heart Attack</a:t>
            </a:r>
          </a:p>
        </p:txBody>
      </p:sp>
      <p:sp>
        <p:nvSpPr>
          <p:cNvPr id="101378" name="Content Placeholder 2"/>
          <p:cNvSpPr txBox="1">
            <a:spLocks/>
          </p:cNvSpPr>
          <p:nvPr/>
        </p:nvSpPr>
        <p:spPr bwMode="auto">
          <a:xfrm>
            <a:off x="1174348" y="2380857"/>
            <a:ext cx="3476310" cy="29649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a:spcBef>
                <a:spcPts val="432"/>
              </a:spcBef>
            </a:pPr>
            <a:r>
              <a:rPr lang="en-US" altLang="en-US" sz="2000" dirty="0">
                <a:solidFill>
                  <a:schemeClr val="bg1"/>
                </a:solidFill>
                <a:latin typeface="Arial" panose="020B0604020202020204" pitchFamily="34" charset="0"/>
                <a:ea typeface="MS Mincho" panose="02020609040205080304" pitchFamily="49" charset="-128"/>
              </a:rPr>
              <a:t>A heart attack occurs when heart tissue dies.</a:t>
            </a:r>
          </a:p>
          <a:p>
            <a:pPr>
              <a:spcBef>
                <a:spcPts val="432"/>
              </a:spcBef>
            </a:pPr>
            <a:r>
              <a:rPr lang="en-US" altLang="en-US" sz="2000" dirty="0">
                <a:solidFill>
                  <a:schemeClr val="bg1"/>
                </a:solidFill>
                <a:latin typeface="Arial" panose="020B0604020202020204" pitchFamily="34" charset="0"/>
                <a:ea typeface="MS Mincho" panose="02020609040205080304" pitchFamily="49" charset="-128"/>
              </a:rPr>
              <a:t> </a:t>
            </a:r>
          </a:p>
          <a:p>
            <a:pPr>
              <a:spcBef>
                <a:spcPts val="432"/>
              </a:spcBef>
            </a:pPr>
            <a:r>
              <a:rPr lang="en-US" altLang="en-US" sz="2000" dirty="0">
                <a:solidFill>
                  <a:schemeClr val="bg1"/>
                </a:solidFill>
                <a:latin typeface="Arial" panose="020B0604020202020204" pitchFamily="34" charset="0"/>
                <a:ea typeface="MS Mincho" panose="02020609040205080304" pitchFamily="49" charset="-128"/>
              </a:rPr>
              <a:t>A person experiencing a heart attack will still be conscious and have a pulse. However, if it is not treated it may lead to sudden cardiac arrest.</a:t>
            </a:r>
          </a:p>
        </p:txBody>
      </p:sp>
      <p:pic>
        <p:nvPicPr>
          <p:cNvPr id="101379" name="Picture 1" descr="chest pain 115934967.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flipH="1">
            <a:off x="5162478" y="2380857"/>
            <a:ext cx="3778322" cy="2515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75081745"/>
      </p:ext>
    </p:extLst>
  </p:cSld>
  <p:clrMapOvr>
    <a:masterClrMapping/>
  </p:clrMapOvr>
  <p:transition spd="slow">
    <p:push/>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4147549872"/>
              </p:ext>
            </p:extLst>
          </p:nvPr>
        </p:nvGraphicFramePr>
        <p:xfrm>
          <a:off x="1015340" y="1630286"/>
          <a:ext cx="7261225" cy="3456000"/>
        </p:xfrm>
        <a:graphic>
          <a:graphicData uri="http://schemas.openxmlformats.org/drawingml/2006/table">
            <a:tbl>
              <a:tblPr/>
              <a:tblGrid>
                <a:gridCol w="7261225">
                  <a:extLst>
                    <a:ext uri="{9D8B030D-6E8A-4147-A177-3AD203B41FA5}">
                      <a16:colId xmlns:a16="http://schemas.microsoft.com/office/drawing/2014/main" val="20000"/>
                    </a:ext>
                  </a:extLst>
                </a:gridCol>
              </a:tblGrid>
              <a:tr h="396000">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MS PGothic" panose="020B0600070205080204" pitchFamily="34" charset="-128"/>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MS PGothic" panose="020B0600070205080204" pitchFamily="34" charset="-128"/>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9pPr>
                    </a:lstStyle>
                    <a:p>
                      <a:pPr marL="0" marR="0" lvl="0" indent="0" algn="ctr" defTabSz="457200" rtl="0" eaLnBrk="1" fontAlgn="base" latinLnBrk="0" hangingPunct="1">
                        <a:lnSpc>
                          <a:spcPct val="100000"/>
                        </a:lnSpc>
                        <a:spcBef>
                          <a:spcPts val="432"/>
                        </a:spcBef>
                        <a:spcAft>
                          <a:spcPts val="0"/>
                        </a:spcAft>
                        <a:buClrTx/>
                        <a:buSzTx/>
                        <a:buFontTx/>
                        <a:buNone/>
                        <a:tabLst/>
                      </a:pPr>
                      <a:r>
                        <a:rPr kumimoji="0" lang="en-US" altLang="en-US" sz="1800" b="1" i="0" u="none" strike="noStrike" cap="none" normalizeH="0" baseline="0" dirty="0">
                          <a:ln>
                            <a:noFill/>
                          </a:ln>
                          <a:solidFill>
                            <a:srgbClr val="FFFFFF"/>
                          </a:solidFill>
                          <a:effectLst/>
                          <a:latin typeface="Arial" panose="020B0604020202020204" pitchFamily="34" charset="0"/>
                          <a:ea typeface="MS Mincho" panose="02020609040205080304" pitchFamily="49" charset="-128"/>
                        </a:rPr>
                        <a:t>If the Patient is Conscious:</a:t>
                      </a: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1069AB"/>
                    </a:solidFill>
                  </a:tcPr>
                </a:tc>
                <a:extLst>
                  <a:ext uri="{0D108BD9-81ED-4DB2-BD59-A6C34878D82A}">
                    <a16:rowId xmlns:a16="http://schemas.microsoft.com/office/drawing/2014/main" val="10000"/>
                  </a:ext>
                </a:extLst>
              </a:tr>
              <a:tr h="1944000">
                <a:tc>
                  <a:txBody>
                    <a:bodyPr/>
                    <a:lstStyle>
                      <a:lvl1pPr marL="395288" indent="-342900" eaLnBrk="0" hangingPunct="0">
                        <a:spcBef>
                          <a:spcPct val="20000"/>
                        </a:spcBef>
                        <a:buFont typeface="Arial" panose="020B0604020202020204" pitchFamily="34" charset="0"/>
                        <a:defRPr sz="2800">
                          <a:solidFill>
                            <a:schemeClr val="tx1"/>
                          </a:solidFill>
                          <a:latin typeface="Calibri" panose="020F0502020204030204" pitchFamily="34" charset="0"/>
                          <a:ea typeface="MS PGothic" panose="020B0600070205080204" pitchFamily="34" charset="-128"/>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MS PGothic" panose="020B0600070205080204" pitchFamily="34" charset="-128"/>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9pPr>
                    </a:lstStyle>
                    <a:p>
                      <a:pPr marL="395288" marR="0" lvl="0" indent="-342900" algn="l" defTabSz="457200" rtl="0" eaLnBrk="1" fontAlgn="base" latinLnBrk="0" hangingPunct="1">
                        <a:lnSpc>
                          <a:spcPct val="100000"/>
                        </a:lnSpc>
                        <a:spcBef>
                          <a:spcPts val="432"/>
                        </a:spcBef>
                        <a:spcAft>
                          <a:spcPts val="0"/>
                        </a:spcAft>
                        <a:buClrTx/>
                        <a:buSzTx/>
                        <a:buFont typeface="Calibri" panose="020F0502020204030204" pitchFamily="34" charset="0"/>
                        <a:buAutoNum type="arabicPeriod"/>
                        <a:tabLst/>
                      </a:pPr>
                      <a:r>
                        <a:rPr kumimoji="0" lang="en-US" altLang="en-US" sz="1800" b="1" i="0" u="none" strike="noStrike" cap="none" normalizeH="0" baseline="0" dirty="0">
                          <a:ln>
                            <a:noFill/>
                          </a:ln>
                          <a:solidFill>
                            <a:srgbClr val="000000"/>
                          </a:solidFill>
                          <a:effectLst/>
                          <a:latin typeface="Arial" panose="020B0604020202020204" pitchFamily="34" charset="0"/>
                          <a:ea typeface="MS Mincho" panose="02020609040205080304" pitchFamily="49" charset="-128"/>
                        </a:rPr>
                        <a:t> </a:t>
                      </a:r>
                      <a:r>
                        <a:rPr kumimoji="0" lang="en-US" altLang="en-US" sz="1800" b="0" i="0" u="none" strike="noStrike" cap="none" normalizeH="0" baseline="0" dirty="0">
                          <a:ln>
                            <a:noFill/>
                          </a:ln>
                          <a:solidFill>
                            <a:srgbClr val="000000"/>
                          </a:solidFill>
                          <a:effectLst/>
                          <a:latin typeface="Arial" panose="020B0604020202020204" pitchFamily="34" charset="0"/>
                          <a:ea typeface="MS Mincho" panose="02020609040205080304" pitchFamily="49" charset="-128"/>
                        </a:rPr>
                        <a:t>Help the patient rest and give reassurance.</a:t>
                      </a:r>
                    </a:p>
                    <a:p>
                      <a:pPr marL="395288" marR="0" lvl="0" indent="-342900" algn="l" defTabSz="457200" rtl="0" eaLnBrk="1" fontAlgn="base" latinLnBrk="0" hangingPunct="1">
                        <a:lnSpc>
                          <a:spcPct val="100000"/>
                        </a:lnSpc>
                        <a:spcBef>
                          <a:spcPts val="432"/>
                        </a:spcBef>
                        <a:spcAft>
                          <a:spcPts val="0"/>
                        </a:spcAft>
                        <a:buClrTx/>
                        <a:buSzTx/>
                        <a:buFont typeface="Calibri" panose="020F0502020204030204" pitchFamily="34" charset="0"/>
                        <a:buAutoNum type="arabicPeriod"/>
                        <a:tabLst/>
                      </a:pPr>
                      <a:r>
                        <a:rPr kumimoji="0" lang="en-US" altLang="en-US" sz="1800" b="1" i="0" u="none" strike="noStrike" cap="none" normalizeH="0" baseline="0" dirty="0">
                          <a:ln>
                            <a:noFill/>
                          </a:ln>
                          <a:solidFill>
                            <a:srgbClr val="000000"/>
                          </a:solidFill>
                          <a:effectLst/>
                          <a:latin typeface="Arial" panose="020B0604020202020204" pitchFamily="34" charset="0"/>
                          <a:ea typeface="MS Mincho" panose="02020609040205080304" pitchFamily="49" charset="-128"/>
                        </a:rPr>
                        <a:t> </a:t>
                      </a:r>
                      <a:r>
                        <a:rPr kumimoji="0" lang="en-US" altLang="en-US" sz="1800" b="0" i="0" u="none" strike="noStrike" cap="none" normalizeH="0" baseline="0" dirty="0">
                          <a:ln>
                            <a:noFill/>
                          </a:ln>
                          <a:solidFill>
                            <a:srgbClr val="000000"/>
                          </a:solidFill>
                          <a:effectLst/>
                          <a:latin typeface="Arial" panose="020B0604020202020204" pitchFamily="34" charset="0"/>
                          <a:ea typeface="MS Mincho" panose="02020609040205080304" pitchFamily="49" charset="-128"/>
                        </a:rPr>
                        <a:t>Assist with any prescribed medication.</a:t>
                      </a:r>
                    </a:p>
                    <a:p>
                      <a:pPr marL="395288" marR="0" lvl="0" indent="-342900" algn="l" defTabSz="457200" rtl="0" eaLnBrk="1" fontAlgn="base" latinLnBrk="0" hangingPunct="1">
                        <a:lnSpc>
                          <a:spcPct val="100000"/>
                        </a:lnSpc>
                        <a:spcBef>
                          <a:spcPts val="432"/>
                        </a:spcBef>
                        <a:spcAft>
                          <a:spcPts val="0"/>
                        </a:spcAft>
                        <a:buClrTx/>
                        <a:buSzTx/>
                        <a:buFont typeface="Calibri" panose="020F0502020204030204" pitchFamily="34" charset="0"/>
                        <a:buAutoNum type="arabicPeriod"/>
                        <a:tabLst/>
                      </a:pPr>
                      <a:r>
                        <a:rPr kumimoji="0" lang="en-US" altLang="en-US" sz="1800" b="1" i="0" u="none" strike="noStrike" cap="none" normalizeH="0" baseline="0" dirty="0">
                          <a:ln>
                            <a:noFill/>
                          </a:ln>
                          <a:solidFill>
                            <a:srgbClr val="000000"/>
                          </a:solidFill>
                          <a:effectLst/>
                          <a:latin typeface="Arial" panose="020B0604020202020204" pitchFamily="34" charset="0"/>
                          <a:ea typeface="MS Mincho" panose="02020609040205080304" pitchFamily="49" charset="-128"/>
                        </a:rPr>
                        <a:t> </a:t>
                      </a:r>
                      <a:r>
                        <a:rPr kumimoji="0" lang="en-US" altLang="en-US" sz="1800" b="0" i="0" u="none" strike="noStrike" cap="none" normalizeH="0" baseline="0" dirty="0">
                          <a:ln>
                            <a:noFill/>
                          </a:ln>
                          <a:solidFill>
                            <a:srgbClr val="000000"/>
                          </a:solidFill>
                          <a:effectLst/>
                          <a:latin typeface="Arial" panose="020B0604020202020204" pitchFamily="34" charset="0"/>
                          <a:ea typeface="MS Mincho" panose="02020609040205080304" pitchFamily="49" charset="-128"/>
                        </a:rPr>
                        <a:t>Monitor vital signs.</a:t>
                      </a:r>
                    </a:p>
                    <a:p>
                      <a:pPr marL="395288" marR="0" lvl="0" indent="-342900" algn="l" defTabSz="457200" rtl="0" eaLnBrk="1" fontAlgn="base" latinLnBrk="0" hangingPunct="1">
                        <a:lnSpc>
                          <a:spcPct val="100000"/>
                        </a:lnSpc>
                        <a:spcBef>
                          <a:spcPts val="432"/>
                        </a:spcBef>
                        <a:spcAft>
                          <a:spcPts val="0"/>
                        </a:spcAft>
                        <a:buClrTx/>
                        <a:buSzTx/>
                        <a:buFont typeface="Calibri" panose="020F0502020204030204" pitchFamily="34" charset="0"/>
                        <a:buAutoNum type="arabicPeriod"/>
                        <a:tabLst/>
                      </a:pPr>
                      <a:r>
                        <a:rPr kumimoji="0" lang="en-US" altLang="en-US" sz="1800" b="1" i="0" u="none" strike="noStrike" cap="none" normalizeH="0" baseline="0" dirty="0">
                          <a:ln>
                            <a:noFill/>
                          </a:ln>
                          <a:solidFill>
                            <a:srgbClr val="000000"/>
                          </a:solidFill>
                          <a:effectLst/>
                          <a:latin typeface="Arial" panose="020B0604020202020204" pitchFamily="34" charset="0"/>
                          <a:ea typeface="MS Mincho" panose="02020609040205080304" pitchFamily="49" charset="-128"/>
                        </a:rPr>
                        <a:t> </a:t>
                      </a:r>
                      <a:r>
                        <a:rPr kumimoji="0" lang="en-US" altLang="en-US" sz="1800" b="0" i="0" u="none" strike="noStrike" cap="none" normalizeH="0" baseline="0" dirty="0">
                          <a:ln>
                            <a:noFill/>
                          </a:ln>
                          <a:solidFill>
                            <a:srgbClr val="000000"/>
                          </a:solidFill>
                          <a:effectLst/>
                          <a:latin typeface="Arial" panose="020B0604020202020204" pitchFamily="34" charset="0"/>
                          <a:ea typeface="MS Mincho" panose="02020609040205080304" pitchFamily="49" charset="-128"/>
                        </a:rPr>
                        <a:t>Call for an ambulance – Dial 000 or 112.</a:t>
                      </a:r>
                    </a:p>
                    <a:p>
                      <a:pPr marL="395288" marR="0" lvl="0" indent="-342900" algn="l" defTabSz="457200" rtl="0" eaLnBrk="1" fontAlgn="base" latinLnBrk="0" hangingPunct="1">
                        <a:lnSpc>
                          <a:spcPct val="100000"/>
                        </a:lnSpc>
                        <a:spcBef>
                          <a:spcPts val="432"/>
                        </a:spcBef>
                        <a:spcAft>
                          <a:spcPts val="0"/>
                        </a:spcAft>
                        <a:buClrTx/>
                        <a:buSzTx/>
                        <a:buFont typeface="Calibri" panose="020F0502020204030204" pitchFamily="34" charset="0"/>
                        <a:buAutoNum type="arabicPeriod"/>
                        <a:tabLst/>
                      </a:pPr>
                      <a:r>
                        <a:rPr kumimoji="0" lang="en-US" altLang="en-US" sz="1800" b="1" i="0" u="none" strike="noStrike" cap="none" normalizeH="0" baseline="0" dirty="0">
                          <a:ln>
                            <a:noFill/>
                          </a:ln>
                          <a:solidFill>
                            <a:srgbClr val="000000"/>
                          </a:solidFill>
                          <a:effectLst/>
                          <a:latin typeface="Arial" panose="020B0604020202020204" pitchFamily="34" charset="0"/>
                          <a:ea typeface="MS Mincho" panose="02020609040205080304" pitchFamily="49" charset="-128"/>
                        </a:rPr>
                        <a:t> </a:t>
                      </a:r>
                      <a:r>
                        <a:rPr kumimoji="0" lang="en-US" altLang="en-US" sz="1800" b="0" i="0" u="none" strike="noStrike" cap="none" normalizeH="0" baseline="0" dirty="0">
                          <a:ln>
                            <a:noFill/>
                          </a:ln>
                          <a:solidFill>
                            <a:srgbClr val="000000"/>
                          </a:solidFill>
                          <a:effectLst/>
                          <a:latin typeface="Arial" panose="020B0604020202020204" pitchFamily="34" charset="0"/>
                          <a:ea typeface="MS Mincho" panose="02020609040205080304" pitchFamily="49" charset="-128"/>
                        </a:rPr>
                        <a:t>Be prepared to perform CPR if the patient becomes unconscious and loses vital signs.</a:t>
                      </a: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1"/>
                  </a:ext>
                </a:extLst>
              </a:tr>
              <a:tr h="396000">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MS PGothic" panose="020B0600070205080204" pitchFamily="34" charset="-128"/>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MS PGothic" panose="020B0600070205080204" pitchFamily="34" charset="-128"/>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9pPr>
                    </a:lstStyle>
                    <a:p>
                      <a:pPr marL="0" marR="0" lvl="0" indent="0" algn="ctr" defTabSz="457200" rtl="0" eaLnBrk="1" fontAlgn="base" latinLnBrk="0" hangingPunct="1">
                        <a:lnSpc>
                          <a:spcPct val="100000"/>
                        </a:lnSpc>
                        <a:spcBef>
                          <a:spcPts val="432"/>
                        </a:spcBef>
                        <a:spcAft>
                          <a:spcPts val="0"/>
                        </a:spcAft>
                        <a:buClrTx/>
                        <a:buSzTx/>
                        <a:buFontTx/>
                        <a:buNone/>
                        <a:tabLst/>
                      </a:pPr>
                      <a:r>
                        <a:rPr kumimoji="0" lang="en-US" altLang="en-US" sz="1800" b="1" i="0" u="none" strike="noStrike" cap="none" normalizeH="0" baseline="0" dirty="0">
                          <a:ln>
                            <a:noFill/>
                          </a:ln>
                          <a:solidFill>
                            <a:srgbClr val="FFFFFF"/>
                          </a:solidFill>
                          <a:effectLst/>
                          <a:latin typeface="Arial" panose="020B0604020202020204" pitchFamily="34" charset="0"/>
                          <a:ea typeface="MS Mincho" panose="02020609040205080304" pitchFamily="49" charset="-128"/>
                        </a:rPr>
                        <a:t>If the Patient is Unconscious:</a:t>
                      </a: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1069AB"/>
                    </a:solidFill>
                  </a:tcPr>
                </a:tc>
                <a:extLst>
                  <a:ext uri="{0D108BD9-81ED-4DB2-BD59-A6C34878D82A}">
                    <a16:rowId xmlns:a16="http://schemas.microsoft.com/office/drawing/2014/main" val="10002"/>
                  </a:ext>
                </a:extLst>
              </a:tr>
              <a:tr h="720000">
                <a:tc>
                  <a:txBody>
                    <a:bodyPr/>
                    <a:lstStyle>
                      <a:lvl1pPr marL="395288" indent="-342900" eaLnBrk="0" hangingPunct="0">
                        <a:spcBef>
                          <a:spcPct val="20000"/>
                        </a:spcBef>
                        <a:buFont typeface="Arial" panose="020B0604020202020204" pitchFamily="34" charset="0"/>
                        <a:tabLst>
                          <a:tab pos="269875" algn="l"/>
                        </a:tabLst>
                        <a:defRPr sz="2800">
                          <a:solidFill>
                            <a:schemeClr val="tx1"/>
                          </a:solidFill>
                          <a:latin typeface="Calibri" panose="020F0502020204030204" pitchFamily="34" charset="0"/>
                          <a:ea typeface="MS PGothic" panose="020B0600070205080204" pitchFamily="34" charset="-128"/>
                        </a:defRPr>
                      </a:lvl1pPr>
                      <a:lvl2pPr marL="742950" indent="-285750" eaLnBrk="0" hangingPunct="0">
                        <a:spcBef>
                          <a:spcPct val="20000"/>
                        </a:spcBef>
                        <a:buFont typeface="Arial" panose="020B0604020202020204" pitchFamily="34" charset="0"/>
                        <a:tabLst>
                          <a:tab pos="269875" algn="l"/>
                        </a:tabLst>
                        <a:defRPr sz="2400">
                          <a:solidFill>
                            <a:schemeClr val="tx1"/>
                          </a:solidFill>
                          <a:latin typeface="Calibri" panose="020F0502020204030204" pitchFamily="34" charset="0"/>
                          <a:ea typeface="MS PGothic" panose="020B0600070205080204" pitchFamily="34" charset="-128"/>
                        </a:defRPr>
                      </a:lvl2pPr>
                      <a:lvl3pPr marL="1143000" indent="-228600" eaLnBrk="0" hangingPunct="0">
                        <a:spcBef>
                          <a:spcPct val="20000"/>
                        </a:spcBef>
                        <a:buFont typeface="Arial" panose="020B0604020202020204" pitchFamily="34" charset="0"/>
                        <a:tabLst>
                          <a:tab pos="269875" algn="l"/>
                        </a:tabLst>
                        <a:defRPr sz="2000">
                          <a:solidFill>
                            <a:schemeClr val="tx1"/>
                          </a:solidFill>
                          <a:latin typeface="Calibri" panose="020F0502020204030204" pitchFamily="34" charset="0"/>
                          <a:ea typeface="MS PGothic" panose="020B0600070205080204" pitchFamily="34" charset="-128"/>
                        </a:defRPr>
                      </a:lvl3pPr>
                      <a:lvl4pPr marL="1600200" indent="-228600" eaLnBrk="0" hangingPunct="0">
                        <a:spcBef>
                          <a:spcPct val="20000"/>
                        </a:spcBef>
                        <a:buFont typeface="Arial" panose="020B0604020202020204" pitchFamily="34" charset="0"/>
                        <a:tabLst>
                          <a:tab pos="269875" algn="l"/>
                        </a:tabLst>
                        <a:defRPr>
                          <a:solidFill>
                            <a:schemeClr val="tx1"/>
                          </a:solidFill>
                          <a:latin typeface="Calibri" panose="020F0502020204030204" pitchFamily="34" charset="0"/>
                          <a:ea typeface="MS PGothic" panose="020B0600070205080204" pitchFamily="34" charset="-128"/>
                        </a:defRPr>
                      </a:lvl4pPr>
                      <a:lvl5pPr marL="2057400" indent="-228600" eaLnBrk="0" hangingPunct="0">
                        <a:spcBef>
                          <a:spcPct val="20000"/>
                        </a:spcBef>
                        <a:buFont typeface="Arial" panose="020B0604020202020204" pitchFamily="34" charset="0"/>
                        <a:tabLst>
                          <a:tab pos="269875" algn="l"/>
                        </a:tabLst>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tabLst>
                          <a:tab pos="269875" algn="l"/>
                        </a:tabLs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tabLst>
                          <a:tab pos="269875" algn="l"/>
                        </a:tabLs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tabLst>
                          <a:tab pos="269875" algn="l"/>
                        </a:tabLs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tabLst>
                          <a:tab pos="269875" algn="l"/>
                        </a:tabLst>
                        <a:defRPr>
                          <a:solidFill>
                            <a:schemeClr val="tx1"/>
                          </a:solidFill>
                          <a:latin typeface="Calibri" panose="020F0502020204030204" pitchFamily="34" charset="0"/>
                          <a:ea typeface="MS PGothic" panose="020B0600070205080204" pitchFamily="34" charset="-128"/>
                        </a:defRPr>
                      </a:lvl9pPr>
                    </a:lstStyle>
                    <a:p>
                      <a:pPr marL="395288" marR="0" lvl="0" indent="-342900" algn="l" defTabSz="457200" rtl="0" eaLnBrk="1" fontAlgn="base" latinLnBrk="0" hangingPunct="1">
                        <a:lnSpc>
                          <a:spcPct val="100000"/>
                        </a:lnSpc>
                        <a:spcBef>
                          <a:spcPts val="432"/>
                        </a:spcBef>
                        <a:spcAft>
                          <a:spcPts val="0"/>
                        </a:spcAft>
                        <a:buClrTx/>
                        <a:buSzTx/>
                        <a:buFont typeface="Calibri" panose="020F0502020204030204" pitchFamily="34" charset="0"/>
                        <a:buAutoNum type="arabicPeriod"/>
                        <a:tabLst>
                          <a:tab pos="269875" algn="l"/>
                        </a:tabLst>
                      </a:pPr>
                      <a:r>
                        <a:rPr kumimoji="0" lang="en-US" altLang="en-US" sz="1800" b="1" i="0" u="none" strike="noStrike" cap="none" normalizeH="0" baseline="0" dirty="0">
                          <a:ln>
                            <a:noFill/>
                          </a:ln>
                          <a:solidFill>
                            <a:srgbClr val="000000"/>
                          </a:solidFill>
                          <a:effectLst/>
                          <a:latin typeface="Arial" panose="020B0604020202020204" pitchFamily="34" charset="0"/>
                          <a:ea typeface="MS Mincho" panose="02020609040205080304" pitchFamily="49" charset="-128"/>
                        </a:rPr>
                        <a:t> </a:t>
                      </a:r>
                      <a:r>
                        <a:rPr kumimoji="0" lang="en-US" altLang="en-US" sz="1800" b="0" i="0" u="none" strike="noStrike" cap="none" normalizeH="0" baseline="0" dirty="0">
                          <a:ln>
                            <a:noFill/>
                          </a:ln>
                          <a:solidFill>
                            <a:srgbClr val="000000"/>
                          </a:solidFill>
                          <a:effectLst/>
                          <a:latin typeface="Arial" panose="020B0604020202020204" pitchFamily="34" charset="0"/>
                          <a:ea typeface="MS Mincho" panose="02020609040205080304" pitchFamily="49" charset="-128"/>
                        </a:rPr>
                        <a:t>Commence DRS ABCD Emergency Action Plan.</a:t>
                      </a:r>
                    </a:p>
                    <a:p>
                      <a:pPr marL="395288" marR="0" lvl="0" indent="-342900" algn="l" defTabSz="457200" rtl="0" eaLnBrk="1" fontAlgn="base" latinLnBrk="0" hangingPunct="1">
                        <a:lnSpc>
                          <a:spcPct val="100000"/>
                        </a:lnSpc>
                        <a:spcBef>
                          <a:spcPts val="432"/>
                        </a:spcBef>
                        <a:spcAft>
                          <a:spcPts val="0"/>
                        </a:spcAft>
                        <a:buClrTx/>
                        <a:buSzTx/>
                        <a:buFont typeface="Calibri" panose="020F0502020204030204" pitchFamily="34" charset="0"/>
                        <a:buAutoNum type="arabicPeriod"/>
                        <a:tabLst>
                          <a:tab pos="269875" algn="l"/>
                        </a:tabLst>
                      </a:pPr>
                      <a:r>
                        <a:rPr kumimoji="0" lang="en-US" altLang="en-US" sz="1800" b="1" i="0" u="none" strike="noStrike" cap="none" normalizeH="0" baseline="0" dirty="0">
                          <a:ln>
                            <a:noFill/>
                          </a:ln>
                          <a:solidFill>
                            <a:srgbClr val="000000"/>
                          </a:solidFill>
                          <a:effectLst/>
                          <a:latin typeface="Arial" panose="020B0604020202020204" pitchFamily="34" charset="0"/>
                          <a:ea typeface="MS Mincho" panose="02020609040205080304" pitchFamily="49" charset="-128"/>
                        </a:rPr>
                        <a:t> </a:t>
                      </a:r>
                      <a:r>
                        <a:rPr kumimoji="0" lang="en-US" altLang="en-US" sz="1800" b="0" i="0" u="none" strike="noStrike" cap="none" normalizeH="0" baseline="0" dirty="0">
                          <a:ln>
                            <a:noFill/>
                          </a:ln>
                          <a:solidFill>
                            <a:srgbClr val="000000"/>
                          </a:solidFill>
                          <a:effectLst/>
                          <a:latin typeface="Arial" panose="020B0604020202020204" pitchFamily="34" charset="0"/>
                          <a:ea typeface="MS Mincho" panose="02020609040205080304" pitchFamily="49" charset="-128"/>
                        </a:rPr>
                        <a:t>Call an ambulance on 000 or 112.</a:t>
                      </a: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382490225"/>
      </p:ext>
    </p:extLst>
  </p:cSld>
  <p:clrMapOvr>
    <a:masterClrMapping/>
  </p:clrMapOvr>
  <p:transition spd="slow">
    <p:push/>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Title 1"/>
          <p:cNvSpPr txBox="1">
            <a:spLocks/>
          </p:cNvSpPr>
          <p:nvPr/>
        </p:nvSpPr>
        <p:spPr bwMode="auto">
          <a:xfrm>
            <a:off x="312891" y="1227138"/>
            <a:ext cx="7261225"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r>
              <a:rPr lang="en-US" altLang="en-US" b="1" dirty="0">
                <a:solidFill>
                  <a:schemeClr val="bg1"/>
                </a:solidFill>
                <a:latin typeface="Arial" panose="020B0604020202020204" pitchFamily="34" charset="0"/>
                <a:cs typeface="Tahoma" panose="020B0604030504040204" pitchFamily="34" charset="0"/>
              </a:rPr>
              <a:t>Sudden Cardiac Arrest</a:t>
            </a:r>
          </a:p>
        </p:txBody>
      </p:sp>
      <p:sp>
        <p:nvSpPr>
          <p:cNvPr id="29698" name="Content Placeholder 2"/>
          <p:cNvSpPr txBox="1">
            <a:spLocks/>
          </p:cNvSpPr>
          <p:nvPr/>
        </p:nvSpPr>
        <p:spPr bwMode="auto">
          <a:xfrm>
            <a:off x="706181" y="2202831"/>
            <a:ext cx="8123187" cy="15799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spcBef>
                <a:spcPts val="432"/>
              </a:spcBef>
              <a:spcAft>
                <a:spcPts val="0"/>
              </a:spcAft>
              <a:defRPr/>
            </a:pPr>
            <a:r>
              <a:rPr lang="en-US" sz="1800" dirty="0">
                <a:solidFill>
                  <a:schemeClr val="bg1"/>
                </a:solidFill>
                <a:latin typeface="Arial" panose="020B0604020202020204" pitchFamily="34" charset="0"/>
                <a:ea typeface="Tahoma" panose="020B0604030504040204" pitchFamily="34" charset="0"/>
                <a:cs typeface="Tahoma" panose="020B0604030504040204" pitchFamily="34" charset="0"/>
              </a:rPr>
              <a:t>When a heart attack is not promptly controlled and treated, it can get worse and turn into a sudden cardiac arrest and loss of vital signs.</a:t>
            </a:r>
          </a:p>
          <a:p>
            <a:pPr>
              <a:spcBef>
                <a:spcPts val="432"/>
              </a:spcBef>
              <a:spcAft>
                <a:spcPts val="0"/>
              </a:spcAft>
              <a:defRPr/>
            </a:pPr>
            <a:r>
              <a:rPr lang="en-US" sz="1800" dirty="0">
                <a:solidFill>
                  <a:schemeClr val="bg1"/>
                </a:solidFill>
                <a:latin typeface="Arial" panose="020B0604020202020204" pitchFamily="34" charset="0"/>
                <a:ea typeface="Tahoma" panose="020B0604030504040204" pitchFamily="34" charset="0"/>
                <a:cs typeface="Tahoma" panose="020B0604030504040204" pitchFamily="34" charset="0"/>
              </a:rPr>
              <a:t> </a:t>
            </a:r>
          </a:p>
          <a:p>
            <a:pPr>
              <a:spcBef>
                <a:spcPts val="432"/>
              </a:spcBef>
              <a:spcAft>
                <a:spcPts val="0"/>
              </a:spcAft>
              <a:defRPr/>
            </a:pPr>
            <a:r>
              <a:rPr lang="en-US" sz="1800" dirty="0">
                <a:solidFill>
                  <a:schemeClr val="bg1"/>
                </a:solidFill>
                <a:latin typeface="Arial" panose="020B0604020202020204" pitchFamily="34" charset="0"/>
                <a:ea typeface="Tahoma" panose="020B0604030504040204" pitchFamily="34" charset="0"/>
                <a:cs typeface="Tahoma" panose="020B0604030504040204" pitchFamily="34" charset="0"/>
              </a:rPr>
              <a:t>It is vital that DRS ABCD and the chain of survival are started as soon as possible.</a:t>
            </a:r>
          </a:p>
        </p:txBody>
      </p:sp>
      <p:pic>
        <p:nvPicPr>
          <p:cNvPr id="11266" name="Picture 2" descr="Image result for cardiac arrest">
            <a:extLst>
              <a:ext uri="{FF2B5EF4-FFF2-40B4-BE49-F238E27FC236}">
                <a16:creationId xmlns:a16="http://schemas.microsoft.com/office/drawing/2014/main" id="{B90DC448-69FF-46BC-AE78-103E530F826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10223" y="4058055"/>
            <a:ext cx="4402086" cy="23046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2664413"/>
      </p:ext>
    </p:extLst>
  </p:cSld>
  <p:clrMapOvr>
    <a:masterClrMapping/>
  </p:clrMapOvr>
  <p:transition spd="slow">
    <p:push/>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Title 1"/>
          <p:cNvSpPr txBox="1">
            <a:spLocks/>
          </p:cNvSpPr>
          <p:nvPr/>
        </p:nvSpPr>
        <p:spPr bwMode="auto">
          <a:xfrm>
            <a:off x="263730" y="1227138"/>
            <a:ext cx="7261225"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r>
              <a:rPr lang="en-US" altLang="en-US" b="1" dirty="0">
                <a:solidFill>
                  <a:schemeClr val="bg1"/>
                </a:solidFill>
                <a:latin typeface="Arial" panose="020B0604020202020204" pitchFamily="34" charset="0"/>
                <a:cs typeface="Tahoma" panose="020B0604030504040204" pitchFamily="34" charset="0"/>
              </a:rPr>
              <a:t>Sudden Cardiac Arrest</a:t>
            </a:r>
          </a:p>
        </p:txBody>
      </p:sp>
      <p:sp>
        <p:nvSpPr>
          <p:cNvPr id="29698" name="Content Placeholder 2"/>
          <p:cNvSpPr txBox="1">
            <a:spLocks/>
          </p:cNvSpPr>
          <p:nvPr/>
        </p:nvSpPr>
        <p:spPr bwMode="auto">
          <a:xfrm>
            <a:off x="1057939" y="2339202"/>
            <a:ext cx="4143325" cy="29443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a:spAutoFit/>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a:spcBef>
                <a:spcPts val="432"/>
              </a:spcBef>
            </a:pPr>
            <a:r>
              <a:rPr lang="en-US" altLang="en-US" sz="1800" b="1" dirty="0">
                <a:solidFill>
                  <a:schemeClr val="bg1"/>
                </a:solidFill>
                <a:latin typeface="Arial" panose="020B0604020202020204" pitchFamily="34" charset="0"/>
                <a:ea typeface="MS Mincho" panose="02020609040205080304" pitchFamily="49" charset="-128"/>
              </a:rPr>
              <a:t>You can </a:t>
            </a:r>
            <a:r>
              <a:rPr lang="en-US" altLang="en-US" sz="1800" b="1" dirty="0" err="1">
                <a:solidFill>
                  <a:schemeClr val="bg1"/>
                </a:solidFill>
                <a:latin typeface="Arial" panose="020B0604020202020204" pitchFamily="34" charset="0"/>
                <a:ea typeface="MS Mincho" panose="02020609040205080304" pitchFamily="49" charset="-128"/>
              </a:rPr>
              <a:t>recognise</a:t>
            </a:r>
            <a:r>
              <a:rPr lang="en-US" altLang="en-US" sz="1800" b="1" dirty="0">
                <a:solidFill>
                  <a:schemeClr val="bg1"/>
                </a:solidFill>
                <a:latin typeface="Arial" panose="020B0604020202020204" pitchFamily="34" charset="0"/>
                <a:ea typeface="MS Mincho" panose="02020609040205080304" pitchFamily="49" charset="-128"/>
              </a:rPr>
              <a:t> signs of cardiac arrest when the casualty: </a:t>
            </a:r>
          </a:p>
          <a:p>
            <a:pPr>
              <a:spcBef>
                <a:spcPts val="432"/>
              </a:spcBef>
            </a:pPr>
            <a:endParaRPr lang="en-US" altLang="en-US" sz="1800" dirty="0">
              <a:solidFill>
                <a:schemeClr val="bg1"/>
              </a:solidFill>
              <a:latin typeface="Arial" panose="020B0604020202020204" pitchFamily="34" charset="0"/>
              <a:ea typeface="MS Mincho" panose="02020609040205080304" pitchFamily="49" charset="-128"/>
            </a:endParaRPr>
          </a:p>
          <a:p>
            <a:pPr marL="540000" indent="-342000">
              <a:spcBef>
                <a:spcPts val="432"/>
              </a:spcBef>
              <a:buFont typeface="Arial" panose="020B0604020202020204" pitchFamily="34" charset="0"/>
              <a:buChar char="•"/>
            </a:pPr>
            <a:r>
              <a:rPr lang="en-US" altLang="en-US" sz="1800" dirty="0">
                <a:solidFill>
                  <a:schemeClr val="bg1"/>
                </a:solidFill>
                <a:latin typeface="Arial" panose="020B0604020202020204" pitchFamily="34" charset="0"/>
                <a:ea typeface="MS Mincho" panose="02020609040205080304" pitchFamily="49" charset="-128"/>
              </a:rPr>
              <a:t>Is unconscious. </a:t>
            </a:r>
          </a:p>
          <a:p>
            <a:pPr marL="540000" indent="-342000">
              <a:spcBef>
                <a:spcPts val="432"/>
              </a:spcBef>
              <a:buFont typeface="Arial" panose="020B0604020202020204" pitchFamily="34" charset="0"/>
              <a:buChar char="•"/>
            </a:pPr>
            <a:r>
              <a:rPr lang="en-US" altLang="en-US" sz="1800" dirty="0">
                <a:solidFill>
                  <a:schemeClr val="bg1"/>
                </a:solidFill>
                <a:latin typeface="Arial" panose="020B0604020202020204" pitchFamily="34" charset="0"/>
                <a:ea typeface="MS Mincho" panose="02020609040205080304" pitchFamily="49" charset="-128"/>
              </a:rPr>
              <a:t>Has no signs of life. </a:t>
            </a:r>
          </a:p>
          <a:p>
            <a:pPr marL="540000" indent="-342000">
              <a:spcBef>
                <a:spcPts val="432"/>
              </a:spcBef>
              <a:buFont typeface="Arial" panose="020B0604020202020204" pitchFamily="34" charset="0"/>
              <a:buChar char="•"/>
            </a:pPr>
            <a:r>
              <a:rPr lang="en-US" altLang="en-US" sz="1800" dirty="0">
                <a:solidFill>
                  <a:schemeClr val="bg1"/>
                </a:solidFill>
                <a:latin typeface="Arial" panose="020B0604020202020204" pitchFamily="34" charset="0"/>
                <a:ea typeface="MS Mincho" panose="02020609040205080304" pitchFamily="49" charset="-128"/>
              </a:rPr>
              <a:t>Will not respond to touch. </a:t>
            </a:r>
          </a:p>
          <a:p>
            <a:pPr marL="540000" indent="-342000">
              <a:spcBef>
                <a:spcPts val="432"/>
              </a:spcBef>
              <a:buFont typeface="Arial" panose="020B0604020202020204" pitchFamily="34" charset="0"/>
              <a:buChar char="•"/>
            </a:pPr>
            <a:r>
              <a:rPr lang="en-US" altLang="en-US" sz="1800" dirty="0">
                <a:solidFill>
                  <a:schemeClr val="bg1"/>
                </a:solidFill>
                <a:latin typeface="Arial" panose="020B0604020202020204" pitchFamily="34" charset="0"/>
                <a:ea typeface="MS Mincho" panose="02020609040205080304" pitchFamily="49" charset="-128"/>
              </a:rPr>
              <a:t>Will not respond to questions. </a:t>
            </a:r>
          </a:p>
          <a:p>
            <a:pPr marL="540000" indent="-342000">
              <a:spcBef>
                <a:spcPts val="432"/>
              </a:spcBef>
              <a:buFont typeface="Arial" panose="020B0604020202020204" pitchFamily="34" charset="0"/>
              <a:buChar char="•"/>
            </a:pPr>
            <a:r>
              <a:rPr lang="en-US" altLang="en-US" sz="1800" dirty="0">
                <a:solidFill>
                  <a:schemeClr val="bg1"/>
                </a:solidFill>
                <a:latin typeface="Arial" panose="020B0604020202020204" pitchFamily="34" charset="0"/>
                <a:ea typeface="MS Mincho" panose="02020609040205080304" pitchFamily="49" charset="-128"/>
              </a:rPr>
              <a:t>Is not breathing normally. </a:t>
            </a:r>
          </a:p>
          <a:p>
            <a:pPr marL="540000" indent="-342000">
              <a:spcBef>
                <a:spcPts val="432"/>
              </a:spcBef>
              <a:buFont typeface="Arial" panose="020B0604020202020204" pitchFamily="34" charset="0"/>
              <a:buChar char="•"/>
            </a:pPr>
            <a:r>
              <a:rPr lang="en-US" altLang="en-US" sz="1800" dirty="0">
                <a:solidFill>
                  <a:schemeClr val="bg1"/>
                </a:solidFill>
                <a:latin typeface="Arial" panose="020B0604020202020204" pitchFamily="34" charset="0"/>
                <a:ea typeface="MS Mincho" panose="02020609040205080304" pitchFamily="49" charset="-128"/>
              </a:rPr>
              <a:t>Has no pulse rate. </a:t>
            </a:r>
          </a:p>
        </p:txBody>
      </p:sp>
      <p:pic>
        <p:nvPicPr>
          <p:cNvPr id="97283" name="Picture 1" descr="check pulse heart rate 10632051_xl.jpg"/>
          <p:cNvPicPr>
            <a:picLocks noChangeAspect="1"/>
          </p:cNvPicPr>
          <p:nvPr/>
        </p:nvPicPr>
        <p:blipFill>
          <a:blip r:embed="rId3" cstate="print">
            <a:extLst>
              <a:ext uri="{28A0092B-C50C-407E-A947-70E740481C1C}">
                <a14:useLocalDpi xmlns:a14="http://schemas.microsoft.com/office/drawing/2010/main" val="0"/>
              </a:ext>
            </a:extLst>
          </a:blip>
          <a:srcRect l="9172"/>
          <a:stretch>
            <a:fillRect/>
          </a:stretch>
        </p:blipFill>
        <p:spPr bwMode="auto">
          <a:xfrm>
            <a:off x="5569821" y="2495703"/>
            <a:ext cx="3273425" cy="2393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6366649"/>
      </p:ext>
    </p:extLst>
  </p:cSld>
  <p:clrMapOvr>
    <a:masterClrMapping/>
  </p:clrMapOvr>
  <p:transition spd="slow">
    <p:push/>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Title 1"/>
          <p:cNvSpPr txBox="1">
            <a:spLocks/>
          </p:cNvSpPr>
          <p:nvPr/>
        </p:nvSpPr>
        <p:spPr bwMode="auto">
          <a:xfrm>
            <a:off x="352221" y="1227138"/>
            <a:ext cx="7261225"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r>
              <a:rPr lang="en-US" altLang="en-US" b="1" dirty="0">
                <a:solidFill>
                  <a:schemeClr val="bg1"/>
                </a:solidFill>
                <a:latin typeface="Arial" panose="020B0604020202020204" pitchFamily="34" charset="0"/>
                <a:cs typeface="Tahoma" panose="020B0604030504040204" pitchFamily="34" charset="0"/>
              </a:rPr>
              <a:t>Sudden Cardiac Arrest</a:t>
            </a:r>
          </a:p>
        </p:txBody>
      </p:sp>
      <p:sp>
        <p:nvSpPr>
          <p:cNvPr id="29698" name="Content Placeholder 2"/>
          <p:cNvSpPr txBox="1">
            <a:spLocks/>
          </p:cNvSpPr>
          <p:nvPr/>
        </p:nvSpPr>
        <p:spPr bwMode="auto">
          <a:xfrm>
            <a:off x="1273180" y="2310512"/>
            <a:ext cx="6504136" cy="24673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a:spAutoFit/>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a:spcBef>
                <a:spcPts val="432"/>
              </a:spcBef>
            </a:pPr>
            <a:r>
              <a:rPr lang="en-US" altLang="en-US" sz="1800" dirty="0">
                <a:solidFill>
                  <a:schemeClr val="bg1"/>
                </a:solidFill>
                <a:latin typeface="Arial" panose="020B0604020202020204" pitchFamily="34" charset="0"/>
                <a:ea typeface="MS Mincho" panose="02020609040205080304" pitchFamily="49" charset="-128"/>
              </a:rPr>
              <a:t>Treatment if the patient is unconscious:</a:t>
            </a:r>
          </a:p>
          <a:p>
            <a:pPr>
              <a:spcBef>
                <a:spcPts val="432"/>
              </a:spcBef>
            </a:pPr>
            <a:r>
              <a:rPr lang="en-US" altLang="en-US" sz="1800" dirty="0">
                <a:solidFill>
                  <a:schemeClr val="bg1"/>
                </a:solidFill>
                <a:latin typeface="Arial" panose="020B0604020202020204" pitchFamily="34" charset="0"/>
                <a:ea typeface="MS Mincho" panose="02020609040205080304" pitchFamily="49" charset="-128"/>
              </a:rPr>
              <a:t> </a:t>
            </a:r>
          </a:p>
          <a:p>
            <a:pPr marL="540000" indent="-342000">
              <a:spcBef>
                <a:spcPts val="600"/>
              </a:spcBef>
              <a:spcAft>
                <a:spcPts val="600"/>
              </a:spcAft>
              <a:buFont typeface="Calibri" panose="020F0502020204030204" pitchFamily="34" charset="0"/>
              <a:buAutoNum type="arabicPeriod"/>
            </a:pPr>
            <a:r>
              <a:rPr lang="en-US" altLang="en-US" sz="1800" dirty="0">
                <a:solidFill>
                  <a:schemeClr val="bg1"/>
                </a:solidFill>
                <a:latin typeface="Arial" panose="020B0604020202020204" pitchFamily="34" charset="0"/>
                <a:ea typeface="MS Mincho" panose="02020609040205080304" pitchFamily="49" charset="-128"/>
              </a:rPr>
              <a:t>Commence DRS ABCD Basic Life Support. </a:t>
            </a:r>
          </a:p>
          <a:p>
            <a:pPr marL="540000" indent="-342000">
              <a:spcBef>
                <a:spcPts val="600"/>
              </a:spcBef>
              <a:spcAft>
                <a:spcPts val="600"/>
              </a:spcAft>
              <a:buFont typeface="Calibri" panose="020F0502020204030204" pitchFamily="34" charset="0"/>
              <a:buAutoNum type="arabicPeriod"/>
            </a:pPr>
            <a:r>
              <a:rPr lang="en-US" altLang="en-US" sz="1800" dirty="0">
                <a:solidFill>
                  <a:schemeClr val="bg1"/>
                </a:solidFill>
                <a:latin typeface="Arial" panose="020B0604020202020204" pitchFamily="34" charset="0"/>
                <a:ea typeface="MS Mincho" panose="02020609040205080304" pitchFamily="49" charset="-128"/>
              </a:rPr>
              <a:t>Clear the airways and commence CPR, attach an AED if available and follow the instructions or on-screen directions of the unit. </a:t>
            </a:r>
          </a:p>
          <a:p>
            <a:pPr marL="540000" indent="-342000">
              <a:spcBef>
                <a:spcPts val="600"/>
              </a:spcBef>
              <a:spcAft>
                <a:spcPts val="600"/>
              </a:spcAft>
              <a:buFont typeface="Calibri" panose="020F0502020204030204" pitchFamily="34" charset="0"/>
              <a:buAutoNum type="arabicPeriod"/>
            </a:pPr>
            <a:r>
              <a:rPr lang="en-US" altLang="en-US" sz="1800" dirty="0">
                <a:solidFill>
                  <a:schemeClr val="bg1"/>
                </a:solidFill>
                <a:latin typeface="Arial" panose="020B0604020202020204" pitchFamily="34" charset="0"/>
                <a:ea typeface="MS Mincho" panose="02020609040205080304" pitchFamily="49" charset="-128"/>
              </a:rPr>
              <a:t>Call for an ambulance.</a:t>
            </a:r>
          </a:p>
        </p:txBody>
      </p:sp>
    </p:spTree>
    <p:extLst>
      <p:ext uri="{BB962C8B-B14F-4D97-AF65-F5344CB8AC3E}">
        <p14:creationId xmlns:p14="http://schemas.microsoft.com/office/powerpoint/2010/main" val="3796155111"/>
      </p:ext>
    </p:extLst>
  </p:cSld>
  <p:clrMapOvr>
    <a:masterClrMapping/>
  </p:clrMapOvr>
  <p:transition spd="slow">
    <p:push/>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Title 1"/>
          <p:cNvSpPr txBox="1">
            <a:spLocks/>
          </p:cNvSpPr>
          <p:nvPr/>
        </p:nvSpPr>
        <p:spPr bwMode="auto">
          <a:xfrm>
            <a:off x="277659" y="1113384"/>
            <a:ext cx="7261225"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r>
              <a:rPr lang="en-US" altLang="en-US" b="1" dirty="0">
                <a:solidFill>
                  <a:schemeClr val="bg1"/>
                </a:solidFill>
                <a:latin typeface="Arial" panose="020B0604020202020204" pitchFamily="34" charset="0"/>
                <a:cs typeface="Tahoma" panose="020B0604030504040204" pitchFamily="34" charset="0"/>
              </a:rPr>
              <a:t>The Chain of Survival</a:t>
            </a:r>
          </a:p>
        </p:txBody>
      </p:sp>
      <p:sp>
        <p:nvSpPr>
          <p:cNvPr id="68610" name="Content Placeholder 2"/>
          <p:cNvSpPr txBox="1">
            <a:spLocks/>
          </p:cNvSpPr>
          <p:nvPr/>
        </p:nvSpPr>
        <p:spPr bwMode="auto">
          <a:xfrm>
            <a:off x="941387" y="2065884"/>
            <a:ext cx="7261225"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a:spcBef>
                <a:spcPts val="432"/>
              </a:spcBef>
            </a:pPr>
            <a:r>
              <a:rPr lang="en-AU" sz="1800" dirty="0">
                <a:solidFill>
                  <a:schemeClr val="bg1"/>
                </a:solidFill>
                <a:latin typeface="Arial" panose="020B0604020202020204" pitchFamily="34" charset="0"/>
              </a:rPr>
              <a:t>Quick action can save lives!</a:t>
            </a:r>
          </a:p>
          <a:p>
            <a:pPr>
              <a:spcBef>
                <a:spcPts val="432"/>
              </a:spcBef>
            </a:pPr>
            <a:r>
              <a:rPr lang="en-AU" sz="1800" dirty="0">
                <a:solidFill>
                  <a:schemeClr val="bg1"/>
                </a:solidFill>
                <a:latin typeface="Arial" panose="020B0604020202020204" pitchFamily="34" charset="0"/>
              </a:rPr>
              <a:t>If each link in the chain of survival is carried out as soon as possible survival rates can be 20-30% higher.</a:t>
            </a:r>
          </a:p>
          <a:p>
            <a:pPr>
              <a:spcBef>
                <a:spcPts val="432"/>
              </a:spcBef>
            </a:pPr>
            <a:endParaRPr lang="en-AU" sz="1400" dirty="0">
              <a:solidFill>
                <a:schemeClr val="bg1"/>
              </a:solidFill>
              <a:latin typeface="Arial" panose="020B0604020202020204" pitchFamily="34" charset="0"/>
            </a:endParaRPr>
          </a:p>
          <a:p>
            <a:pPr>
              <a:spcBef>
                <a:spcPts val="432"/>
              </a:spcBef>
            </a:pPr>
            <a:r>
              <a:rPr lang="en-AU" altLang="en-US" sz="1800" dirty="0">
                <a:solidFill>
                  <a:schemeClr val="bg1"/>
                </a:solidFill>
                <a:latin typeface="Arial" panose="020B0604020202020204" pitchFamily="34" charset="0"/>
                <a:ea typeface="MS Mincho" panose="02020609040205080304" pitchFamily="49" charset="-128"/>
              </a:rPr>
              <a:t>The 4 links in the chain of survival are:</a:t>
            </a:r>
          </a:p>
        </p:txBody>
      </p:sp>
      <p:pic>
        <p:nvPicPr>
          <p:cNvPr id="3" name="Picture 2">
            <a:extLst>
              <a:ext uri="{FF2B5EF4-FFF2-40B4-BE49-F238E27FC236}">
                <a16:creationId xmlns:a16="http://schemas.microsoft.com/office/drawing/2014/main" id="{61380538-0179-4574-A179-4DB99D8C661A}"/>
              </a:ext>
            </a:extLst>
          </p:cNvPr>
          <p:cNvPicPr>
            <a:picLocks noChangeAspect="1"/>
          </p:cNvPicPr>
          <p:nvPr/>
        </p:nvPicPr>
        <p:blipFill>
          <a:blip r:embed="rId3"/>
          <a:stretch>
            <a:fillRect/>
          </a:stretch>
        </p:blipFill>
        <p:spPr>
          <a:xfrm>
            <a:off x="1453967" y="3951072"/>
            <a:ext cx="5792408" cy="1862370"/>
          </a:xfrm>
          <a:prstGeom prst="rect">
            <a:avLst/>
          </a:prstGeom>
        </p:spPr>
      </p:pic>
    </p:spTree>
    <p:extLst>
      <p:ext uri="{BB962C8B-B14F-4D97-AF65-F5344CB8AC3E}">
        <p14:creationId xmlns:p14="http://schemas.microsoft.com/office/powerpoint/2010/main" val="2286704754"/>
      </p:ext>
    </p:extLst>
  </p:cSld>
  <p:clrMapOvr>
    <a:masterClrMapping/>
  </p:clrMapOvr>
  <p:transition spd="slow">
    <p:push/>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Title 1"/>
          <p:cNvSpPr txBox="1">
            <a:spLocks/>
          </p:cNvSpPr>
          <p:nvPr/>
        </p:nvSpPr>
        <p:spPr bwMode="auto">
          <a:xfrm>
            <a:off x="362053" y="1184774"/>
            <a:ext cx="7261225"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r>
              <a:rPr lang="en-US" altLang="en-US" b="1" dirty="0">
                <a:solidFill>
                  <a:schemeClr val="bg1"/>
                </a:solidFill>
                <a:latin typeface="Arial" panose="020B0604020202020204" pitchFamily="34" charset="0"/>
                <a:cs typeface="Tahoma" panose="020B0604030504040204" pitchFamily="34" charset="0"/>
              </a:rPr>
              <a:t>Angina</a:t>
            </a:r>
          </a:p>
        </p:txBody>
      </p:sp>
      <p:sp>
        <p:nvSpPr>
          <p:cNvPr id="107523" name="Content Placeholder 2"/>
          <p:cNvSpPr txBox="1">
            <a:spLocks/>
          </p:cNvSpPr>
          <p:nvPr/>
        </p:nvSpPr>
        <p:spPr bwMode="auto">
          <a:xfrm>
            <a:off x="1205988" y="2149001"/>
            <a:ext cx="7261225" cy="15183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a:spcBef>
                <a:spcPts val="432"/>
              </a:spcBef>
            </a:pPr>
            <a:r>
              <a:rPr lang="en-US" altLang="en-US" sz="1800" dirty="0">
                <a:solidFill>
                  <a:schemeClr val="bg1"/>
                </a:solidFill>
                <a:latin typeface="Arial" panose="020B0604020202020204" pitchFamily="34" charset="0"/>
                <a:ea typeface="MS Mincho" panose="02020609040205080304" pitchFamily="49" charset="-128"/>
              </a:rPr>
              <a:t>Angina can look like a heart attack but the chest pain can come and go in less than 10 minutes. A person will still be conscious and have a pulse but it must be treated or it may lead to sudden cardiac arrest.</a:t>
            </a:r>
          </a:p>
          <a:p>
            <a:pPr>
              <a:spcBef>
                <a:spcPts val="432"/>
              </a:spcBef>
            </a:pPr>
            <a:endParaRPr lang="en-US" altLang="en-US" sz="1400" dirty="0">
              <a:solidFill>
                <a:schemeClr val="bg1"/>
              </a:solidFill>
              <a:latin typeface="Arial" panose="020B0604020202020204" pitchFamily="34" charset="0"/>
              <a:ea typeface="MS Mincho" panose="02020609040205080304" pitchFamily="49" charset="-128"/>
            </a:endParaRPr>
          </a:p>
          <a:p>
            <a:pPr>
              <a:spcBef>
                <a:spcPts val="432"/>
              </a:spcBef>
            </a:pPr>
            <a:r>
              <a:rPr lang="en-US" altLang="en-US" sz="1800" dirty="0">
                <a:solidFill>
                  <a:schemeClr val="bg1"/>
                </a:solidFill>
                <a:latin typeface="Arial" panose="020B0604020202020204" pitchFamily="34" charset="0"/>
                <a:ea typeface="MS Mincho" panose="02020609040205080304" pitchFamily="49" charset="-128"/>
              </a:rPr>
              <a:t>Prescribed medication can relieve the condition.</a:t>
            </a:r>
          </a:p>
        </p:txBody>
      </p:sp>
      <p:sp>
        <p:nvSpPr>
          <p:cNvPr id="5" name="Content Placeholder 2"/>
          <p:cNvSpPr txBox="1">
            <a:spLocks/>
          </p:cNvSpPr>
          <p:nvPr/>
        </p:nvSpPr>
        <p:spPr bwMode="auto">
          <a:xfrm>
            <a:off x="1205988" y="3728921"/>
            <a:ext cx="5311775" cy="251350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spAutoFit/>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a:spcBef>
                <a:spcPts val="432"/>
              </a:spcBef>
            </a:pPr>
            <a:r>
              <a:rPr lang="en-US" altLang="en-US" sz="1800" b="1" dirty="0">
                <a:solidFill>
                  <a:schemeClr val="bg1"/>
                </a:solidFill>
                <a:latin typeface="Arial" panose="020B0604020202020204" pitchFamily="34" charset="0"/>
                <a:ea typeface="MS Mincho" panose="02020609040205080304" pitchFamily="49" charset="-128"/>
              </a:rPr>
              <a:t>Recognising angina: </a:t>
            </a:r>
          </a:p>
          <a:p>
            <a:pPr>
              <a:spcBef>
                <a:spcPts val="432"/>
              </a:spcBef>
            </a:pPr>
            <a:endParaRPr lang="en-US" altLang="en-US" sz="1800" dirty="0">
              <a:solidFill>
                <a:schemeClr val="bg1"/>
              </a:solidFill>
              <a:latin typeface="Arial" panose="020B0604020202020204" pitchFamily="34" charset="0"/>
              <a:ea typeface="MS Mincho" panose="02020609040205080304" pitchFamily="49" charset="-128"/>
            </a:endParaRPr>
          </a:p>
          <a:p>
            <a:pPr marL="540000" indent="-342000">
              <a:spcBef>
                <a:spcPts val="432"/>
              </a:spcBef>
              <a:buFont typeface="Arial" panose="020B0604020202020204" pitchFamily="34" charset="0"/>
              <a:buChar char="•"/>
            </a:pPr>
            <a:r>
              <a:rPr lang="en-US" altLang="en-US" sz="1800" dirty="0">
                <a:solidFill>
                  <a:schemeClr val="bg1"/>
                </a:solidFill>
                <a:latin typeface="Arial" panose="020B0604020202020204" pitchFamily="34" charset="0"/>
                <a:ea typeface="MS Mincho" panose="02020609040205080304" pitchFamily="49" charset="-128"/>
              </a:rPr>
              <a:t>A tight/heavy or dull pain/ache starts across the chest and comes and goes. </a:t>
            </a:r>
          </a:p>
          <a:p>
            <a:pPr marL="540000" indent="-342000">
              <a:spcBef>
                <a:spcPts val="432"/>
              </a:spcBef>
              <a:buFont typeface="Arial" panose="020B0604020202020204" pitchFamily="34" charset="0"/>
              <a:buChar char="•"/>
            </a:pPr>
            <a:r>
              <a:rPr lang="en-US" altLang="en-US" sz="1800" dirty="0">
                <a:solidFill>
                  <a:schemeClr val="bg1"/>
                </a:solidFill>
                <a:latin typeface="Arial" panose="020B0604020202020204" pitchFamily="34" charset="0"/>
                <a:ea typeface="MS Mincho" panose="02020609040205080304" pitchFamily="49" charset="-128"/>
              </a:rPr>
              <a:t>Pain can spread to the neck, jaw, shoulders or arms (usually the left arm). </a:t>
            </a:r>
          </a:p>
          <a:p>
            <a:pPr marL="540000" indent="-342000">
              <a:spcBef>
                <a:spcPts val="432"/>
              </a:spcBef>
              <a:buFont typeface="Arial" panose="020B0604020202020204" pitchFamily="34" charset="0"/>
              <a:buChar char="•"/>
            </a:pPr>
            <a:r>
              <a:rPr lang="en-US" altLang="en-US" sz="1800" dirty="0">
                <a:solidFill>
                  <a:schemeClr val="bg1"/>
                </a:solidFill>
                <a:latin typeface="Arial" panose="020B0604020202020204" pitchFamily="34" charset="0"/>
                <a:ea typeface="MS Mincho" panose="02020609040205080304" pitchFamily="49" charset="-128"/>
              </a:rPr>
              <a:t>The person may develop nausea, shortness of breath and look pale, distressed.</a:t>
            </a:r>
          </a:p>
        </p:txBody>
      </p:sp>
    </p:spTree>
    <p:extLst>
      <p:ext uri="{BB962C8B-B14F-4D97-AF65-F5344CB8AC3E}">
        <p14:creationId xmlns:p14="http://schemas.microsoft.com/office/powerpoint/2010/main" val="1264675206"/>
      </p:ext>
    </p:extLst>
  </p:cSld>
  <p:clrMapOvr>
    <a:masterClrMapping/>
  </p:clrMapOvr>
  <p:transition spd="slow">
    <p:push/>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1346207053"/>
              </p:ext>
            </p:extLst>
          </p:nvPr>
        </p:nvGraphicFramePr>
        <p:xfrm>
          <a:off x="1015340" y="1369707"/>
          <a:ext cx="7261225" cy="3852000"/>
        </p:xfrm>
        <a:graphic>
          <a:graphicData uri="http://schemas.openxmlformats.org/drawingml/2006/table">
            <a:tbl>
              <a:tblPr/>
              <a:tblGrid>
                <a:gridCol w="7261225">
                  <a:extLst>
                    <a:ext uri="{9D8B030D-6E8A-4147-A177-3AD203B41FA5}">
                      <a16:colId xmlns:a16="http://schemas.microsoft.com/office/drawing/2014/main" val="20000"/>
                    </a:ext>
                  </a:extLst>
                </a:gridCol>
              </a:tblGrid>
              <a:tr h="432000">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MS PGothic" panose="020B0600070205080204" pitchFamily="34" charset="-128"/>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MS PGothic" panose="020B0600070205080204" pitchFamily="34" charset="-128"/>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9pPr>
                    </a:lstStyle>
                    <a:p>
                      <a:pPr marL="0" marR="0" lvl="0" indent="0" algn="ctr" defTabSz="457200" rtl="0" eaLnBrk="1" fontAlgn="base" latinLnBrk="0" hangingPunct="1">
                        <a:lnSpc>
                          <a:spcPct val="100000"/>
                        </a:lnSpc>
                        <a:spcBef>
                          <a:spcPts val="432"/>
                        </a:spcBef>
                        <a:spcAft>
                          <a:spcPts val="0"/>
                        </a:spcAft>
                        <a:buClrTx/>
                        <a:buSzTx/>
                        <a:buFontTx/>
                        <a:buNone/>
                        <a:tabLst/>
                      </a:pPr>
                      <a:r>
                        <a:rPr kumimoji="0" lang="en-US" altLang="en-US" sz="1800" b="1" i="0" u="none" strike="noStrike" cap="none" normalizeH="0" baseline="0" dirty="0">
                          <a:ln>
                            <a:noFill/>
                          </a:ln>
                          <a:solidFill>
                            <a:schemeClr val="bg1"/>
                          </a:solidFill>
                          <a:effectLst/>
                          <a:latin typeface="Arial" panose="020B0604020202020204" pitchFamily="34" charset="0"/>
                          <a:ea typeface="MS Mincho" panose="02020609040205080304" pitchFamily="49" charset="-128"/>
                        </a:rPr>
                        <a:t>If the Patient is Conscious:</a:t>
                      </a: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1069AB"/>
                    </a:solidFill>
                  </a:tcPr>
                </a:tc>
                <a:extLst>
                  <a:ext uri="{0D108BD9-81ED-4DB2-BD59-A6C34878D82A}">
                    <a16:rowId xmlns:a16="http://schemas.microsoft.com/office/drawing/2014/main" val="10000"/>
                  </a:ext>
                </a:extLst>
              </a:tr>
              <a:tr h="2268000">
                <a:tc>
                  <a:txBody>
                    <a:bodyPr/>
                    <a:lstStyle>
                      <a:lvl1pPr marL="395288" indent="-342900" eaLnBrk="0" hangingPunct="0">
                        <a:spcBef>
                          <a:spcPct val="20000"/>
                        </a:spcBef>
                        <a:buFont typeface="Arial" panose="020B0604020202020204" pitchFamily="34" charset="0"/>
                        <a:defRPr sz="2800">
                          <a:solidFill>
                            <a:schemeClr val="tx1"/>
                          </a:solidFill>
                          <a:latin typeface="Calibri" panose="020F0502020204030204" pitchFamily="34" charset="0"/>
                          <a:ea typeface="MS PGothic" panose="020B0600070205080204" pitchFamily="34" charset="-128"/>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MS PGothic" panose="020B0600070205080204" pitchFamily="34" charset="-128"/>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9pPr>
                    </a:lstStyle>
                    <a:p>
                      <a:pPr marL="395288" marR="0" lvl="0" indent="-342900" algn="l" defTabSz="457200" rtl="0" eaLnBrk="1" fontAlgn="base" latinLnBrk="0" hangingPunct="1">
                        <a:lnSpc>
                          <a:spcPct val="100000"/>
                        </a:lnSpc>
                        <a:spcBef>
                          <a:spcPts val="432"/>
                        </a:spcBef>
                        <a:spcAft>
                          <a:spcPts val="0"/>
                        </a:spcAft>
                        <a:buClrTx/>
                        <a:buSzTx/>
                        <a:buFont typeface="Calibri" panose="020F0502020204030204" pitchFamily="34" charset="0"/>
                        <a:buAutoNum type="arabicPeriod"/>
                        <a:tabLst/>
                      </a:pPr>
                      <a:r>
                        <a:rPr kumimoji="0" lang="en-US" altLang="en-US" sz="1800" b="1" i="0" u="none" strike="noStrike" cap="none" normalizeH="0" baseline="0" dirty="0">
                          <a:ln>
                            <a:noFill/>
                          </a:ln>
                          <a:solidFill>
                            <a:schemeClr val="tx1"/>
                          </a:solidFill>
                          <a:effectLst/>
                          <a:latin typeface="Arial" panose="020B0604020202020204" pitchFamily="34" charset="0"/>
                          <a:ea typeface="MS Mincho" panose="02020609040205080304" pitchFamily="49" charset="-128"/>
                        </a:rPr>
                        <a:t> </a:t>
                      </a:r>
                      <a:r>
                        <a:rPr kumimoji="0" lang="en-US" altLang="en-US" sz="1800" b="0" i="0" u="none" strike="noStrike" cap="none" normalizeH="0" baseline="0" dirty="0">
                          <a:ln>
                            <a:noFill/>
                          </a:ln>
                          <a:solidFill>
                            <a:schemeClr val="tx1"/>
                          </a:solidFill>
                          <a:effectLst/>
                          <a:latin typeface="Arial" panose="020B0604020202020204" pitchFamily="34" charset="0"/>
                          <a:ea typeface="MS Mincho" panose="02020609040205080304" pitchFamily="49" charset="-128"/>
                        </a:rPr>
                        <a:t>Ensure the person stops physical activity/exertion.</a:t>
                      </a:r>
                    </a:p>
                    <a:p>
                      <a:pPr marL="395288" marR="0" lvl="0" indent="-342900" algn="l" defTabSz="457200" rtl="0" eaLnBrk="1" fontAlgn="base" latinLnBrk="0" hangingPunct="1">
                        <a:lnSpc>
                          <a:spcPct val="100000"/>
                        </a:lnSpc>
                        <a:spcBef>
                          <a:spcPts val="432"/>
                        </a:spcBef>
                        <a:spcAft>
                          <a:spcPts val="0"/>
                        </a:spcAft>
                        <a:buClrTx/>
                        <a:buSzTx/>
                        <a:buFont typeface="Calibri" panose="020F0502020204030204" pitchFamily="34" charset="0"/>
                        <a:buAutoNum type="arabicPeriod"/>
                        <a:tabLst/>
                      </a:pPr>
                      <a:r>
                        <a:rPr kumimoji="0" lang="en-US" altLang="en-US" sz="1800" b="1" i="0" u="none" strike="noStrike" cap="none" normalizeH="0" baseline="0" dirty="0">
                          <a:ln>
                            <a:noFill/>
                          </a:ln>
                          <a:solidFill>
                            <a:schemeClr val="tx1"/>
                          </a:solidFill>
                          <a:effectLst/>
                          <a:latin typeface="Arial" panose="020B0604020202020204" pitchFamily="34" charset="0"/>
                          <a:ea typeface="MS Mincho" panose="02020609040205080304" pitchFamily="49" charset="-128"/>
                        </a:rPr>
                        <a:t> </a:t>
                      </a:r>
                      <a:r>
                        <a:rPr kumimoji="0" lang="en-US" altLang="en-US" sz="1800" b="0" i="0" u="none" strike="noStrike" cap="none" normalizeH="0" baseline="0" dirty="0">
                          <a:ln>
                            <a:noFill/>
                          </a:ln>
                          <a:solidFill>
                            <a:schemeClr val="tx1"/>
                          </a:solidFill>
                          <a:effectLst/>
                          <a:latin typeface="Arial" panose="020B0604020202020204" pitchFamily="34" charset="0"/>
                          <a:ea typeface="MS Mincho" panose="02020609040205080304" pitchFamily="49" charset="-128"/>
                        </a:rPr>
                        <a:t>Rest the patient in a comfortable position and give reassurance.</a:t>
                      </a:r>
                    </a:p>
                    <a:p>
                      <a:pPr marL="395288" marR="0" lvl="0" indent="-342900" algn="l" defTabSz="457200" rtl="0" eaLnBrk="1" fontAlgn="base" latinLnBrk="0" hangingPunct="1">
                        <a:lnSpc>
                          <a:spcPct val="100000"/>
                        </a:lnSpc>
                        <a:spcBef>
                          <a:spcPts val="432"/>
                        </a:spcBef>
                        <a:spcAft>
                          <a:spcPts val="0"/>
                        </a:spcAft>
                        <a:buClrTx/>
                        <a:buSzTx/>
                        <a:buFont typeface="Calibri" panose="020F0502020204030204" pitchFamily="34" charset="0"/>
                        <a:buAutoNum type="arabicPeriod"/>
                        <a:tabLst/>
                      </a:pPr>
                      <a:r>
                        <a:rPr kumimoji="0" lang="en-US" altLang="en-US" sz="1800" b="1" i="0" u="none" strike="noStrike" cap="none" normalizeH="0" baseline="0" dirty="0">
                          <a:ln>
                            <a:noFill/>
                          </a:ln>
                          <a:solidFill>
                            <a:schemeClr val="tx1"/>
                          </a:solidFill>
                          <a:effectLst/>
                          <a:latin typeface="Arial" panose="020B0604020202020204" pitchFamily="34" charset="0"/>
                          <a:ea typeface="MS Mincho" panose="02020609040205080304" pitchFamily="49" charset="-128"/>
                        </a:rPr>
                        <a:t> </a:t>
                      </a:r>
                      <a:r>
                        <a:rPr kumimoji="0" lang="en-US" altLang="en-US" sz="1800" b="0" i="0" u="none" strike="noStrike" cap="none" normalizeH="0" baseline="0" dirty="0">
                          <a:ln>
                            <a:noFill/>
                          </a:ln>
                          <a:solidFill>
                            <a:schemeClr val="tx1"/>
                          </a:solidFill>
                          <a:effectLst/>
                          <a:latin typeface="Arial" panose="020B0604020202020204" pitchFamily="34" charset="0"/>
                          <a:ea typeface="MS Mincho" panose="02020609040205080304" pitchFamily="49" charset="-128"/>
                        </a:rPr>
                        <a:t>Help the patient to ‘self-administer’ their prescribed angina medication.</a:t>
                      </a:r>
                    </a:p>
                    <a:p>
                      <a:pPr marL="395288" marR="0" lvl="0" indent="-342900" algn="l" defTabSz="457200" rtl="0" eaLnBrk="1" fontAlgn="base" latinLnBrk="0" hangingPunct="1">
                        <a:lnSpc>
                          <a:spcPct val="100000"/>
                        </a:lnSpc>
                        <a:spcBef>
                          <a:spcPts val="432"/>
                        </a:spcBef>
                        <a:spcAft>
                          <a:spcPts val="0"/>
                        </a:spcAft>
                        <a:buClrTx/>
                        <a:buSzTx/>
                        <a:buFont typeface="Calibri" panose="020F0502020204030204" pitchFamily="34" charset="0"/>
                        <a:buAutoNum type="arabicPeriod"/>
                        <a:tabLst/>
                      </a:pPr>
                      <a:r>
                        <a:rPr kumimoji="0" lang="en-US" altLang="en-US" sz="1800" b="1" i="0" u="none" strike="noStrike" cap="none" normalizeH="0" baseline="0" dirty="0">
                          <a:ln>
                            <a:noFill/>
                          </a:ln>
                          <a:solidFill>
                            <a:schemeClr val="tx1"/>
                          </a:solidFill>
                          <a:effectLst/>
                          <a:latin typeface="Arial" panose="020B0604020202020204" pitchFamily="34" charset="0"/>
                          <a:ea typeface="MS Mincho" panose="02020609040205080304" pitchFamily="49" charset="-128"/>
                        </a:rPr>
                        <a:t> </a:t>
                      </a:r>
                      <a:r>
                        <a:rPr kumimoji="0" lang="en-US" altLang="en-US" sz="1800" b="0" i="0" u="none" strike="noStrike" cap="none" normalizeH="0" baseline="0" dirty="0">
                          <a:ln>
                            <a:noFill/>
                          </a:ln>
                          <a:solidFill>
                            <a:schemeClr val="tx1"/>
                          </a:solidFill>
                          <a:effectLst/>
                          <a:latin typeface="Arial" panose="020B0604020202020204" pitchFamily="34" charset="0"/>
                          <a:ea typeface="MS Mincho" panose="02020609040205080304" pitchFamily="49" charset="-128"/>
                        </a:rPr>
                        <a:t>Be prepared as the patient may become unconscious.</a:t>
                      </a:r>
                    </a:p>
                    <a:p>
                      <a:pPr marL="395288" marR="0" lvl="0" indent="-342900" algn="l" defTabSz="457200" rtl="0" eaLnBrk="1" fontAlgn="base" latinLnBrk="0" hangingPunct="1">
                        <a:lnSpc>
                          <a:spcPct val="100000"/>
                        </a:lnSpc>
                        <a:spcBef>
                          <a:spcPts val="432"/>
                        </a:spcBef>
                        <a:spcAft>
                          <a:spcPts val="0"/>
                        </a:spcAft>
                        <a:buClrTx/>
                        <a:buSzTx/>
                        <a:buFont typeface="Calibri" panose="020F0502020204030204" pitchFamily="34" charset="0"/>
                        <a:buAutoNum type="arabicPeriod"/>
                        <a:tabLst/>
                      </a:pPr>
                      <a:r>
                        <a:rPr kumimoji="0" lang="en-US" altLang="en-US" sz="1800" b="1" i="0" u="none" strike="noStrike" cap="none" normalizeH="0" baseline="0" dirty="0">
                          <a:ln>
                            <a:noFill/>
                          </a:ln>
                          <a:solidFill>
                            <a:schemeClr val="tx1"/>
                          </a:solidFill>
                          <a:effectLst/>
                          <a:latin typeface="Arial" panose="020B0604020202020204" pitchFamily="34" charset="0"/>
                          <a:ea typeface="MS Mincho" panose="02020609040205080304" pitchFamily="49" charset="-128"/>
                        </a:rPr>
                        <a:t> </a:t>
                      </a:r>
                      <a:r>
                        <a:rPr kumimoji="0" lang="en-US" altLang="en-US" sz="1800" b="0" i="0" u="none" strike="noStrike" cap="none" normalizeH="0" baseline="0" dirty="0">
                          <a:ln>
                            <a:noFill/>
                          </a:ln>
                          <a:solidFill>
                            <a:schemeClr val="tx1"/>
                          </a:solidFill>
                          <a:effectLst/>
                          <a:latin typeface="Arial" panose="020B0604020202020204" pitchFamily="34" charset="0"/>
                          <a:ea typeface="MS Mincho" panose="02020609040205080304" pitchFamily="49" charset="-128"/>
                        </a:rPr>
                        <a:t>If medication does not work and there has been no relief after 10 minutes, call for an ambulance – Dial 000 or 112.</a:t>
                      </a: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1"/>
                  </a:ext>
                </a:extLst>
              </a:tr>
              <a:tr h="432000">
                <a:tc>
                  <a:txBody>
                    <a:bodyPr/>
                    <a:lstStyle>
                      <a:lvl1pPr marL="52388" eaLnBrk="0" hangingPunct="0">
                        <a:spcBef>
                          <a:spcPct val="20000"/>
                        </a:spcBef>
                        <a:buFont typeface="Arial" panose="020B0604020202020204" pitchFamily="34" charset="0"/>
                        <a:defRPr sz="2800">
                          <a:solidFill>
                            <a:schemeClr val="tx1"/>
                          </a:solidFill>
                          <a:latin typeface="Calibri" panose="020F0502020204030204" pitchFamily="34" charset="0"/>
                          <a:ea typeface="MS PGothic" panose="020B0600070205080204" pitchFamily="34" charset="-128"/>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MS PGothic" panose="020B0600070205080204" pitchFamily="34" charset="-128"/>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9pPr>
                    </a:lstStyle>
                    <a:p>
                      <a:pPr marL="52388" marR="0" lvl="0" indent="0" algn="ctr" defTabSz="457200" rtl="0" eaLnBrk="1" fontAlgn="base" latinLnBrk="0" hangingPunct="1">
                        <a:lnSpc>
                          <a:spcPct val="100000"/>
                        </a:lnSpc>
                        <a:spcBef>
                          <a:spcPts val="432"/>
                        </a:spcBef>
                        <a:spcAft>
                          <a:spcPts val="0"/>
                        </a:spcAft>
                        <a:buClrTx/>
                        <a:buSzTx/>
                        <a:buFont typeface="+mj-lt" charset="0"/>
                        <a:buNone/>
                        <a:tabLst/>
                      </a:pPr>
                      <a:r>
                        <a:rPr kumimoji="0" lang="en-US" altLang="en-US" sz="1800" b="1" i="0" u="none" strike="noStrike" cap="none" normalizeH="0" baseline="0" dirty="0">
                          <a:ln>
                            <a:noFill/>
                          </a:ln>
                          <a:solidFill>
                            <a:schemeClr val="bg1"/>
                          </a:solidFill>
                          <a:effectLst/>
                          <a:latin typeface="Arial" panose="020B0604020202020204" pitchFamily="34" charset="0"/>
                          <a:ea typeface="MS Mincho" panose="02020609040205080304" pitchFamily="49" charset="-128"/>
                        </a:rPr>
                        <a:t>If the Patient is Unconscious:</a:t>
                      </a:r>
                      <a:endParaRPr kumimoji="0" lang="en-US" altLang="en-US" sz="1800" b="0" i="0" u="none" strike="noStrike" cap="none" normalizeH="0" baseline="0" dirty="0">
                        <a:ln>
                          <a:noFill/>
                        </a:ln>
                        <a:solidFill>
                          <a:schemeClr val="bg1"/>
                        </a:solidFill>
                        <a:effectLst/>
                        <a:latin typeface="Arial" panose="020B0604020202020204" pitchFamily="34" charset="0"/>
                        <a:ea typeface="MS Mincho" panose="02020609040205080304" pitchFamily="49" charset="-128"/>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1069AB"/>
                    </a:solidFill>
                  </a:tcPr>
                </a:tc>
                <a:extLst>
                  <a:ext uri="{0D108BD9-81ED-4DB2-BD59-A6C34878D82A}">
                    <a16:rowId xmlns:a16="http://schemas.microsoft.com/office/drawing/2014/main" val="10002"/>
                  </a:ext>
                </a:extLst>
              </a:tr>
              <a:tr h="720000">
                <a:tc>
                  <a:txBody>
                    <a:bodyPr/>
                    <a:lstStyle>
                      <a:lvl1pPr marL="395288" indent="-342900" eaLnBrk="0" hangingPunct="0">
                        <a:spcBef>
                          <a:spcPct val="20000"/>
                        </a:spcBef>
                        <a:buFont typeface="Arial" panose="020B0604020202020204" pitchFamily="34" charset="0"/>
                        <a:defRPr sz="2800">
                          <a:solidFill>
                            <a:schemeClr val="tx1"/>
                          </a:solidFill>
                          <a:latin typeface="Calibri" panose="020F0502020204030204" pitchFamily="34" charset="0"/>
                          <a:ea typeface="MS PGothic" panose="020B0600070205080204" pitchFamily="34" charset="-128"/>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MS PGothic" panose="020B0600070205080204" pitchFamily="34" charset="-128"/>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9pPr>
                    </a:lstStyle>
                    <a:p>
                      <a:pPr marL="395288" marR="0" lvl="0" indent="-342900" algn="l" defTabSz="457200" rtl="0" eaLnBrk="1" fontAlgn="base" latinLnBrk="0" hangingPunct="1">
                        <a:lnSpc>
                          <a:spcPct val="100000"/>
                        </a:lnSpc>
                        <a:spcBef>
                          <a:spcPts val="432"/>
                        </a:spcBef>
                        <a:spcAft>
                          <a:spcPts val="0"/>
                        </a:spcAft>
                        <a:buClrTx/>
                        <a:buSzTx/>
                        <a:buFont typeface="Calibri" panose="020F0502020204030204" pitchFamily="34" charset="0"/>
                        <a:buAutoNum type="arabicPeriod"/>
                        <a:tabLst/>
                      </a:pPr>
                      <a:r>
                        <a:rPr kumimoji="0" lang="en-US" altLang="en-US" sz="1800" b="1" i="0" u="none" strike="noStrike" cap="none" normalizeH="0" baseline="0" dirty="0">
                          <a:ln>
                            <a:noFill/>
                          </a:ln>
                          <a:solidFill>
                            <a:schemeClr val="tx1"/>
                          </a:solidFill>
                          <a:effectLst/>
                          <a:latin typeface="Arial" panose="020B0604020202020204" pitchFamily="34" charset="0"/>
                          <a:ea typeface="MS Mincho" panose="02020609040205080304" pitchFamily="49" charset="-128"/>
                        </a:rPr>
                        <a:t> </a:t>
                      </a:r>
                      <a:r>
                        <a:rPr kumimoji="0" lang="en-US" altLang="en-US" sz="1800" b="0" i="0" u="none" strike="noStrike" cap="none" normalizeH="0" baseline="0" dirty="0">
                          <a:ln>
                            <a:noFill/>
                          </a:ln>
                          <a:solidFill>
                            <a:schemeClr val="tx1"/>
                          </a:solidFill>
                          <a:effectLst/>
                          <a:latin typeface="Arial" panose="020B0604020202020204" pitchFamily="34" charset="0"/>
                          <a:ea typeface="MS Mincho" panose="02020609040205080304" pitchFamily="49" charset="-128"/>
                        </a:rPr>
                        <a:t>Commence DRS ABCD Basic Life Support.</a:t>
                      </a:r>
                    </a:p>
                    <a:p>
                      <a:pPr marL="395288" marR="0" lvl="0" indent="-342900" algn="l" defTabSz="457200" rtl="0" eaLnBrk="1" fontAlgn="base" latinLnBrk="0" hangingPunct="1">
                        <a:lnSpc>
                          <a:spcPct val="100000"/>
                        </a:lnSpc>
                        <a:spcBef>
                          <a:spcPts val="432"/>
                        </a:spcBef>
                        <a:spcAft>
                          <a:spcPts val="0"/>
                        </a:spcAft>
                        <a:buClrTx/>
                        <a:buSzTx/>
                        <a:buFont typeface="Calibri" panose="020F0502020204030204" pitchFamily="34" charset="0"/>
                        <a:buAutoNum type="arabicPeriod"/>
                        <a:tabLst/>
                      </a:pPr>
                      <a:r>
                        <a:rPr kumimoji="0" lang="en-US" altLang="en-US" sz="1800" b="1" i="0" u="none" strike="noStrike" cap="none" normalizeH="0" baseline="0" dirty="0">
                          <a:ln>
                            <a:noFill/>
                          </a:ln>
                          <a:solidFill>
                            <a:schemeClr val="tx1"/>
                          </a:solidFill>
                          <a:effectLst/>
                          <a:latin typeface="Arial" panose="020B0604020202020204" pitchFamily="34" charset="0"/>
                          <a:ea typeface="MS Mincho" panose="02020609040205080304" pitchFamily="49" charset="-128"/>
                        </a:rPr>
                        <a:t> </a:t>
                      </a:r>
                      <a:r>
                        <a:rPr kumimoji="0" lang="en-US" altLang="en-US" sz="1800" b="0" i="0" u="none" strike="noStrike" cap="none" normalizeH="0" baseline="0" dirty="0">
                          <a:ln>
                            <a:noFill/>
                          </a:ln>
                          <a:solidFill>
                            <a:schemeClr val="tx1"/>
                          </a:solidFill>
                          <a:effectLst/>
                          <a:latin typeface="Arial" panose="020B0604020202020204" pitchFamily="34" charset="0"/>
                          <a:ea typeface="MS Mincho" panose="02020609040205080304" pitchFamily="49" charset="-128"/>
                        </a:rPr>
                        <a:t>Call an ambulance on 000 or 112.</a:t>
                      </a: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3947401996"/>
      </p:ext>
    </p:extLst>
  </p:cSld>
  <p:clrMapOvr>
    <a:masterClrMapping/>
  </p:clrMapOvr>
  <p:transition spd="slow">
    <p:push/>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1" name="Title 1"/>
          <p:cNvSpPr txBox="1">
            <a:spLocks/>
          </p:cNvSpPr>
          <p:nvPr/>
        </p:nvSpPr>
        <p:spPr bwMode="auto">
          <a:xfrm>
            <a:off x="259849" y="1056691"/>
            <a:ext cx="7261225"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r>
              <a:rPr lang="en-US" altLang="en-US" b="1" dirty="0">
                <a:solidFill>
                  <a:schemeClr val="bg1"/>
                </a:solidFill>
                <a:latin typeface="Arial" panose="020B0604020202020204" pitchFamily="34" charset="0"/>
                <a:cs typeface="Tahoma" panose="020B0604030504040204" pitchFamily="34" charset="0"/>
              </a:rPr>
              <a:t>Stroke</a:t>
            </a:r>
          </a:p>
        </p:txBody>
      </p:sp>
      <p:sp>
        <p:nvSpPr>
          <p:cNvPr id="179202" name="Content Placeholder 2"/>
          <p:cNvSpPr txBox="1">
            <a:spLocks/>
          </p:cNvSpPr>
          <p:nvPr/>
        </p:nvSpPr>
        <p:spPr bwMode="auto">
          <a:xfrm>
            <a:off x="1214521" y="1908483"/>
            <a:ext cx="3525922" cy="4421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a:spcBef>
                <a:spcPts val="432"/>
              </a:spcBef>
            </a:pPr>
            <a:r>
              <a:rPr lang="en-US" altLang="en-US" sz="1800" dirty="0">
                <a:solidFill>
                  <a:schemeClr val="bg1"/>
                </a:solidFill>
                <a:latin typeface="Arial" panose="020B0604020202020204" pitchFamily="34" charset="0"/>
                <a:ea typeface="MS Mincho" panose="02020609040205080304" pitchFamily="49" charset="-128"/>
              </a:rPr>
              <a:t>A stroke happens when blood flow to the brain is disrupted and brain tissue is damaged due to bleeding/blood clot. </a:t>
            </a:r>
          </a:p>
          <a:p>
            <a:pPr>
              <a:spcBef>
                <a:spcPts val="432"/>
              </a:spcBef>
            </a:pPr>
            <a:endParaRPr lang="en-US" altLang="en-US" sz="1800" dirty="0">
              <a:solidFill>
                <a:schemeClr val="bg1"/>
              </a:solidFill>
              <a:latin typeface="Arial" panose="020B0604020202020204" pitchFamily="34" charset="0"/>
              <a:ea typeface="MS Mincho" panose="02020609040205080304" pitchFamily="49" charset="-128"/>
            </a:endParaRPr>
          </a:p>
          <a:p>
            <a:pPr>
              <a:spcBef>
                <a:spcPts val="432"/>
              </a:spcBef>
            </a:pPr>
            <a:r>
              <a:rPr lang="en-US" altLang="en-US" sz="1800" dirty="0">
                <a:solidFill>
                  <a:schemeClr val="bg1"/>
                </a:solidFill>
                <a:latin typeface="Arial" panose="020B0604020202020204" pitchFamily="34" charset="0"/>
                <a:ea typeface="MS Mincho" panose="02020609040205080304" pitchFamily="49" charset="-128"/>
              </a:rPr>
              <a:t>The most common method for checking for a stroke is using the </a:t>
            </a:r>
            <a:r>
              <a:rPr lang="en-US" altLang="en-US" sz="1800" b="1" dirty="0">
                <a:solidFill>
                  <a:schemeClr val="bg1"/>
                </a:solidFill>
                <a:latin typeface="Arial" panose="020B0604020202020204" pitchFamily="34" charset="0"/>
                <a:ea typeface="MS Mincho" panose="02020609040205080304" pitchFamily="49" charset="-128"/>
              </a:rPr>
              <a:t>FAST</a:t>
            </a:r>
            <a:r>
              <a:rPr lang="en-US" altLang="en-US" sz="1800" dirty="0">
                <a:solidFill>
                  <a:schemeClr val="bg1"/>
                </a:solidFill>
                <a:latin typeface="Arial" panose="020B0604020202020204" pitchFamily="34" charset="0"/>
                <a:ea typeface="MS Mincho" panose="02020609040205080304" pitchFamily="49" charset="-128"/>
              </a:rPr>
              <a:t> method.</a:t>
            </a:r>
          </a:p>
          <a:p>
            <a:pPr>
              <a:spcBef>
                <a:spcPts val="432"/>
              </a:spcBef>
            </a:pPr>
            <a:endParaRPr lang="en-US" altLang="en-US" sz="1800" dirty="0">
              <a:solidFill>
                <a:schemeClr val="bg1"/>
              </a:solidFill>
              <a:latin typeface="Arial" panose="020B0604020202020204" pitchFamily="34" charset="0"/>
              <a:ea typeface="MS Mincho" panose="02020609040205080304" pitchFamily="49" charset="-128"/>
            </a:endParaRPr>
          </a:p>
          <a:p>
            <a:pPr>
              <a:spcBef>
                <a:spcPts val="432"/>
              </a:spcBef>
            </a:pPr>
            <a:r>
              <a:rPr lang="en-US" altLang="en-US" b="1" dirty="0">
                <a:solidFill>
                  <a:schemeClr val="bg1"/>
                </a:solidFill>
                <a:latin typeface="Arial" panose="020B0604020202020204" pitchFamily="34" charset="0"/>
                <a:ea typeface="MS Mincho" panose="02020609040205080304" pitchFamily="49" charset="-128"/>
              </a:rPr>
              <a:t>F</a:t>
            </a:r>
            <a:r>
              <a:rPr lang="en-US" altLang="en-US" sz="1800" b="1" dirty="0">
                <a:solidFill>
                  <a:schemeClr val="bg1"/>
                </a:solidFill>
                <a:latin typeface="Arial" panose="020B0604020202020204" pitchFamily="34" charset="0"/>
                <a:ea typeface="MS Mincho" panose="02020609040205080304" pitchFamily="49" charset="-128"/>
              </a:rPr>
              <a:t> – Facial </a:t>
            </a:r>
            <a:r>
              <a:rPr lang="en-US" altLang="en-US" sz="1800" dirty="0">
                <a:solidFill>
                  <a:schemeClr val="bg1"/>
                </a:solidFill>
                <a:latin typeface="Arial" panose="020B0604020202020204" pitchFamily="34" charset="0"/>
                <a:ea typeface="MS Mincho" panose="02020609040205080304" pitchFamily="49" charset="-128"/>
              </a:rPr>
              <a:t>weakness. </a:t>
            </a:r>
          </a:p>
          <a:p>
            <a:pPr>
              <a:spcBef>
                <a:spcPts val="432"/>
              </a:spcBef>
            </a:pPr>
            <a:r>
              <a:rPr lang="en-US" altLang="en-US" b="1" dirty="0">
                <a:solidFill>
                  <a:schemeClr val="bg1"/>
                </a:solidFill>
                <a:latin typeface="Arial" panose="020B0604020202020204" pitchFamily="34" charset="0"/>
                <a:ea typeface="MS Mincho" panose="02020609040205080304" pitchFamily="49" charset="-128"/>
              </a:rPr>
              <a:t>A</a:t>
            </a:r>
            <a:r>
              <a:rPr lang="en-US" altLang="en-US" sz="1800" b="1" dirty="0">
                <a:solidFill>
                  <a:schemeClr val="bg1"/>
                </a:solidFill>
                <a:latin typeface="Arial" panose="020B0604020202020204" pitchFamily="34" charset="0"/>
                <a:ea typeface="MS Mincho" panose="02020609040205080304" pitchFamily="49" charset="-128"/>
              </a:rPr>
              <a:t> – Arm </a:t>
            </a:r>
            <a:r>
              <a:rPr lang="en-US" altLang="en-US" sz="1800" dirty="0">
                <a:solidFill>
                  <a:schemeClr val="bg1"/>
                </a:solidFill>
                <a:latin typeface="Arial" panose="020B0604020202020204" pitchFamily="34" charset="0"/>
                <a:ea typeface="MS Mincho" panose="02020609040205080304" pitchFamily="49" charset="-128"/>
              </a:rPr>
              <a:t>weakness. </a:t>
            </a:r>
          </a:p>
          <a:p>
            <a:pPr>
              <a:spcBef>
                <a:spcPts val="432"/>
              </a:spcBef>
            </a:pPr>
            <a:r>
              <a:rPr lang="en-US" altLang="en-US" b="1" dirty="0">
                <a:solidFill>
                  <a:schemeClr val="bg1"/>
                </a:solidFill>
                <a:latin typeface="Arial" panose="020B0604020202020204" pitchFamily="34" charset="0"/>
                <a:ea typeface="MS Mincho" panose="02020609040205080304" pitchFamily="49" charset="-128"/>
              </a:rPr>
              <a:t>S</a:t>
            </a:r>
            <a:r>
              <a:rPr lang="en-US" altLang="en-US" sz="1800" b="1" dirty="0">
                <a:solidFill>
                  <a:schemeClr val="bg1"/>
                </a:solidFill>
                <a:latin typeface="Arial" panose="020B0604020202020204" pitchFamily="34" charset="0"/>
                <a:ea typeface="MS Mincho" panose="02020609040205080304" pitchFamily="49" charset="-128"/>
              </a:rPr>
              <a:t> – Speech.</a:t>
            </a:r>
          </a:p>
          <a:p>
            <a:pPr>
              <a:spcBef>
                <a:spcPts val="432"/>
              </a:spcBef>
            </a:pPr>
            <a:r>
              <a:rPr lang="en-US" altLang="en-US" b="1" dirty="0">
                <a:solidFill>
                  <a:schemeClr val="bg1"/>
                </a:solidFill>
                <a:latin typeface="Arial" panose="020B0604020202020204" pitchFamily="34" charset="0"/>
                <a:ea typeface="MS Mincho" panose="02020609040205080304" pitchFamily="49" charset="-128"/>
              </a:rPr>
              <a:t>T</a:t>
            </a:r>
            <a:r>
              <a:rPr lang="en-US" altLang="en-US" sz="1800" b="1" dirty="0">
                <a:solidFill>
                  <a:schemeClr val="bg1"/>
                </a:solidFill>
                <a:latin typeface="Arial" panose="020B0604020202020204" pitchFamily="34" charset="0"/>
                <a:ea typeface="MS Mincho" panose="02020609040205080304" pitchFamily="49" charset="-128"/>
              </a:rPr>
              <a:t> – Time </a:t>
            </a:r>
            <a:r>
              <a:rPr lang="en-US" altLang="en-US" sz="1800" dirty="0">
                <a:solidFill>
                  <a:schemeClr val="bg1"/>
                </a:solidFill>
                <a:latin typeface="Arial" panose="020B0604020202020204" pitchFamily="34" charset="0"/>
                <a:ea typeface="MS Mincho" panose="02020609040205080304" pitchFamily="49" charset="-128"/>
              </a:rPr>
              <a:t>to act fast.</a:t>
            </a:r>
          </a:p>
        </p:txBody>
      </p:sp>
      <p:pic>
        <p:nvPicPr>
          <p:cNvPr id="2" name="Picture 1">
            <a:extLst>
              <a:ext uri="{FF2B5EF4-FFF2-40B4-BE49-F238E27FC236}">
                <a16:creationId xmlns:a16="http://schemas.microsoft.com/office/drawing/2014/main" id="{D5E4C179-FA85-4E5F-A462-971621F059F0}"/>
              </a:ext>
            </a:extLst>
          </p:cNvPr>
          <p:cNvPicPr>
            <a:picLocks noChangeAspect="1"/>
          </p:cNvPicPr>
          <p:nvPr/>
        </p:nvPicPr>
        <p:blipFill>
          <a:blip r:embed="rId3"/>
          <a:stretch>
            <a:fillRect/>
          </a:stretch>
        </p:blipFill>
        <p:spPr>
          <a:xfrm>
            <a:off x="5028268" y="2514628"/>
            <a:ext cx="3960659" cy="2334182"/>
          </a:xfrm>
          <a:prstGeom prst="rect">
            <a:avLst/>
          </a:prstGeom>
        </p:spPr>
      </p:pic>
    </p:spTree>
    <p:extLst>
      <p:ext uri="{BB962C8B-B14F-4D97-AF65-F5344CB8AC3E}">
        <p14:creationId xmlns:p14="http://schemas.microsoft.com/office/powerpoint/2010/main" val="696633027"/>
      </p:ext>
    </p:extLst>
  </p:cSld>
  <p:clrMapOvr>
    <a:masterClrMapping/>
  </p:clrMapOvr>
  <p:transition spd="slow">
    <p:push/>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49" name="Title 1"/>
          <p:cNvSpPr txBox="1">
            <a:spLocks/>
          </p:cNvSpPr>
          <p:nvPr/>
        </p:nvSpPr>
        <p:spPr bwMode="auto">
          <a:xfrm>
            <a:off x="283912" y="1166897"/>
            <a:ext cx="7261225"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r>
              <a:rPr lang="en-US" altLang="en-US" b="1" dirty="0">
                <a:solidFill>
                  <a:schemeClr val="bg1"/>
                </a:solidFill>
                <a:latin typeface="Arial" panose="020B0604020202020204" pitchFamily="34" charset="0"/>
                <a:cs typeface="Tahoma" panose="020B0604030504040204" pitchFamily="34" charset="0"/>
              </a:rPr>
              <a:t>Stroke</a:t>
            </a:r>
          </a:p>
        </p:txBody>
      </p:sp>
      <p:sp>
        <p:nvSpPr>
          <p:cNvPr id="29698" name="Content Placeholder 2"/>
          <p:cNvSpPr txBox="1">
            <a:spLocks/>
          </p:cNvSpPr>
          <p:nvPr/>
        </p:nvSpPr>
        <p:spPr bwMode="auto">
          <a:xfrm>
            <a:off x="1294564" y="2305831"/>
            <a:ext cx="6357519" cy="32213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a:spAutoFit/>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a:spcBef>
                <a:spcPts val="432"/>
              </a:spcBef>
            </a:pPr>
            <a:r>
              <a:rPr lang="en-US" altLang="en-US" sz="1800" b="1" dirty="0">
                <a:solidFill>
                  <a:schemeClr val="bg1"/>
                </a:solidFill>
                <a:latin typeface="Arial" panose="020B0604020202020204" pitchFamily="34" charset="0"/>
                <a:ea typeface="MS Mincho" panose="02020609040205080304" pitchFamily="49" charset="-128"/>
              </a:rPr>
              <a:t>Common signs and symptoms include: </a:t>
            </a:r>
          </a:p>
          <a:p>
            <a:pPr>
              <a:spcBef>
                <a:spcPts val="432"/>
              </a:spcBef>
            </a:pPr>
            <a:endParaRPr lang="en-US" altLang="en-US" sz="1800" dirty="0">
              <a:solidFill>
                <a:schemeClr val="bg1"/>
              </a:solidFill>
              <a:latin typeface="Arial" panose="020B0604020202020204" pitchFamily="34" charset="0"/>
              <a:ea typeface="MS Mincho" panose="02020609040205080304" pitchFamily="49" charset="-128"/>
            </a:endParaRPr>
          </a:p>
          <a:p>
            <a:pPr marL="540000" indent="-342000">
              <a:spcBef>
                <a:spcPts val="432"/>
              </a:spcBef>
              <a:buFont typeface="Arial" panose="020B0604020202020204" pitchFamily="34" charset="0"/>
              <a:buChar char="•"/>
            </a:pPr>
            <a:r>
              <a:rPr lang="en-US" altLang="en-US" sz="1800" dirty="0">
                <a:solidFill>
                  <a:schemeClr val="bg1"/>
                </a:solidFill>
                <a:latin typeface="Arial" panose="020B0604020202020204" pitchFamily="34" charset="0"/>
                <a:ea typeface="MS Mincho" panose="02020609040205080304" pitchFamily="49" charset="-128"/>
              </a:rPr>
              <a:t>Sudden weakness/numbness/paralysis of one side of the face, arm or leg. </a:t>
            </a:r>
          </a:p>
          <a:p>
            <a:pPr marL="540000" indent="-342000">
              <a:spcBef>
                <a:spcPts val="432"/>
              </a:spcBef>
              <a:buFont typeface="Arial" panose="020B0604020202020204" pitchFamily="34" charset="0"/>
              <a:buChar char="•"/>
            </a:pPr>
            <a:r>
              <a:rPr lang="en-US" altLang="en-US" sz="1800" dirty="0">
                <a:solidFill>
                  <a:schemeClr val="bg1"/>
                </a:solidFill>
                <a:latin typeface="Arial" panose="020B0604020202020204" pitchFamily="34" charset="0"/>
                <a:ea typeface="MS Mincho" panose="02020609040205080304" pitchFamily="49" charset="-128"/>
              </a:rPr>
              <a:t>Sudden difficulty swallowing. </a:t>
            </a:r>
          </a:p>
          <a:p>
            <a:pPr marL="540000" indent="-342000">
              <a:spcBef>
                <a:spcPts val="432"/>
              </a:spcBef>
              <a:buFont typeface="Arial" panose="020B0604020202020204" pitchFamily="34" charset="0"/>
              <a:buChar char="•"/>
            </a:pPr>
            <a:r>
              <a:rPr lang="en-US" altLang="en-US" sz="1800" dirty="0">
                <a:solidFill>
                  <a:schemeClr val="bg1"/>
                </a:solidFill>
                <a:latin typeface="Arial" panose="020B0604020202020204" pitchFamily="34" charset="0"/>
                <a:ea typeface="MS Mincho" panose="02020609040205080304" pitchFamily="49" charset="-128"/>
              </a:rPr>
              <a:t>Blurred/decreased vision. </a:t>
            </a:r>
          </a:p>
          <a:p>
            <a:pPr marL="540000" indent="-342000">
              <a:spcBef>
                <a:spcPts val="432"/>
              </a:spcBef>
              <a:buFont typeface="Arial" panose="020B0604020202020204" pitchFamily="34" charset="0"/>
              <a:buChar char="•"/>
            </a:pPr>
            <a:r>
              <a:rPr lang="en-US" altLang="en-US" sz="1800" dirty="0">
                <a:solidFill>
                  <a:schemeClr val="bg1"/>
                </a:solidFill>
                <a:latin typeface="Arial" panose="020B0604020202020204" pitchFamily="34" charset="0"/>
                <a:ea typeface="MS Mincho" panose="02020609040205080304" pitchFamily="49" charset="-128"/>
              </a:rPr>
              <a:t>Severe sudden headache. </a:t>
            </a:r>
          </a:p>
          <a:p>
            <a:pPr marL="540000" indent="-342000">
              <a:spcBef>
                <a:spcPts val="432"/>
              </a:spcBef>
              <a:buFont typeface="Arial" panose="020B0604020202020204" pitchFamily="34" charset="0"/>
              <a:buChar char="•"/>
            </a:pPr>
            <a:r>
              <a:rPr lang="en-US" altLang="en-US" sz="1800" dirty="0">
                <a:solidFill>
                  <a:schemeClr val="bg1"/>
                </a:solidFill>
                <a:latin typeface="Arial" panose="020B0604020202020204" pitchFamily="34" charset="0"/>
                <a:ea typeface="MS Mincho" panose="02020609040205080304" pitchFamily="49" charset="-128"/>
              </a:rPr>
              <a:t>May develop nausea, vomiting and drowsiness. </a:t>
            </a:r>
          </a:p>
          <a:p>
            <a:pPr marL="540000" indent="-342000">
              <a:spcBef>
                <a:spcPts val="432"/>
              </a:spcBef>
              <a:buFont typeface="Arial" panose="020B0604020202020204" pitchFamily="34" charset="0"/>
              <a:buChar char="•"/>
            </a:pPr>
            <a:r>
              <a:rPr lang="en-US" altLang="en-US" sz="1800" dirty="0">
                <a:solidFill>
                  <a:schemeClr val="bg1"/>
                </a:solidFill>
                <a:latin typeface="Arial" panose="020B0604020202020204" pitchFamily="34" charset="0"/>
                <a:ea typeface="MS Mincho" panose="02020609040205080304" pitchFamily="49" charset="-128"/>
              </a:rPr>
              <a:t>May develop dizziness, fatigue or become unconscious.</a:t>
            </a:r>
          </a:p>
        </p:txBody>
      </p:sp>
    </p:spTree>
    <p:extLst>
      <p:ext uri="{BB962C8B-B14F-4D97-AF65-F5344CB8AC3E}">
        <p14:creationId xmlns:p14="http://schemas.microsoft.com/office/powerpoint/2010/main" val="2895190023"/>
      </p:ext>
    </p:extLst>
  </p:cSld>
  <p:clrMapOvr>
    <a:masterClrMapping/>
  </p:clrMapOvr>
  <p:transition spd="slow">
    <p:push/>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Title 1"/>
          <p:cNvSpPr txBox="1">
            <a:spLocks/>
          </p:cNvSpPr>
          <p:nvPr/>
        </p:nvSpPr>
        <p:spPr bwMode="auto">
          <a:xfrm>
            <a:off x="307975" y="1008063"/>
            <a:ext cx="7261225"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r>
              <a:rPr lang="en-US" altLang="en-US" b="1" dirty="0">
                <a:solidFill>
                  <a:schemeClr val="bg1"/>
                </a:solidFill>
                <a:latin typeface="Arial" panose="020B0604020202020204" pitchFamily="34" charset="0"/>
                <a:cs typeface="Tahoma" panose="020B0604030504040204" pitchFamily="34" charset="0"/>
              </a:rPr>
              <a:t>Duty of Care</a:t>
            </a:r>
          </a:p>
        </p:txBody>
      </p:sp>
      <p:sp>
        <p:nvSpPr>
          <p:cNvPr id="29698" name="Content Placeholder 2"/>
          <p:cNvSpPr txBox="1">
            <a:spLocks/>
          </p:cNvSpPr>
          <p:nvPr/>
        </p:nvSpPr>
        <p:spPr bwMode="auto">
          <a:xfrm>
            <a:off x="1177449" y="3638550"/>
            <a:ext cx="6427152" cy="132343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a:spAutoFit/>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r>
              <a:rPr lang="en-US" altLang="en-US" sz="2000" dirty="0">
                <a:solidFill>
                  <a:schemeClr val="bg1"/>
                </a:solidFill>
                <a:latin typeface="Arial" panose="020B0604020202020204" pitchFamily="34" charset="0"/>
                <a:cs typeface="Tahoma" panose="020B0604030504040204" pitchFamily="34" charset="0"/>
              </a:rPr>
              <a:t>You don’t legally have to provide treatment, unless you have a previous duty of care to the person.</a:t>
            </a:r>
          </a:p>
          <a:p>
            <a:endParaRPr lang="en-US" altLang="en-US" sz="2000" dirty="0">
              <a:solidFill>
                <a:schemeClr val="bg1"/>
              </a:solidFill>
              <a:latin typeface="Arial" panose="020B0604020202020204" pitchFamily="34" charset="0"/>
              <a:cs typeface="Tahoma" panose="020B0604030504040204" pitchFamily="34" charset="0"/>
            </a:endParaRPr>
          </a:p>
          <a:p>
            <a:endParaRPr lang="en-AU" altLang="en-US" sz="2000" dirty="0">
              <a:solidFill>
                <a:schemeClr val="bg1"/>
              </a:solidFill>
              <a:latin typeface="Arial" panose="020B0604020202020204" pitchFamily="34" charset="0"/>
              <a:cs typeface="Tahoma" panose="020B0604030504040204" pitchFamily="34" charset="0"/>
            </a:endParaRPr>
          </a:p>
        </p:txBody>
      </p:sp>
      <p:sp>
        <p:nvSpPr>
          <p:cNvPr id="29700" name="Rectangle 1"/>
          <p:cNvSpPr>
            <a:spLocks noChangeArrowheads="1"/>
          </p:cNvSpPr>
          <p:nvPr/>
        </p:nvSpPr>
        <p:spPr bwMode="auto">
          <a:xfrm>
            <a:off x="1177449" y="2413337"/>
            <a:ext cx="6315551"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r>
              <a:rPr lang="en-US" altLang="en-US" sz="2000" dirty="0">
                <a:solidFill>
                  <a:schemeClr val="bg1"/>
                </a:solidFill>
                <a:latin typeface="Arial" panose="020B0604020202020204" pitchFamily="34" charset="0"/>
                <a:cs typeface="Tahoma" panose="020B0604030504040204" pitchFamily="34" charset="0"/>
              </a:rPr>
              <a:t>Duty of care means that you must take reasonable steps to ensure your actions do not knowingly cause harm to another individual.</a:t>
            </a:r>
          </a:p>
        </p:txBody>
      </p:sp>
    </p:spTree>
    <p:extLst>
      <p:ext uri="{BB962C8B-B14F-4D97-AF65-F5344CB8AC3E}">
        <p14:creationId xmlns:p14="http://schemas.microsoft.com/office/powerpoint/2010/main" val="269557413"/>
      </p:ext>
    </p:extLst>
  </p:cSld>
  <p:clrMapOvr>
    <a:masterClrMapping/>
  </p:clrMapOvr>
  <p:transition spd="slow">
    <p:push/>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1C5193A4-C5A1-46E2-AB92-40FF4AA93D3C}"/>
              </a:ext>
            </a:extLst>
          </p:cNvPr>
          <p:cNvGraphicFramePr>
            <a:graphicFrameLocks noGrp="1"/>
          </p:cNvGraphicFramePr>
          <p:nvPr>
            <p:extLst>
              <p:ext uri="{D42A27DB-BD31-4B8C-83A1-F6EECF244321}">
                <p14:modId xmlns:p14="http://schemas.microsoft.com/office/powerpoint/2010/main" val="3620034053"/>
              </p:ext>
            </p:extLst>
          </p:nvPr>
        </p:nvGraphicFramePr>
        <p:xfrm>
          <a:off x="1110231" y="1531891"/>
          <a:ext cx="7261225" cy="3559038"/>
        </p:xfrm>
        <a:graphic>
          <a:graphicData uri="http://schemas.openxmlformats.org/drawingml/2006/table">
            <a:tbl>
              <a:tblPr/>
              <a:tblGrid>
                <a:gridCol w="7261225">
                  <a:extLst>
                    <a:ext uri="{9D8B030D-6E8A-4147-A177-3AD203B41FA5}">
                      <a16:colId xmlns:a16="http://schemas.microsoft.com/office/drawing/2014/main" val="20000"/>
                    </a:ext>
                  </a:extLst>
                </a:gridCol>
              </a:tblGrid>
              <a:tr h="427038">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MS PGothic" panose="020B0600070205080204" pitchFamily="34" charset="-128"/>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MS PGothic" panose="020B0600070205080204" pitchFamily="34" charset="-128"/>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9pPr>
                    </a:lstStyle>
                    <a:p>
                      <a:pPr marL="0" marR="0" lvl="0" indent="0" algn="ctr" defTabSz="457200" rtl="0" eaLnBrk="1" fontAlgn="base" latinLnBrk="0" hangingPunct="1">
                        <a:lnSpc>
                          <a:spcPct val="100000"/>
                        </a:lnSpc>
                        <a:spcBef>
                          <a:spcPts val="432"/>
                        </a:spcBef>
                        <a:spcAft>
                          <a:spcPct val="0"/>
                        </a:spcAft>
                        <a:buClrTx/>
                        <a:buSzTx/>
                        <a:buFontTx/>
                        <a:buNone/>
                        <a:tabLst/>
                      </a:pPr>
                      <a:r>
                        <a:rPr kumimoji="0" lang="en-US" altLang="en-US" sz="1800" b="1" i="0" u="none" strike="noStrike" cap="none" normalizeH="0" baseline="0" dirty="0">
                          <a:ln>
                            <a:noFill/>
                          </a:ln>
                          <a:solidFill>
                            <a:srgbClr val="FFFFFF"/>
                          </a:solidFill>
                          <a:effectLst/>
                          <a:latin typeface="Calibri" panose="020F0502020204030204" pitchFamily="34" charset="0"/>
                          <a:ea typeface="MS Mincho" panose="02020609040205080304" pitchFamily="49" charset="-128"/>
                        </a:rPr>
                        <a:t>If the Patient is Conscious:</a:t>
                      </a: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1069AB"/>
                    </a:solidFill>
                  </a:tcPr>
                </a:tc>
                <a:extLst>
                  <a:ext uri="{0D108BD9-81ED-4DB2-BD59-A6C34878D82A}">
                    <a16:rowId xmlns:a16="http://schemas.microsoft.com/office/drawing/2014/main" val="10000"/>
                  </a:ext>
                </a:extLst>
              </a:tr>
              <a:tr h="3132000">
                <a:tc>
                  <a:txBody>
                    <a:bodyPr/>
                    <a:lstStyle>
                      <a:lvl1pPr marL="395288" indent="-342900" eaLnBrk="0" hangingPunct="0">
                        <a:spcBef>
                          <a:spcPct val="20000"/>
                        </a:spcBef>
                        <a:buFont typeface="Arial" panose="020B0604020202020204" pitchFamily="34" charset="0"/>
                        <a:defRPr sz="2800">
                          <a:solidFill>
                            <a:schemeClr val="tx1"/>
                          </a:solidFill>
                          <a:latin typeface="Calibri" panose="020F0502020204030204" pitchFamily="34" charset="0"/>
                          <a:ea typeface="MS PGothic" panose="020B0600070205080204" pitchFamily="34" charset="-128"/>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MS PGothic" panose="020B0600070205080204" pitchFamily="34" charset="-128"/>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9pPr>
                    </a:lstStyle>
                    <a:p>
                      <a:pPr marL="396000" marR="0" lvl="0" indent="-342900" algn="l" defTabSz="457200" rtl="0" eaLnBrk="1" fontAlgn="base" latinLnBrk="0" hangingPunct="1">
                        <a:lnSpc>
                          <a:spcPct val="100000"/>
                        </a:lnSpc>
                        <a:spcBef>
                          <a:spcPts val="432"/>
                        </a:spcBef>
                        <a:spcAft>
                          <a:spcPts val="0"/>
                        </a:spcAft>
                        <a:buClrTx/>
                        <a:buSzTx/>
                        <a:buFont typeface="Calibri" panose="020F0502020204030204" pitchFamily="34" charset="0"/>
                        <a:buAutoNum type="arabicPeriod"/>
                        <a:tabLst/>
                      </a:pPr>
                      <a:r>
                        <a:rPr lang="en-US" altLang="en-US" sz="1800" b="1" dirty="0">
                          <a:latin typeface="Calibri" panose="020F0502020204030204" pitchFamily="34" charset="0"/>
                          <a:ea typeface="MS Mincho" panose="02020609040205080304" pitchFamily="49" charset="-128"/>
                        </a:rPr>
                        <a:t> </a:t>
                      </a:r>
                      <a:r>
                        <a:rPr kumimoji="0" lang="en-US" altLang="en-US" sz="1800" b="0" i="0" u="none" strike="noStrike" cap="none" normalizeH="0" baseline="0" dirty="0">
                          <a:ln>
                            <a:noFill/>
                          </a:ln>
                          <a:solidFill>
                            <a:srgbClr val="000000"/>
                          </a:solidFill>
                          <a:effectLst/>
                          <a:latin typeface="Calibri" panose="020F0502020204030204" pitchFamily="34" charset="0"/>
                          <a:ea typeface="MS Mincho" panose="02020609040205080304" pitchFamily="49" charset="-128"/>
                        </a:rPr>
                        <a:t>If you haven’t already done so call an ambulance on 000 or 112.</a:t>
                      </a:r>
                    </a:p>
                    <a:p>
                      <a:pPr marL="396000" marR="0" lvl="0" indent="-342900" algn="l" defTabSz="457200" rtl="0" eaLnBrk="1" fontAlgn="base" latinLnBrk="0" hangingPunct="1">
                        <a:lnSpc>
                          <a:spcPct val="100000"/>
                        </a:lnSpc>
                        <a:spcBef>
                          <a:spcPts val="432"/>
                        </a:spcBef>
                        <a:spcAft>
                          <a:spcPts val="0"/>
                        </a:spcAft>
                        <a:buClrTx/>
                        <a:buSzTx/>
                        <a:buFont typeface="Calibri" panose="020F0502020204030204" pitchFamily="34" charset="0"/>
                        <a:buAutoNum type="arabicPeriod"/>
                        <a:tabLst/>
                      </a:pPr>
                      <a:r>
                        <a:rPr lang="en-US" altLang="en-US" sz="1800" b="1" dirty="0">
                          <a:latin typeface="Calibri" panose="020F0502020204030204" pitchFamily="34" charset="0"/>
                          <a:ea typeface="MS Mincho" panose="02020609040205080304" pitchFamily="49" charset="-128"/>
                        </a:rPr>
                        <a:t> </a:t>
                      </a:r>
                      <a:r>
                        <a:rPr kumimoji="0" lang="en-US" altLang="en-US" sz="1800" b="0" i="0" u="none" strike="noStrike" cap="none" normalizeH="0" baseline="0" dirty="0">
                          <a:ln>
                            <a:noFill/>
                          </a:ln>
                          <a:solidFill>
                            <a:srgbClr val="000000"/>
                          </a:solidFill>
                          <a:effectLst/>
                          <a:latin typeface="Calibri" panose="020F0502020204030204" pitchFamily="34" charset="0"/>
                          <a:ea typeface="MS Mincho" panose="02020609040205080304" pitchFamily="49" charset="-128"/>
                        </a:rPr>
                        <a:t>Conduct secondary survey.</a:t>
                      </a:r>
                    </a:p>
                    <a:p>
                      <a:pPr marL="396000" marR="0" lvl="0" indent="-342900" algn="l" defTabSz="457200" rtl="0" eaLnBrk="1" fontAlgn="base" latinLnBrk="0" hangingPunct="1">
                        <a:lnSpc>
                          <a:spcPct val="100000"/>
                        </a:lnSpc>
                        <a:spcBef>
                          <a:spcPts val="432"/>
                        </a:spcBef>
                        <a:spcAft>
                          <a:spcPts val="0"/>
                        </a:spcAft>
                        <a:buClrTx/>
                        <a:buSzTx/>
                        <a:buFont typeface="Calibri" panose="020F0502020204030204" pitchFamily="34" charset="0"/>
                        <a:buAutoNum type="arabicPeriod"/>
                        <a:tabLst/>
                      </a:pPr>
                      <a:r>
                        <a:rPr lang="en-US" altLang="en-US" sz="1800" b="1" dirty="0">
                          <a:latin typeface="Calibri" panose="020F0502020204030204" pitchFamily="34" charset="0"/>
                          <a:ea typeface="MS Mincho" panose="02020609040205080304" pitchFamily="49" charset="-128"/>
                        </a:rPr>
                        <a:t> </a:t>
                      </a:r>
                      <a:r>
                        <a:rPr kumimoji="0" lang="en-US" altLang="en-US" sz="1800" b="0" i="0" u="none" strike="noStrike" cap="none" normalizeH="0" baseline="0" dirty="0">
                          <a:ln>
                            <a:noFill/>
                          </a:ln>
                          <a:solidFill>
                            <a:srgbClr val="000000"/>
                          </a:solidFill>
                          <a:effectLst/>
                          <a:latin typeface="Calibri" panose="020F0502020204030204" pitchFamily="34" charset="0"/>
                          <a:ea typeface="MS Mincho" panose="02020609040205080304" pitchFamily="49" charset="-128"/>
                        </a:rPr>
                        <a:t>Carry out any required first aid.</a:t>
                      </a:r>
                    </a:p>
                    <a:p>
                      <a:pPr marL="396000" marR="0" lvl="0" indent="-342900" algn="l" defTabSz="457200" rtl="0" eaLnBrk="1" fontAlgn="base" latinLnBrk="0" hangingPunct="1">
                        <a:lnSpc>
                          <a:spcPct val="100000"/>
                        </a:lnSpc>
                        <a:spcBef>
                          <a:spcPts val="432"/>
                        </a:spcBef>
                        <a:spcAft>
                          <a:spcPts val="0"/>
                        </a:spcAft>
                        <a:buClrTx/>
                        <a:buSzTx/>
                        <a:buFont typeface="Calibri" panose="020F0502020204030204" pitchFamily="34" charset="0"/>
                        <a:buAutoNum type="arabicPeriod"/>
                        <a:tabLst/>
                      </a:pPr>
                      <a:r>
                        <a:rPr lang="en-US" altLang="en-US" sz="1800" b="1" dirty="0">
                          <a:latin typeface="Calibri" panose="020F0502020204030204" pitchFamily="34" charset="0"/>
                          <a:ea typeface="MS Mincho" panose="02020609040205080304" pitchFamily="49" charset="-128"/>
                        </a:rPr>
                        <a:t> </a:t>
                      </a:r>
                      <a:r>
                        <a:rPr kumimoji="0" lang="en-US" altLang="en-US" sz="1800" b="0" i="0" u="none" strike="noStrike" cap="none" normalizeH="0" baseline="0" dirty="0">
                          <a:ln>
                            <a:noFill/>
                          </a:ln>
                          <a:solidFill>
                            <a:srgbClr val="000000"/>
                          </a:solidFill>
                          <a:effectLst/>
                          <a:latin typeface="Calibri" panose="020F0502020204030204" pitchFamily="34" charset="0"/>
                          <a:ea typeface="MS Mincho" panose="02020609040205080304" pitchFamily="49" charset="-128"/>
                        </a:rPr>
                        <a:t>Help the person rest comfortably – the head and shoulders should be higher than the rest of the body.</a:t>
                      </a:r>
                    </a:p>
                    <a:p>
                      <a:pPr marL="396000" marR="0" lvl="0" indent="-342900" algn="l" defTabSz="457200" rtl="0" eaLnBrk="1" fontAlgn="base" latinLnBrk="0" hangingPunct="1">
                        <a:lnSpc>
                          <a:spcPct val="100000"/>
                        </a:lnSpc>
                        <a:spcBef>
                          <a:spcPts val="432"/>
                        </a:spcBef>
                        <a:spcAft>
                          <a:spcPts val="0"/>
                        </a:spcAft>
                        <a:buClrTx/>
                        <a:buSzTx/>
                        <a:buFont typeface="Calibri" panose="020F0502020204030204" pitchFamily="34" charset="0"/>
                        <a:buAutoNum type="arabicPeriod" startAt="5"/>
                        <a:tabLst/>
                      </a:pPr>
                      <a:r>
                        <a:rPr lang="en-US" altLang="en-US" sz="1800" b="1" dirty="0">
                          <a:latin typeface="Calibri" panose="020F0502020204030204" pitchFamily="34" charset="0"/>
                          <a:ea typeface="MS Mincho" panose="02020609040205080304" pitchFamily="49" charset="-128"/>
                        </a:rPr>
                        <a:t> </a:t>
                      </a:r>
                      <a:r>
                        <a:rPr kumimoji="0" lang="en-US" altLang="en-US" sz="1800" b="0" i="0" u="none" strike="noStrike" cap="none" normalizeH="0" baseline="0" dirty="0">
                          <a:ln>
                            <a:noFill/>
                          </a:ln>
                          <a:solidFill>
                            <a:srgbClr val="000000"/>
                          </a:solidFill>
                          <a:effectLst/>
                          <a:latin typeface="Calibri" panose="020F0502020204030204" pitchFamily="34" charset="0"/>
                          <a:ea typeface="MS Mincho" panose="02020609040205080304" pitchFamily="49" charset="-128"/>
                        </a:rPr>
                        <a:t>Reassure the person to help relieve anxiety.</a:t>
                      </a:r>
                    </a:p>
                    <a:p>
                      <a:pPr marL="396000" marR="0" lvl="0" indent="-342900" algn="l" defTabSz="457200" rtl="0" eaLnBrk="1" fontAlgn="base" latinLnBrk="0" hangingPunct="1">
                        <a:lnSpc>
                          <a:spcPct val="100000"/>
                        </a:lnSpc>
                        <a:spcBef>
                          <a:spcPts val="432"/>
                        </a:spcBef>
                        <a:spcAft>
                          <a:spcPts val="0"/>
                        </a:spcAft>
                        <a:buClrTx/>
                        <a:buSzTx/>
                        <a:buFont typeface="Calibri" panose="020F0502020204030204" pitchFamily="34" charset="0"/>
                        <a:buAutoNum type="arabicPeriod" startAt="5"/>
                        <a:tabLst/>
                      </a:pPr>
                      <a:r>
                        <a:rPr lang="en-US" altLang="en-US" sz="1800" b="1" dirty="0">
                          <a:latin typeface="Calibri" panose="020F0502020204030204" pitchFamily="34" charset="0"/>
                          <a:ea typeface="MS Mincho" panose="02020609040205080304" pitchFamily="49" charset="-128"/>
                        </a:rPr>
                        <a:t> </a:t>
                      </a:r>
                      <a:r>
                        <a:rPr kumimoji="0" lang="en-US" altLang="en-US" sz="1800" b="1" i="0" u="none" strike="noStrike" cap="none" normalizeH="0" baseline="0" dirty="0">
                          <a:ln>
                            <a:noFill/>
                          </a:ln>
                          <a:solidFill>
                            <a:srgbClr val="000000"/>
                          </a:solidFill>
                          <a:effectLst/>
                          <a:latin typeface="Calibri" panose="020F0502020204030204" pitchFamily="34" charset="0"/>
                          <a:ea typeface="MS Mincho" panose="02020609040205080304" pitchFamily="49" charset="-128"/>
                        </a:rPr>
                        <a:t>DO NOT</a:t>
                      </a:r>
                      <a:r>
                        <a:rPr kumimoji="0" lang="en-US" altLang="en-US" sz="1800" b="0" i="0" u="none" strike="noStrike" cap="none" normalizeH="0" baseline="0" dirty="0">
                          <a:ln>
                            <a:noFill/>
                          </a:ln>
                          <a:solidFill>
                            <a:srgbClr val="000000"/>
                          </a:solidFill>
                          <a:effectLst/>
                          <a:latin typeface="Calibri" panose="020F0502020204030204" pitchFamily="34" charset="0"/>
                          <a:ea typeface="MS Mincho" panose="02020609040205080304" pitchFamily="49" charset="-128"/>
                        </a:rPr>
                        <a:t> give the casualty anything to eat OR drink.</a:t>
                      </a:r>
                    </a:p>
                    <a:p>
                      <a:pPr marL="396000" marR="0" lvl="0" indent="-342900" algn="l" defTabSz="457200" rtl="0" eaLnBrk="1" fontAlgn="base" latinLnBrk="0" hangingPunct="1">
                        <a:lnSpc>
                          <a:spcPct val="100000"/>
                        </a:lnSpc>
                        <a:spcBef>
                          <a:spcPts val="432"/>
                        </a:spcBef>
                        <a:spcAft>
                          <a:spcPts val="0"/>
                        </a:spcAft>
                        <a:buClrTx/>
                        <a:buSzTx/>
                        <a:buFont typeface="Calibri" panose="020F0502020204030204" pitchFamily="34" charset="0"/>
                        <a:buAutoNum type="arabicPeriod" startAt="5"/>
                        <a:tabLst/>
                      </a:pPr>
                      <a:r>
                        <a:rPr lang="en-US" altLang="en-US" sz="1800" b="1" dirty="0">
                          <a:latin typeface="Calibri" panose="020F0502020204030204" pitchFamily="34" charset="0"/>
                          <a:ea typeface="MS Mincho" panose="02020609040205080304" pitchFamily="49" charset="-128"/>
                        </a:rPr>
                        <a:t> </a:t>
                      </a:r>
                      <a:r>
                        <a:rPr kumimoji="0" lang="en-US" altLang="en-US" sz="1800" b="0" i="0" u="none" strike="noStrike" cap="none" normalizeH="0" baseline="0" dirty="0">
                          <a:ln>
                            <a:noFill/>
                          </a:ln>
                          <a:solidFill>
                            <a:srgbClr val="000000"/>
                          </a:solidFill>
                          <a:effectLst/>
                          <a:latin typeface="Calibri" panose="020F0502020204030204" pitchFamily="34" charset="0"/>
                          <a:ea typeface="MS Mincho" panose="02020609040205080304" pitchFamily="49" charset="-128"/>
                        </a:rPr>
                        <a:t>If the person is drooling or has difficulty swallowing move them into the recovery position on the side with the facial droop facing down/closest to the ground.</a:t>
                      </a: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2081914372"/>
      </p:ext>
    </p:extLst>
  </p:cSld>
  <p:clrMapOvr>
    <a:masterClrMapping/>
  </p:clrMapOvr>
  <p:transition spd="slow">
    <p:push/>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5" name="Title 1"/>
          <p:cNvSpPr txBox="1">
            <a:spLocks/>
          </p:cNvSpPr>
          <p:nvPr/>
        </p:nvSpPr>
        <p:spPr bwMode="auto">
          <a:xfrm>
            <a:off x="295943" y="1036638"/>
            <a:ext cx="7261225"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r>
              <a:rPr lang="en-US" altLang="en-US" b="1" dirty="0">
                <a:solidFill>
                  <a:schemeClr val="bg1"/>
                </a:solidFill>
                <a:latin typeface="Arial" panose="020B0604020202020204" pitchFamily="34" charset="0"/>
                <a:cs typeface="Tahoma" panose="020B0604030504040204" pitchFamily="34" charset="0"/>
              </a:rPr>
              <a:t>Stroke</a:t>
            </a:r>
          </a:p>
        </p:txBody>
      </p:sp>
      <p:graphicFrame>
        <p:nvGraphicFramePr>
          <p:cNvPr id="4" name="Table 3">
            <a:extLst>
              <a:ext uri="{FF2B5EF4-FFF2-40B4-BE49-F238E27FC236}">
                <a16:creationId xmlns:a16="http://schemas.microsoft.com/office/drawing/2014/main" id="{B13ACCF3-4042-4B09-B314-A1780B6E04C2}"/>
              </a:ext>
            </a:extLst>
          </p:cNvPr>
          <p:cNvGraphicFramePr>
            <a:graphicFrameLocks noGrp="1"/>
          </p:cNvGraphicFramePr>
          <p:nvPr>
            <p:extLst>
              <p:ext uri="{D42A27DB-BD31-4B8C-83A1-F6EECF244321}">
                <p14:modId xmlns:p14="http://schemas.microsoft.com/office/powerpoint/2010/main" val="1422076082"/>
              </p:ext>
            </p:extLst>
          </p:nvPr>
        </p:nvGraphicFramePr>
        <p:xfrm>
          <a:off x="1222375" y="2199832"/>
          <a:ext cx="7261225" cy="2458336"/>
        </p:xfrm>
        <a:graphic>
          <a:graphicData uri="http://schemas.openxmlformats.org/drawingml/2006/table">
            <a:tbl>
              <a:tblPr firstRow="1" bandRow="1">
                <a:tableStyleId>{5C22544A-7EE6-4342-B048-85BDC9FD1C3A}</a:tableStyleId>
              </a:tblPr>
              <a:tblGrid>
                <a:gridCol w="7261225">
                  <a:extLst>
                    <a:ext uri="{9D8B030D-6E8A-4147-A177-3AD203B41FA5}">
                      <a16:colId xmlns:a16="http://schemas.microsoft.com/office/drawing/2014/main" val="20000"/>
                    </a:ext>
                  </a:extLst>
                </a:gridCol>
              </a:tblGrid>
              <a:tr h="442336">
                <a:tc>
                  <a:txBody>
                    <a:bodyPr/>
                    <a:lstStyle/>
                    <a:p>
                      <a:pPr marL="53100" marR="0" lvl="0" indent="0" algn="ctr" defTabSz="457200" rtl="0" eaLnBrk="1" fontAlgn="auto" latinLnBrk="0" hangingPunct="1">
                        <a:lnSpc>
                          <a:spcPct val="100000"/>
                        </a:lnSpc>
                        <a:spcBef>
                          <a:spcPts val="432"/>
                        </a:spcBef>
                        <a:spcAft>
                          <a:spcPts val="300"/>
                        </a:spcAft>
                        <a:buClrTx/>
                        <a:buSzTx/>
                        <a:buFont typeface="+mj-lt"/>
                        <a:buNone/>
                        <a:tabLst/>
                        <a:defRPr/>
                      </a:pPr>
                      <a:r>
                        <a:rPr lang="en-US" sz="1800" b="1" dirty="0">
                          <a:solidFill>
                            <a:srgbClr val="FFFFFF"/>
                          </a:solidFill>
                          <a:effectLst/>
                          <a:latin typeface="Calibri" panose="020F0502020204030204" pitchFamily="34" charset="0"/>
                          <a:ea typeface="ＭＳ 明朝"/>
                          <a:cs typeface="Times New Roman"/>
                        </a:rPr>
                        <a:t>If the Patient is Drowsy or Unconscious:</a:t>
                      </a:r>
                      <a:endParaRPr lang="en-US" sz="1800" dirty="0">
                        <a:effectLst/>
                        <a:latin typeface="Calibri" panose="020F0502020204030204" pitchFamily="34" charset="0"/>
                        <a:ea typeface="ＭＳ 明朝"/>
                        <a:cs typeface="Times New Roman"/>
                      </a:endParaRPr>
                    </a:p>
                  </a:txBody>
                  <a:tcPr marL="68580" marR="68580"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1069AB"/>
                    </a:solidFill>
                  </a:tcPr>
                </a:tc>
                <a:extLst>
                  <a:ext uri="{0D108BD9-81ED-4DB2-BD59-A6C34878D82A}">
                    <a16:rowId xmlns:a16="http://schemas.microsoft.com/office/drawing/2014/main" val="10000"/>
                  </a:ext>
                </a:extLst>
              </a:tr>
              <a:tr h="2016000">
                <a:tc>
                  <a:txBody>
                    <a:bodyPr/>
                    <a:lstStyle/>
                    <a:p>
                      <a:pPr marL="396000" lvl="0" indent="-342900">
                        <a:spcBef>
                          <a:spcPts val="432"/>
                        </a:spcBef>
                        <a:spcAft>
                          <a:spcPts val="0"/>
                        </a:spcAft>
                        <a:buFont typeface="+mj-lt"/>
                        <a:buAutoNum type="arabicPeriod"/>
                      </a:pPr>
                      <a:r>
                        <a:rPr lang="en-US" altLang="en-US" sz="1800" b="1" dirty="0">
                          <a:latin typeface="Calibri" panose="020F0502020204030204" pitchFamily="34" charset="0"/>
                          <a:ea typeface="MS Mincho" panose="02020609040205080304" pitchFamily="49" charset="-128"/>
                        </a:rPr>
                        <a:t> </a:t>
                      </a:r>
                      <a:r>
                        <a:rPr lang="en-US" sz="1800" dirty="0">
                          <a:effectLst/>
                          <a:latin typeface="Calibri" panose="020F0502020204030204" pitchFamily="34" charset="0"/>
                          <a:ea typeface="ＭＳ 明朝"/>
                          <a:cs typeface="Times New Roman"/>
                        </a:rPr>
                        <a:t>Commence DRS ABCD Basic Life Support.</a:t>
                      </a:r>
                    </a:p>
                    <a:p>
                      <a:pPr marL="396000" lvl="0" indent="-342900">
                        <a:spcBef>
                          <a:spcPts val="432"/>
                        </a:spcBef>
                        <a:spcAft>
                          <a:spcPts val="0"/>
                        </a:spcAft>
                        <a:buFont typeface="+mj-lt"/>
                        <a:buAutoNum type="arabicPeriod"/>
                      </a:pPr>
                      <a:r>
                        <a:rPr lang="en-US" altLang="en-US" sz="1800" b="1" dirty="0">
                          <a:latin typeface="Calibri" panose="020F0502020204030204" pitchFamily="34" charset="0"/>
                          <a:ea typeface="MS Mincho" panose="02020609040205080304" pitchFamily="49" charset="-128"/>
                        </a:rPr>
                        <a:t> </a:t>
                      </a:r>
                      <a:r>
                        <a:rPr lang="en-US" sz="1800" dirty="0">
                          <a:effectLst/>
                          <a:latin typeface="Calibri" panose="020F0502020204030204" pitchFamily="34" charset="0"/>
                          <a:ea typeface="ＭＳ 明朝"/>
                          <a:cs typeface="Times New Roman"/>
                        </a:rPr>
                        <a:t>Call an ambulance on 000 or 112.</a:t>
                      </a:r>
                    </a:p>
                    <a:p>
                      <a:pPr marL="396000" lvl="0" indent="-342900">
                        <a:spcBef>
                          <a:spcPts val="432"/>
                        </a:spcBef>
                        <a:spcAft>
                          <a:spcPts val="0"/>
                        </a:spcAft>
                        <a:buFont typeface="+mj-lt"/>
                        <a:buAutoNum type="arabicPeriod"/>
                      </a:pPr>
                      <a:r>
                        <a:rPr lang="en-US" altLang="en-US" sz="1800" b="1" dirty="0">
                          <a:latin typeface="Calibri" panose="020F0502020204030204" pitchFamily="34" charset="0"/>
                          <a:ea typeface="MS Mincho" panose="02020609040205080304" pitchFamily="49" charset="-128"/>
                        </a:rPr>
                        <a:t> </a:t>
                      </a:r>
                      <a:r>
                        <a:rPr lang="en-US" sz="1800" dirty="0">
                          <a:effectLst/>
                          <a:latin typeface="Calibri" panose="020F0502020204030204" pitchFamily="34" charset="0"/>
                          <a:ea typeface="ＭＳ 明朝"/>
                          <a:cs typeface="Times New Roman"/>
                        </a:rPr>
                        <a:t>Move them into the recovery position on the side with the facial droop facing down/closest to the ground.</a:t>
                      </a:r>
                    </a:p>
                    <a:p>
                      <a:pPr marL="396000" lvl="0" indent="-342900">
                        <a:spcBef>
                          <a:spcPts val="432"/>
                        </a:spcBef>
                        <a:spcAft>
                          <a:spcPts val="0"/>
                        </a:spcAft>
                        <a:buFont typeface="+mj-lt"/>
                        <a:buAutoNum type="arabicPeriod" startAt="4"/>
                      </a:pPr>
                      <a:r>
                        <a:rPr lang="en-US" altLang="en-US" sz="1800" b="1" dirty="0">
                          <a:latin typeface="Calibri" panose="020F0502020204030204" pitchFamily="34" charset="0"/>
                          <a:ea typeface="MS Mincho" panose="02020609040205080304" pitchFamily="49" charset="-128"/>
                        </a:rPr>
                        <a:t> </a:t>
                      </a:r>
                      <a:r>
                        <a:rPr lang="en-US" sz="1800" dirty="0">
                          <a:effectLst/>
                          <a:latin typeface="Calibri" panose="020F0502020204030204" pitchFamily="34" charset="0"/>
                          <a:ea typeface="ＭＳ 明朝"/>
                          <a:cs typeface="Times New Roman"/>
                        </a:rPr>
                        <a:t>Care for any life-threatening illnesses/injuries.</a:t>
                      </a:r>
                    </a:p>
                    <a:p>
                      <a:pPr marL="396000" lvl="0" indent="-342900">
                        <a:spcBef>
                          <a:spcPts val="432"/>
                        </a:spcBef>
                        <a:spcAft>
                          <a:spcPts val="0"/>
                        </a:spcAft>
                        <a:buFont typeface="+mj-lt"/>
                        <a:buAutoNum type="arabicPeriod" startAt="4"/>
                      </a:pPr>
                      <a:r>
                        <a:rPr lang="en-US" altLang="en-US" sz="1800" b="1" dirty="0">
                          <a:latin typeface="Calibri" panose="020F0502020204030204" pitchFamily="34" charset="0"/>
                          <a:ea typeface="MS Mincho" panose="02020609040205080304" pitchFamily="49" charset="-128"/>
                        </a:rPr>
                        <a:t> </a:t>
                      </a:r>
                      <a:r>
                        <a:rPr lang="en-US" sz="1800" dirty="0">
                          <a:effectLst/>
                          <a:latin typeface="Calibri" panose="020F0502020204030204" pitchFamily="34" charset="0"/>
                          <a:ea typeface="ＭＳ 明朝"/>
                          <a:cs typeface="Times New Roman"/>
                        </a:rPr>
                        <a:t>Continue to monitor vital signs until the ambulance arrives.</a:t>
                      </a:r>
                    </a:p>
                  </a:txBody>
                  <a:tcPr marL="68580" marR="68580"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1157187764"/>
      </p:ext>
    </p:extLst>
  </p:cSld>
  <p:clrMapOvr>
    <a:masterClrMapping/>
  </p:clrMapOvr>
  <p:transition spd="slow">
    <p:push/>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itle 1"/>
          <p:cNvSpPr txBox="1">
            <a:spLocks/>
          </p:cNvSpPr>
          <p:nvPr/>
        </p:nvSpPr>
        <p:spPr bwMode="auto">
          <a:xfrm>
            <a:off x="264425" y="1222449"/>
            <a:ext cx="7200000"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r>
              <a:rPr lang="en-US" altLang="en-US" b="1" dirty="0">
                <a:solidFill>
                  <a:schemeClr val="bg1"/>
                </a:solidFill>
                <a:latin typeface="Arial" panose="020B0604020202020204" pitchFamily="34" charset="0"/>
                <a:cs typeface="Tahoma" panose="020B0604030504040204" pitchFamily="34" charset="0"/>
              </a:rPr>
              <a:t>Respiratory Distress/Conditions</a:t>
            </a:r>
          </a:p>
        </p:txBody>
      </p:sp>
      <p:sp>
        <p:nvSpPr>
          <p:cNvPr id="15362" name="Content Placeholder 2"/>
          <p:cNvSpPr txBox="1">
            <a:spLocks/>
          </p:cNvSpPr>
          <p:nvPr/>
        </p:nvSpPr>
        <p:spPr bwMode="auto">
          <a:xfrm>
            <a:off x="1361446" y="2396916"/>
            <a:ext cx="3337306" cy="286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r>
              <a:rPr lang="en-US" altLang="en-US" sz="2000" dirty="0">
                <a:solidFill>
                  <a:schemeClr val="bg1"/>
                </a:solidFill>
                <a:latin typeface="Arial" panose="020B0604020202020204" pitchFamily="34" charset="0"/>
                <a:ea typeface="MS Mincho" panose="02020609040205080304" pitchFamily="49" charset="-128"/>
              </a:rPr>
              <a:t>Respiratory distress is </a:t>
            </a:r>
            <a:r>
              <a:rPr lang="en-US" altLang="en-US" sz="2000" dirty="0" err="1">
                <a:solidFill>
                  <a:schemeClr val="bg1"/>
                </a:solidFill>
                <a:latin typeface="Arial" panose="020B0604020202020204" pitchFamily="34" charset="0"/>
                <a:ea typeface="MS Mincho" panose="02020609040205080304" pitchFamily="49" charset="-128"/>
              </a:rPr>
              <a:t>laboured</a:t>
            </a:r>
            <a:r>
              <a:rPr lang="en-US" altLang="en-US" sz="2000" dirty="0">
                <a:solidFill>
                  <a:schemeClr val="bg1"/>
                </a:solidFill>
                <a:latin typeface="Arial" panose="020B0604020202020204" pitchFamily="34" charset="0"/>
                <a:ea typeface="MS Mincho" panose="02020609040205080304" pitchFamily="49" charset="-128"/>
              </a:rPr>
              <a:t> breathing or shortness of breath. </a:t>
            </a:r>
          </a:p>
          <a:p>
            <a:endParaRPr lang="en-US" altLang="en-US" sz="2000" dirty="0">
              <a:solidFill>
                <a:schemeClr val="bg1"/>
              </a:solidFill>
              <a:latin typeface="Arial" panose="020B0604020202020204" pitchFamily="34" charset="0"/>
              <a:ea typeface="MS Mincho" panose="02020609040205080304" pitchFamily="49" charset="-128"/>
            </a:endParaRPr>
          </a:p>
          <a:p>
            <a:r>
              <a:rPr lang="en-US" altLang="en-US" sz="2000" dirty="0">
                <a:solidFill>
                  <a:schemeClr val="bg1"/>
                </a:solidFill>
                <a:latin typeface="Arial" panose="020B0604020202020204" pitchFamily="34" charset="0"/>
                <a:ea typeface="MS Mincho" panose="02020609040205080304" pitchFamily="49" charset="-128"/>
              </a:rPr>
              <a:t>It may be triggered by asthma, respiratory infections, drowning, choking, heart disorders and allergic reactions.</a:t>
            </a:r>
          </a:p>
        </p:txBody>
      </p:sp>
      <p:pic>
        <p:nvPicPr>
          <p:cNvPr id="15363" name="Picture 1" descr="Respiratory system 9199347_xxl.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95772" y="1370013"/>
            <a:ext cx="3337306" cy="360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40388939"/>
      </p:ext>
    </p:extLst>
  </p:cSld>
  <p:clrMapOvr>
    <a:masterClrMapping/>
  </p:clrMapOvr>
  <p:transition spd="slow">
    <p:push/>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itle 1"/>
          <p:cNvSpPr txBox="1">
            <a:spLocks/>
          </p:cNvSpPr>
          <p:nvPr/>
        </p:nvSpPr>
        <p:spPr bwMode="auto">
          <a:xfrm>
            <a:off x="264425" y="1222449"/>
            <a:ext cx="7200000"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r>
              <a:rPr lang="en-US" altLang="en-US" b="1" dirty="0">
                <a:solidFill>
                  <a:schemeClr val="bg1"/>
                </a:solidFill>
                <a:latin typeface="Arial" panose="020B0604020202020204" pitchFamily="34" charset="0"/>
                <a:cs typeface="Tahoma" panose="020B0604030504040204" pitchFamily="34" charset="0"/>
              </a:rPr>
              <a:t>Respiratory Distress/Conditions</a:t>
            </a:r>
          </a:p>
        </p:txBody>
      </p:sp>
      <p:sp>
        <p:nvSpPr>
          <p:cNvPr id="15362" name="Content Placeholder 2"/>
          <p:cNvSpPr txBox="1">
            <a:spLocks/>
          </p:cNvSpPr>
          <p:nvPr/>
        </p:nvSpPr>
        <p:spPr bwMode="auto">
          <a:xfrm>
            <a:off x="928310" y="2608764"/>
            <a:ext cx="4413712"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r>
              <a:rPr lang="en-US" altLang="en-US" sz="2000" b="1" dirty="0">
                <a:solidFill>
                  <a:schemeClr val="bg1"/>
                </a:solidFill>
                <a:latin typeface="Arial" panose="020B0604020202020204" pitchFamily="34" charset="0"/>
                <a:ea typeface="MS Mincho" panose="02020609040205080304" pitchFamily="49" charset="-128"/>
              </a:rPr>
              <a:t>Signs that breathing is not normal:</a:t>
            </a:r>
          </a:p>
          <a:p>
            <a:endParaRPr lang="en-US" altLang="en-US" sz="2000" dirty="0">
              <a:solidFill>
                <a:schemeClr val="bg1"/>
              </a:solidFill>
              <a:latin typeface="Arial" panose="020B0604020202020204" pitchFamily="34" charset="0"/>
              <a:ea typeface="MS Mincho" panose="02020609040205080304" pitchFamily="49" charset="-128"/>
            </a:endParaRPr>
          </a:p>
          <a:p>
            <a:pPr marL="1085850" lvl="1" indent="-342900">
              <a:buFont typeface="Arial" panose="020B0604020202020204" pitchFamily="34" charset="0"/>
              <a:buChar char="•"/>
            </a:pPr>
            <a:r>
              <a:rPr lang="en-US" altLang="en-US" sz="2000" dirty="0">
                <a:solidFill>
                  <a:schemeClr val="bg1"/>
                </a:solidFill>
                <a:latin typeface="Arial" panose="020B0604020202020204" pitchFamily="34" charset="0"/>
                <a:ea typeface="MS Mincho" panose="02020609040205080304" pitchFamily="49" charset="-128"/>
              </a:rPr>
              <a:t>Wheezing</a:t>
            </a:r>
          </a:p>
          <a:p>
            <a:pPr marL="1085850" lvl="1" indent="-342900">
              <a:buFont typeface="Arial" panose="020B0604020202020204" pitchFamily="34" charset="0"/>
              <a:buChar char="•"/>
            </a:pPr>
            <a:r>
              <a:rPr lang="en-US" altLang="en-US" sz="2000" dirty="0">
                <a:solidFill>
                  <a:schemeClr val="bg1"/>
                </a:solidFill>
                <a:latin typeface="Arial" panose="020B0604020202020204" pitchFamily="34" charset="0"/>
                <a:ea typeface="MS Mincho" panose="02020609040205080304" pitchFamily="49" charset="-128"/>
              </a:rPr>
              <a:t>Gurgling</a:t>
            </a:r>
          </a:p>
          <a:p>
            <a:pPr marL="1085850" lvl="1" indent="-342900">
              <a:buFont typeface="Arial" panose="020B0604020202020204" pitchFamily="34" charset="0"/>
              <a:buChar char="•"/>
            </a:pPr>
            <a:r>
              <a:rPr lang="en-US" altLang="en-US" sz="2000" dirty="0">
                <a:solidFill>
                  <a:schemeClr val="bg1"/>
                </a:solidFill>
                <a:latin typeface="Arial" panose="020B0604020202020204" pitchFamily="34" charset="0"/>
                <a:ea typeface="MS Mincho" panose="02020609040205080304" pitchFamily="49" charset="-128"/>
              </a:rPr>
              <a:t>Harsh</a:t>
            </a:r>
          </a:p>
          <a:p>
            <a:pPr marL="1085850" lvl="1" indent="-342900">
              <a:buFont typeface="Arial" panose="020B0604020202020204" pitchFamily="34" charset="0"/>
              <a:buChar char="•"/>
            </a:pPr>
            <a:r>
              <a:rPr lang="en-US" altLang="en-US" sz="2000" dirty="0">
                <a:solidFill>
                  <a:schemeClr val="bg1"/>
                </a:solidFill>
                <a:latin typeface="Arial" panose="020B0604020202020204" pitchFamily="34" charset="0"/>
                <a:ea typeface="MS Mincho" panose="02020609040205080304" pitchFamily="49" charset="-128"/>
              </a:rPr>
              <a:t>Shrill</a:t>
            </a:r>
          </a:p>
        </p:txBody>
      </p:sp>
      <p:pic>
        <p:nvPicPr>
          <p:cNvPr id="20482" name="Picture 2" descr="Related image">
            <a:extLst>
              <a:ext uri="{FF2B5EF4-FFF2-40B4-BE49-F238E27FC236}">
                <a16:creationId xmlns:a16="http://schemas.microsoft.com/office/drawing/2014/main" id="{DE12C209-E5B2-4740-961A-6424F32BB14E}"/>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5606716" y="2403889"/>
            <a:ext cx="3362826" cy="25893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3563234"/>
      </p:ext>
    </p:extLst>
  </p:cSld>
  <p:clrMapOvr>
    <a:masterClrMapping/>
  </p:clrMapOvr>
  <p:transition spd="slow">
    <p:push/>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Title 1"/>
          <p:cNvSpPr txBox="1">
            <a:spLocks/>
          </p:cNvSpPr>
          <p:nvPr/>
        </p:nvSpPr>
        <p:spPr bwMode="auto">
          <a:xfrm>
            <a:off x="202900" y="1056690"/>
            <a:ext cx="7261225"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r>
              <a:rPr lang="en-US" altLang="en-US" b="1" dirty="0">
                <a:solidFill>
                  <a:schemeClr val="bg1"/>
                </a:solidFill>
                <a:latin typeface="Arial" panose="020B0604020202020204" pitchFamily="34" charset="0"/>
                <a:cs typeface="Tahoma" panose="020B0604030504040204" pitchFamily="34" charset="0"/>
              </a:rPr>
              <a:t>Asthma Attack</a:t>
            </a:r>
          </a:p>
        </p:txBody>
      </p:sp>
      <p:sp>
        <p:nvSpPr>
          <p:cNvPr id="17410" name="Content Placeholder 2"/>
          <p:cNvSpPr txBox="1">
            <a:spLocks/>
          </p:cNvSpPr>
          <p:nvPr/>
        </p:nvSpPr>
        <p:spPr bwMode="auto">
          <a:xfrm>
            <a:off x="1006106" y="1900906"/>
            <a:ext cx="4564515" cy="3672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defRPr/>
            </a:pPr>
            <a:r>
              <a:rPr lang="en-US" sz="1800" dirty="0">
                <a:solidFill>
                  <a:schemeClr val="bg1"/>
                </a:solidFill>
                <a:latin typeface="Arial" panose="020B0604020202020204" pitchFamily="34" charset="0"/>
                <a:ea typeface="ＭＳ 明朝" charset="0"/>
                <a:cs typeface="ＭＳ 明朝" charset="0"/>
              </a:rPr>
              <a:t>Asthma is caused by:</a:t>
            </a:r>
          </a:p>
          <a:p>
            <a:pPr>
              <a:defRPr/>
            </a:pPr>
            <a:endParaRPr lang="en-US" sz="1800" dirty="0">
              <a:solidFill>
                <a:schemeClr val="bg1"/>
              </a:solidFill>
              <a:latin typeface="Arial" panose="020B0604020202020204" pitchFamily="34" charset="0"/>
              <a:ea typeface="ＭＳ 明朝" charset="0"/>
              <a:cs typeface="ＭＳ 明朝" charset="0"/>
            </a:endParaRPr>
          </a:p>
          <a:p>
            <a:pPr marL="684000" indent="-285750">
              <a:spcBef>
                <a:spcPts val="432"/>
              </a:spcBef>
              <a:buSzPct val="100000"/>
              <a:buFont typeface="Arial" panose="020B0604020202020204" pitchFamily="34" charset="0"/>
              <a:buChar char="•"/>
              <a:defRPr/>
            </a:pPr>
            <a:r>
              <a:rPr lang="en-US" sz="1800" dirty="0">
                <a:solidFill>
                  <a:schemeClr val="bg1"/>
                </a:solidFill>
                <a:latin typeface="Arial" panose="020B0604020202020204" pitchFamily="34" charset="0"/>
                <a:ea typeface="ＭＳ 明朝" charset="0"/>
                <a:cs typeface="ＭＳ 明朝" charset="0"/>
              </a:rPr>
              <a:t>Air passages to the lungs becoming narrowed by muscle spasm. </a:t>
            </a:r>
          </a:p>
          <a:p>
            <a:pPr marL="684000" indent="-285750">
              <a:spcBef>
                <a:spcPts val="432"/>
              </a:spcBef>
              <a:buSzPct val="100000"/>
              <a:buFont typeface="Arial" panose="020B0604020202020204" pitchFamily="34" charset="0"/>
              <a:buChar char="•"/>
              <a:defRPr/>
            </a:pPr>
            <a:r>
              <a:rPr lang="en-US" sz="1800" dirty="0">
                <a:solidFill>
                  <a:schemeClr val="bg1"/>
                </a:solidFill>
                <a:latin typeface="Arial" panose="020B0604020202020204" pitchFamily="34" charset="0"/>
                <a:ea typeface="ＭＳ 明朝" charset="0"/>
                <a:cs typeface="ＭＳ 明朝" charset="0"/>
              </a:rPr>
              <a:t>Swelling of the mucous membrane lining the lungs. </a:t>
            </a:r>
          </a:p>
          <a:p>
            <a:pPr marL="684000" indent="-285750">
              <a:spcBef>
                <a:spcPts val="432"/>
              </a:spcBef>
              <a:buSzPct val="100000"/>
              <a:buFont typeface="Arial" panose="020B0604020202020204" pitchFamily="34" charset="0"/>
              <a:buChar char="•"/>
              <a:defRPr/>
            </a:pPr>
            <a:r>
              <a:rPr lang="en-US" sz="1800" dirty="0">
                <a:solidFill>
                  <a:schemeClr val="bg1"/>
                </a:solidFill>
                <a:latin typeface="Arial" panose="020B0604020202020204" pitchFamily="34" charset="0"/>
                <a:ea typeface="ＭＳ 明朝" charset="0"/>
                <a:cs typeface="ＭＳ 明朝" charset="0"/>
              </a:rPr>
              <a:t>Increased mucus production in the lungs.</a:t>
            </a:r>
          </a:p>
          <a:p>
            <a:pPr marL="684000" indent="-285750">
              <a:spcBef>
                <a:spcPts val="432"/>
              </a:spcBef>
              <a:buSzPct val="100000"/>
              <a:buFontTx/>
              <a:buBlip>
                <a:blip r:embed="rId3"/>
              </a:buBlip>
              <a:defRPr/>
            </a:pPr>
            <a:endParaRPr lang="en-US" sz="1800" dirty="0">
              <a:solidFill>
                <a:schemeClr val="bg1"/>
              </a:solidFill>
              <a:latin typeface="Arial" panose="020B0604020202020204" pitchFamily="34" charset="0"/>
              <a:ea typeface="ＭＳ 明朝" charset="0"/>
              <a:cs typeface="ＭＳ 明朝" charset="0"/>
            </a:endParaRPr>
          </a:p>
          <a:p>
            <a:pPr>
              <a:spcBef>
                <a:spcPts val="432"/>
              </a:spcBef>
              <a:buSzPct val="100000"/>
              <a:defRPr/>
            </a:pPr>
            <a:r>
              <a:rPr lang="en-US" altLang="en-US" sz="1800" dirty="0">
                <a:solidFill>
                  <a:schemeClr val="bg1"/>
                </a:solidFill>
                <a:latin typeface="Arial" panose="020B0604020202020204" pitchFamily="34" charset="0"/>
                <a:ea typeface="MS Mincho" panose="02020609040205080304" pitchFamily="49" charset="-128"/>
              </a:rPr>
              <a:t>This results in the airways narrowing, causing breathing difficulty and trapping air in the lungs.</a:t>
            </a:r>
          </a:p>
        </p:txBody>
      </p:sp>
      <p:pic>
        <p:nvPicPr>
          <p:cNvPr id="3" name="Picture 2"/>
          <p:cNvPicPr>
            <a:picLocks noChangeAspect="1"/>
          </p:cNvPicPr>
          <p:nvPr/>
        </p:nvPicPr>
        <p:blipFill>
          <a:blip r:embed="rId4"/>
          <a:stretch>
            <a:fillRect/>
          </a:stretch>
        </p:blipFill>
        <p:spPr>
          <a:xfrm>
            <a:off x="5739096" y="2168441"/>
            <a:ext cx="3224429" cy="2708959"/>
          </a:xfrm>
          <a:prstGeom prst="rect">
            <a:avLst/>
          </a:prstGeom>
        </p:spPr>
      </p:pic>
    </p:spTree>
    <p:extLst>
      <p:ext uri="{BB962C8B-B14F-4D97-AF65-F5344CB8AC3E}">
        <p14:creationId xmlns:p14="http://schemas.microsoft.com/office/powerpoint/2010/main" val="2724197071"/>
      </p:ext>
    </p:extLst>
  </p:cSld>
  <p:clrMapOvr>
    <a:masterClrMapping/>
  </p:clrMapOvr>
  <p:transition spd="slow">
    <p:push/>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txBox="1">
            <a:spLocks/>
          </p:cNvSpPr>
          <p:nvPr/>
        </p:nvSpPr>
        <p:spPr bwMode="auto">
          <a:xfrm>
            <a:off x="302182" y="1134004"/>
            <a:ext cx="7261225"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r>
              <a:rPr lang="en-US" altLang="en-US" b="1" dirty="0">
                <a:solidFill>
                  <a:schemeClr val="bg1"/>
                </a:solidFill>
                <a:latin typeface="Arial" panose="020B0604020202020204" pitchFamily="34" charset="0"/>
                <a:cs typeface="Tahoma" panose="020B0604030504040204" pitchFamily="34" charset="0"/>
              </a:rPr>
              <a:t>Asthma Attack</a:t>
            </a:r>
          </a:p>
        </p:txBody>
      </p:sp>
      <p:sp>
        <p:nvSpPr>
          <p:cNvPr id="16388" name="Content Placeholder 2"/>
          <p:cNvSpPr txBox="1">
            <a:spLocks/>
          </p:cNvSpPr>
          <p:nvPr/>
        </p:nvSpPr>
        <p:spPr bwMode="auto">
          <a:xfrm>
            <a:off x="1129616" y="2194828"/>
            <a:ext cx="4332722" cy="377539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a:spAutoFit/>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r>
              <a:rPr lang="en-US" altLang="en-US" sz="1800" b="1" dirty="0">
                <a:solidFill>
                  <a:schemeClr val="bg1"/>
                </a:solidFill>
                <a:latin typeface="Arial" panose="020B0604020202020204" pitchFamily="34" charset="0"/>
                <a:ea typeface="MS Mincho" panose="02020609040205080304" pitchFamily="49" charset="-128"/>
              </a:rPr>
              <a:t>Common signs and symptoms include: </a:t>
            </a:r>
          </a:p>
          <a:p>
            <a:endParaRPr lang="en-US" altLang="en-US" sz="1800" dirty="0">
              <a:solidFill>
                <a:schemeClr val="bg1"/>
              </a:solidFill>
              <a:latin typeface="Arial" panose="020B0604020202020204" pitchFamily="34" charset="0"/>
              <a:ea typeface="MS Mincho" panose="02020609040205080304" pitchFamily="49" charset="-128"/>
            </a:endParaRPr>
          </a:p>
          <a:p>
            <a:pPr marL="540000" lvl="0" indent="-342000" eaLnBrk="1" hangingPunct="1">
              <a:spcBef>
                <a:spcPts val="432"/>
              </a:spcBef>
              <a:buSzPct val="100000"/>
              <a:buFont typeface="Arial" panose="020B0604020202020204" pitchFamily="34" charset="0"/>
              <a:buChar char="•"/>
              <a:defRPr/>
            </a:pPr>
            <a:r>
              <a:rPr lang="en-US" altLang="en-US" sz="1800" dirty="0">
                <a:solidFill>
                  <a:schemeClr val="bg1"/>
                </a:solidFill>
                <a:latin typeface="Arial" panose="020B0604020202020204" pitchFamily="34" charset="0"/>
                <a:ea typeface="MS Mincho" panose="02020609040205080304" pitchFamily="49" charset="-128"/>
              </a:rPr>
              <a:t>Coughing.</a:t>
            </a:r>
          </a:p>
          <a:p>
            <a:pPr marL="540000" lvl="0" indent="-342000" eaLnBrk="1" hangingPunct="1">
              <a:spcBef>
                <a:spcPts val="432"/>
              </a:spcBef>
              <a:buSzPct val="100000"/>
              <a:buFont typeface="Arial" panose="020B0604020202020204" pitchFamily="34" charset="0"/>
              <a:buChar char="•"/>
              <a:defRPr/>
            </a:pPr>
            <a:r>
              <a:rPr lang="en-US" altLang="en-US" sz="1800" dirty="0">
                <a:solidFill>
                  <a:schemeClr val="bg1"/>
                </a:solidFill>
                <a:latin typeface="Arial" panose="020B0604020202020204" pitchFamily="34" charset="0"/>
                <a:ea typeface="MS Mincho" panose="02020609040205080304" pitchFamily="49" charset="-128"/>
              </a:rPr>
              <a:t>Wheezing when they breathe. </a:t>
            </a:r>
          </a:p>
          <a:p>
            <a:pPr marL="540000" lvl="0" indent="-342000" eaLnBrk="1" hangingPunct="1">
              <a:spcBef>
                <a:spcPts val="432"/>
              </a:spcBef>
              <a:buSzPct val="100000"/>
              <a:buFont typeface="Arial" panose="020B0604020202020204" pitchFamily="34" charset="0"/>
              <a:buChar char="•"/>
              <a:defRPr/>
            </a:pPr>
            <a:r>
              <a:rPr lang="en-US" altLang="en-US" sz="1800" dirty="0">
                <a:solidFill>
                  <a:schemeClr val="bg1"/>
                </a:solidFill>
                <a:latin typeface="Arial" panose="020B0604020202020204" pitchFamily="34" charset="0"/>
                <a:ea typeface="MS Mincho" panose="02020609040205080304" pitchFamily="49" charset="-128"/>
              </a:rPr>
              <a:t>Shortness of breath. </a:t>
            </a:r>
          </a:p>
          <a:p>
            <a:pPr marL="540000" lvl="0" indent="-342000" eaLnBrk="1" hangingPunct="1">
              <a:spcBef>
                <a:spcPts val="432"/>
              </a:spcBef>
              <a:buSzPct val="100000"/>
              <a:buFont typeface="Arial" panose="020B0604020202020204" pitchFamily="34" charset="0"/>
              <a:buChar char="•"/>
              <a:defRPr/>
            </a:pPr>
            <a:r>
              <a:rPr lang="en-US" altLang="en-US" sz="1800" dirty="0">
                <a:solidFill>
                  <a:schemeClr val="bg1"/>
                </a:solidFill>
                <a:latin typeface="Arial" panose="020B0604020202020204" pitchFamily="34" charset="0"/>
                <a:ea typeface="MS Mincho" panose="02020609040205080304" pitchFamily="49" charset="-128"/>
              </a:rPr>
              <a:t>Increased pulse rate. </a:t>
            </a:r>
          </a:p>
          <a:p>
            <a:pPr marL="540000" lvl="0" indent="-342000" eaLnBrk="1" hangingPunct="1">
              <a:spcBef>
                <a:spcPts val="432"/>
              </a:spcBef>
              <a:buSzPct val="100000"/>
              <a:buFont typeface="Arial" panose="020B0604020202020204" pitchFamily="34" charset="0"/>
              <a:buChar char="•"/>
              <a:defRPr/>
            </a:pPr>
            <a:r>
              <a:rPr lang="en-US" altLang="en-US" sz="1800" dirty="0">
                <a:solidFill>
                  <a:schemeClr val="bg1"/>
                </a:solidFill>
                <a:latin typeface="Arial" panose="020B0604020202020204" pitchFamily="34" charset="0"/>
                <a:ea typeface="MS Mincho" panose="02020609040205080304" pitchFamily="49" charset="-128"/>
              </a:rPr>
              <a:t>Cyanosis. </a:t>
            </a:r>
          </a:p>
          <a:p>
            <a:pPr marL="540000" lvl="0" indent="-342000" eaLnBrk="1" hangingPunct="1">
              <a:spcBef>
                <a:spcPts val="432"/>
              </a:spcBef>
              <a:buSzPct val="100000"/>
              <a:buFont typeface="Arial" panose="020B0604020202020204" pitchFamily="34" charset="0"/>
              <a:buChar char="•"/>
              <a:defRPr/>
            </a:pPr>
            <a:r>
              <a:rPr lang="en-US" altLang="en-US" sz="1800" dirty="0">
                <a:solidFill>
                  <a:schemeClr val="bg1"/>
                </a:solidFill>
                <a:latin typeface="Arial" panose="020B0604020202020204" pitchFamily="34" charset="0"/>
                <a:ea typeface="MS Mincho" panose="02020609040205080304" pitchFamily="49" charset="-128"/>
              </a:rPr>
              <a:t>Drawing in of the spaces between the ribs and above the collarbones. </a:t>
            </a:r>
          </a:p>
          <a:p>
            <a:pPr marL="540000" lvl="0" indent="-342000" eaLnBrk="1" hangingPunct="1">
              <a:spcBef>
                <a:spcPts val="432"/>
              </a:spcBef>
              <a:buSzPct val="100000"/>
              <a:buFont typeface="Arial" panose="020B0604020202020204" pitchFamily="34" charset="0"/>
              <a:buChar char="•"/>
              <a:defRPr/>
            </a:pPr>
            <a:r>
              <a:rPr lang="en-US" altLang="en-US" sz="1800" dirty="0">
                <a:solidFill>
                  <a:schemeClr val="bg1"/>
                </a:solidFill>
                <a:latin typeface="Arial" panose="020B0604020202020204" pitchFamily="34" charset="0"/>
                <a:ea typeface="MS Mincho" panose="02020609040205080304" pitchFamily="49" charset="-128"/>
              </a:rPr>
              <a:t>Collapse/unconsciousness.</a:t>
            </a:r>
          </a:p>
        </p:txBody>
      </p:sp>
      <p:pic>
        <p:nvPicPr>
          <p:cNvPr id="22530" name="Picture 2" descr="Related image">
            <a:extLst>
              <a:ext uri="{FF2B5EF4-FFF2-40B4-BE49-F238E27FC236}">
                <a16:creationId xmlns:a16="http://schemas.microsoft.com/office/drawing/2014/main" id="{B9A4AFE7-1C61-4133-84D4-0F66C9C7BF23}"/>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5710990" y="2360730"/>
            <a:ext cx="3264568" cy="26983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08111514"/>
      </p:ext>
    </p:extLst>
  </p:cSld>
  <p:clrMapOvr>
    <a:masterClrMapping/>
  </p:clrMapOvr>
  <p:transition spd="slow">
    <p:push/>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Title 1"/>
          <p:cNvSpPr txBox="1">
            <a:spLocks/>
          </p:cNvSpPr>
          <p:nvPr/>
        </p:nvSpPr>
        <p:spPr bwMode="auto">
          <a:xfrm>
            <a:off x="199691" y="1156790"/>
            <a:ext cx="7261225"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r>
              <a:rPr lang="en-US" altLang="en-US" b="1" dirty="0">
                <a:solidFill>
                  <a:schemeClr val="bg1"/>
                </a:solidFill>
                <a:latin typeface="Arial" panose="020B0604020202020204" pitchFamily="34" charset="0"/>
                <a:cs typeface="Tahoma" panose="020B0604030504040204" pitchFamily="34" charset="0"/>
              </a:rPr>
              <a:t>Asthma Attack</a:t>
            </a:r>
          </a:p>
        </p:txBody>
      </p:sp>
      <p:sp>
        <p:nvSpPr>
          <p:cNvPr id="23554" name="Content Placeholder 2"/>
          <p:cNvSpPr txBox="1">
            <a:spLocks/>
          </p:cNvSpPr>
          <p:nvPr/>
        </p:nvSpPr>
        <p:spPr bwMode="auto">
          <a:xfrm>
            <a:off x="918544" y="3128398"/>
            <a:ext cx="4342570" cy="213904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defRPr/>
            </a:pPr>
            <a:r>
              <a:rPr lang="en-US" sz="1800" dirty="0">
                <a:solidFill>
                  <a:schemeClr val="bg1"/>
                </a:solidFill>
                <a:latin typeface="Arial" panose="020B0604020202020204" pitchFamily="34" charset="0"/>
                <a:ea typeface="ＭＳ 明朝" charset="0"/>
                <a:cs typeface="ＭＳ 明朝" charset="0"/>
              </a:rPr>
              <a:t>Asthmatics may use bronchodilators.</a:t>
            </a:r>
          </a:p>
          <a:p>
            <a:pPr>
              <a:defRPr/>
            </a:pPr>
            <a:endParaRPr lang="en-US" sz="1800" dirty="0">
              <a:solidFill>
                <a:schemeClr val="bg1"/>
              </a:solidFill>
              <a:latin typeface="Arial" panose="020B0604020202020204" pitchFamily="34" charset="0"/>
              <a:ea typeface="ＭＳ 明朝" charset="0"/>
              <a:cs typeface="ＭＳ 明朝" charset="0"/>
            </a:endParaRPr>
          </a:p>
          <a:p>
            <a:pPr marL="540000" indent="-342000">
              <a:spcBef>
                <a:spcPts val="600"/>
              </a:spcBef>
              <a:spcAft>
                <a:spcPts val="600"/>
              </a:spcAft>
              <a:buSzPct val="100000"/>
              <a:buFont typeface="Arial" panose="020B0604020202020204" pitchFamily="34" charset="0"/>
              <a:buChar char="•"/>
              <a:defRPr/>
            </a:pPr>
            <a:r>
              <a:rPr lang="en-US" sz="1800" dirty="0">
                <a:solidFill>
                  <a:schemeClr val="bg1"/>
                </a:solidFill>
                <a:latin typeface="Arial" panose="020B0604020202020204" pitchFamily="34" charset="0"/>
                <a:ea typeface="ＭＳ 明朝" charset="0"/>
                <a:cs typeface="ＭＳ 明朝" charset="0"/>
              </a:rPr>
              <a:t>Preventers (taken to help prevent attacks).</a:t>
            </a:r>
          </a:p>
          <a:p>
            <a:pPr marL="540000" indent="-342000">
              <a:spcBef>
                <a:spcPts val="600"/>
              </a:spcBef>
              <a:spcAft>
                <a:spcPts val="600"/>
              </a:spcAft>
              <a:buSzPct val="100000"/>
              <a:buFont typeface="Arial" panose="020B0604020202020204" pitchFamily="34" charset="0"/>
              <a:buChar char="•"/>
              <a:defRPr/>
            </a:pPr>
            <a:r>
              <a:rPr lang="en-US" sz="1800" dirty="0">
                <a:solidFill>
                  <a:schemeClr val="bg1"/>
                </a:solidFill>
                <a:latin typeface="Arial" panose="020B0604020202020204" pitchFamily="34" charset="0"/>
                <a:ea typeface="ＭＳ 明朝" charset="0"/>
                <a:cs typeface="ＭＳ 明朝" charset="0"/>
              </a:rPr>
              <a:t>Relievers (reduce the symptoms).</a:t>
            </a:r>
          </a:p>
          <a:p>
            <a:pPr marL="540000" indent="-342000">
              <a:spcBef>
                <a:spcPts val="600"/>
              </a:spcBef>
              <a:spcAft>
                <a:spcPts val="600"/>
              </a:spcAft>
              <a:buSzPct val="100000"/>
              <a:buFont typeface="Arial" panose="020B0604020202020204" pitchFamily="34" charset="0"/>
              <a:buChar char="•"/>
              <a:defRPr/>
            </a:pPr>
            <a:r>
              <a:rPr lang="en-US" sz="1800" dirty="0">
                <a:solidFill>
                  <a:schemeClr val="bg1"/>
                </a:solidFill>
                <a:latin typeface="Arial" panose="020B0604020202020204" pitchFamily="34" charset="0"/>
                <a:ea typeface="ＭＳ 明朝" charset="0"/>
                <a:cs typeface="ＭＳ 明朝" charset="0"/>
              </a:rPr>
              <a:t>Also known as puffers or inhalers. </a:t>
            </a:r>
          </a:p>
        </p:txBody>
      </p:sp>
      <p:sp>
        <p:nvSpPr>
          <p:cNvPr id="23556" name="Rectangle 3"/>
          <p:cNvSpPr>
            <a:spLocks noChangeArrowheads="1"/>
          </p:cNvSpPr>
          <p:nvPr/>
        </p:nvSpPr>
        <p:spPr bwMode="auto">
          <a:xfrm>
            <a:off x="746787" y="1948905"/>
            <a:ext cx="7819697"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r>
              <a:rPr lang="en-US" altLang="en-US" sz="1800" dirty="0">
                <a:solidFill>
                  <a:schemeClr val="bg1"/>
                </a:solidFill>
                <a:latin typeface="Arial" panose="020B0604020202020204" pitchFamily="34" charset="0"/>
                <a:ea typeface="MS Mincho" panose="02020609040205080304" pitchFamily="49" charset="-128"/>
              </a:rPr>
              <a:t>Individuals with diagnosed asthma should have an asthma management plan developed. This usually includes steps to prevent asthma attacks as well as what to do in an emergency.</a:t>
            </a: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32870" y="2763346"/>
            <a:ext cx="3387614" cy="2267741"/>
          </a:xfrm>
          <a:prstGeom prst="rect">
            <a:avLst/>
          </a:prstGeom>
        </p:spPr>
      </p:pic>
    </p:spTree>
    <p:extLst>
      <p:ext uri="{BB962C8B-B14F-4D97-AF65-F5344CB8AC3E}">
        <p14:creationId xmlns:p14="http://schemas.microsoft.com/office/powerpoint/2010/main" val="504004869"/>
      </p:ext>
    </p:extLst>
  </p:cSld>
  <p:clrMapOvr>
    <a:masterClrMapping/>
  </p:clrMapOvr>
  <p:transition spd="slow">
    <p:push/>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830179" y="1298093"/>
            <a:ext cx="2683042" cy="5319275"/>
          </a:xfrm>
          <a:prstGeom prst="roundRect">
            <a:avLst/>
          </a:prstGeom>
          <a:solidFill>
            <a:srgbClr val="0069AA"/>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3">
            <a:schemeClr val="lt1"/>
          </a:lnRef>
          <a:fillRef idx="1">
            <a:schemeClr val="accent1"/>
          </a:fillRef>
          <a:effectRef idx="1">
            <a:schemeClr val="accent1"/>
          </a:effectRef>
          <a:fontRef idx="minor">
            <a:schemeClr val="lt1"/>
          </a:fontRef>
        </p:style>
        <p:txBody>
          <a:bodyPr lIns="108000" rtlCol="0" anchor="ctr"/>
          <a:lstStyle/>
          <a:p>
            <a:pPr algn="ctr"/>
            <a:r>
              <a:rPr lang="en-AU" sz="2000" b="1" dirty="0">
                <a:solidFill>
                  <a:srgbClr val="FFFF00"/>
                </a:solidFill>
                <a:latin typeface="Arial" panose="020B0604020202020204" pitchFamily="34" charset="0"/>
              </a:rPr>
              <a:t>4x4x4</a:t>
            </a:r>
          </a:p>
          <a:p>
            <a:pPr algn="ctr"/>
            <a:endParaRPr lang="en-AU" b="1" dirty="0">
              <a:solidFill>
                <a:srgbClr val="FFFF00"/>
              </a:solidFill>
              <a:latin typeface="Arial" panose="020B0604020202020204" pitchFamily="34" charset="0"/>
            </a:endParaRPr>
          </a:p>
          <a:p>
            <a:r>
              <a:rPr lang="en-AU" dirty="0">
                <a:latin typeface="Arial" panose="020B0604020202020204" pitchFamily="34" charset="0"/>
              </a:rPr>
              <a:t>Sit the person upright</a:t>
            </a:r>
          </a:p>
          <a:p>
            <a:endParaRPr lang="en-AU" sz="1600" dirty="0">
              <a:latin typeface="Arial" panose="020B0604020202020204" pitchFamily="34" charset="0"/>
            </a:endParaRPr>
          </a:p>
          <a:p>
            <a:r>
              <a:rPr lang="en-AU" dirty="0">
                <a:latin typeface="Arial" panose="020B0604020202020204" pitchFamily="34" charset="0"/>
              </a:rPr>
              <a:t>Shake puffer</a:t>
            </a:r>
          </a:p>
          <a:p>
            <a:endParaRPr lang="en-AU" sz="1600" dirty="0">
              <a:latin typeface="Arial" panose="020B0604020202020204" pitchFamily="34" charset="0"/>
            </a:endParaRPr>
          </a:p>
          <a:p>
            <a:r>
              <a:rPr lang="en-AU" dirty="0">
                <a:latin typeface="Arial" panose="020B0604020202020204" pitchFamily="34" charset="0"/>
              </a:rPr>
              <a:t>1 puff into a spacer</a:t>
            </a:r>
          </a:p>
          <a:p>
            <a:endParaRPr lang="en-AU" dirty="0">
              <a:latin typeface="Arial" panose="020B0604020202020204" pitchFamily="34" charset="0"/>
            </a:endParaRPr>
          </a:p>
          <a:p>
            <a:r>
              <a:rPr lang="en-AU" dirty="0">
                <a:latin typeface="Arial" panose="020B0604020202020204" pitchFamily="34" charset="0"/>
              </a:rPr>
              <a:t>Take 4 breaths</a:t>
            </a:r>
          </a:p>
          <a:p>
            <a:endParaRPr lang="en-AU" dirty="0">
              <a:latin typeface="Arial" panose="020B0604020202020204" pitchFamily="34" charset="0"/>
            </a:endParaRPr>
          </a:p>
          <a:p>
            <a:r>
              <a:rPr lang="en-AU" dirty="0">
                <a:latin typeface="Arial" panose="020B0604020202020204" pitchFamily="34" charset="0"/>
              </a:rPr>
              <a:t>Do this 4 times</a:t>
            </a:r>
          </a:p>
          <a:p>
            <a:endParaRPr lang="en-AU" dirty="0">
              <a:latin typeface="Arial" panose="020B0604020202020204" pitchFamily="34" charset="0"/>
            </a:endParaRPr>
          </a:p>
          <a:p>
            <a:r>
              <a:rPr lang="en-AU" dirty="0">
                <a:latin typeface="Arial" panose="020B0604020202020204" pitchFamily="34" charset="0"/>
              </a:rPr>
              <a:t>Wait 4 minutes</a:t>
            </a:r>
          </a:p>
          <a:p>
            <a:endParaRPr lang="en-AU" dirty="0">
              <a:latin typeface="Arial" panose="020B0604020202020204" pitchFamily="34" charset="0"/>
            </a:endParaRPr>
          </a:p>
          <a:p>
            <a:r>
              <a:rPr lang="en-AU" dirty="0">
                <a:latin typeface="Arial" panose="020B0604020202020204" pitchFamily="34" charset="0"/>
              </a:rPr>
              <a:t>Repeat </a:t>
            </a:r>
          </a:p>
          <a:p>
            <a:endParaRPr lang="en-AU" dirty="0">
              <a:latin typeface="Arial" panose="020B0604020202020204" pitchFamily="34" charset="0"/>
            </a:endParaRPr>
          </a:p>
          <a:p>
            <a:r>
              <a:rPr lang="en-AU" dirty="0">
                <a:latin typeface="Arial" panose="020B0604020202020204" pitchFamily="34" charset="0"/>
              </a:rPr>
              <a:t>Call 000 if there is no improvement</a:t>
            </a:r>
            <a:endParaRPr lang="en-AU" dirty="0"/>
          </a:p>
        </p:txBody>
      </p:sp>
      <p:pic>
        <p:nvPicPr>
          <p:cNvPr id="2" name="Picture 1">
            <a:extLst>
              <a:ext uri="{FF2B5EF4-FFF2-40B4-BE49-F238E27FC236}">
                <a16:creationId xmlns:a16="http://schemas.microsoft.com/office/drawing/2014/main" id="{014FF39F-38C2-43E7-A4CD-D31AF95FD643}"/>
              </a:ext>
            </a:extLst>
          </p:cNvPr>
          <p:cNvPicPr>
            <a:picLocks noChangeAspect="1"/>
          </p:cNvPicPr>
          <p:nvPr/>
        </p:nvPicPr>
        <p:blipFill>
          <a:blip r:embed="rId3"/>
          <a:stretch>
            <a:fillRect/>
          </a:stretch>
        </p:blipFill>
        <p:spPr>
          <a:xfrm>
            <a:off x="3693695" y="1298093"/>
            <a:ext cx="5366084" cy="2252211"/>
          </a:xfrm>
          <a:prstGeom prst="rect">
            <a:avLst/>
          </a:prstGeom>
        </p:spPr>
      </p:pic>
      <p:pic>
        <p:nvPicPr>
          <p:cNvPr id="9" name="Picture 4" descr="Image result for asthma puffer">
            <a:extLst>
              <a:ext uri="{FF2B5EF4-FFF2-40B4-BE49-F238E27FC236}">
                <a16:creationId xmlns:a16="http://schemas.microsoft.com/office/drawing/2014/main" id="{2FD2FE0F-674E-456E-A490-0ED9DD14022F}"/>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3693695" y="3682214"/>
            <a:ext cx="3856123" cy="21690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2924598"/>
      </p:ext>
    </p:extLst>
  </p:cSld>
  <p:clrMapOvr>
    <a:masterClrMapping/>
  </p:clrMapOvr>
  <p:transition spd="slow">
    <p:push/>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txBox="1">
            <a:spLocks/>
          </p:cNvSpPr>
          <p:nvPr/>
        </p:nvSpPr>
        <p:spPr bwMode="auto">
          <a:xfrm>
            <a:off x="163596" y="1027887"/>
            <a:ext cx="7261225"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r>
              <a:rPr lang="en-US" altLang="en-US" b="1" dirty="0">
                <a:solidFill>
                  <a:schemeClr val="bg1"/>
                </a:solidFill>
                <a:latin typeface="Arial" panose="020B0604020202020204" pitchFamily="34" charset="0"/>
                <a:cs typeface="Tahoma" panose="020B0604030504040204" pitchFamily="34" charset="0"/>
              </a:rPr>
              <a:t>Allergic Reactions</a:t>
            </a:r>
          </a:p>
        </p:txBody>
      </p:sp>
      <p:sp>
        <p:nvSpPr>
          <p:cNvPr id="18434" name="Content Placeholder 2"/>
          <p:cNvSpPr txBox="1">
            <a:spLocks/>
          </p:cNvSpPr>
          <p:nvPr/>
        </p:nvSpPr>
        <p:spPr bwMode="auto">
          <a:xfrm>
            <a:off x="1139602" y="3214012"/>
            <a:ext cx="4238514" cy="26161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a:spAutoFit/>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r>
              <a:rPr lang="en-US" altLang="en-US" sz="1800" dirty="0">
                <a:solidFill>
                  <a:schemeClr val="bg1"/>
                </a:solidFill>
                <a:latin typeface="Arial" panose="020B0604020202020204" pitchFamily="34" charset="0"/>
                <a:ea typeface="MS Mincho" panose="02020609040205080304" pitchFamily="49" charset="-128"/>
              </a:rPr>
              <a:t>Common causes (or triggers) include: </a:t>
            </a:r>
          </a:p>
          <a:p>
            <a:pPr marL="540000" indent="-342000">
              <a:spcBef>
                <a:spcPts val="438"/>
              </a:spcBef>
              <a:buFont typeface="Arial" panose="020B0604020202020204" pitchFamily="34" charset="0"/>
              <a:buChar char="•"/>
            </a:pPr>
            <a:r>
              <a:rPr lang="en-US" altLang="en-US" sz="1800" dirty="0">
                <a:solidFill>
                  <a:schemeClr val="bg1"/>
                </a:solidFill>
                <a:latin typeface="Arial" panose="020B0604020202020204" pitchFamily="34" charset="0"/>
                <a:ea typeface="MS Mincho" panose="02020609040205080304" pitchFamily="49" charset="-128"/>
              </a:rPr>
              <a:t>Venom – from bee stings. </a:t>
            </a:r>
          </a:p>
          <a:p>
            <a:pPr marL="540000" indent="-342000">
              <a:spcBef>
                <a:spcPts val="438"/>
              </a:spcBef>
              <a:buFont typeface="Arial" panose="020B0604020202020204" pitchFamily="34" charset="0"/>
              <a:buChar char="•"/>
            </a:pPr>
            <a:r>
              <a:rPr lang="en-US" altLang="en-US" sz="1800" dirty="0">
                <a:solidFill>
                  <a:schemeClr val="bg1"/>
                </a:solidFill>
                <a:latin typeface="Arial" panose="020B0604020202020204" pitchFamily="34" charset="0"/>
                <a:ea typeface="MS Mincho" panose="02020609040205080304" pitchFamily="49" charset="-128"/>
              </a:rPr>
              <a:t>Foods: </a:t>
            </a:r>
          </a:p>
          <a:p>
            <a:pPr marL="882000" indent="-342000">
              <a:spcBef>
                <a:spcPts val="438"/>
              </a:spcBef>
              <a:buSzPct val="100000"/>
              <a:buFont typeface="Symbol" panose="05050102010706020507" pitchFamily="18" charset="2"/>
              <a:buBlip>
                <a:blip r:embed="rId3"/>
              </a:buBlip>
            </a:pPr>
            <a:r>
              <a:rPr lang="en-US" altLang="en-US" sz="1800" dirty="0">
                <a:solidFill>
                  <a:schemeClr val="bg1"/>
                </a:solidFill>
                <a:latin typeface="Arial" panose="020B0604020202020204" pitchFamily="34" charset="0"/>
                <a:ea typeface="MS Mincho" panose="02020609040205080304" pitchFamily="49" charset="-128"/>
              </a:rPr>
              <a:t>Eggs. </a:t>
            </a:r>
          </a:p>
          <a:p>
            <a:pPr marL="882000" indent="-342000">
              <a:spcBef>
                <a:spcPts val="438"/>
              </a:spcBef>
              <a:buSzPct val="100000"/>
              <a:buFont typeface="Symbol" panose="05050102010706020507" pitchFamily="18" charset="2"/>
              <a:buBlip>
                <a:blip r:embed="rId3"/>
              </a:buBlip>
            </a:pPr>
            <a:r>
              <a:rPr lang="en-US" altLang="en-US" sz="1800" dirty="0">
                <a:solidFill>
                  <a:schemeClr val="bg1"/>
                </a:solidFill>
                <a:latin typeface="Arial" panose="020B0604020202020204" pitchFamily="34" charset="0"/>
                <a:ea typeface="MS Mincho" panose="02020609040205080304" pitchFamily="49" charset="-128"/>
              </a:rPr>
              <a:t>Milk products. </a:t>
            </a:r>
          </a:p>
          <a:p>
            <a:pPr marL="882000" indent="-342000">
              <a:spcBef>
                <a:spcPts val="438"/>
              </a:spcBef>
              <a:buSzPct val="100000"/>
              <a:buFont typeface="Symbol" panose="05050102010706020507" pitchFamily="18" charset="2"/>
              <a:buBlip>
                <a:blip r:embed="rId3"/>
              </a:buBlip>
            </a:pPr>
            <a:r>
              <a:rPr lang="en-US" altLang="en-US" sz="1800" dirty="0">
                <a:solidFill>
                  <a:schemeClr val="bg1"/>
                </a:solidFill>
                <a:latin typeface="Arial" panose="020B0604020202020204" pitchFamily="34" charset="0"/>
                <a:ea typeface="MS Mincho" panose="02020609040205080304" pitchFamily="49" charset="-128"/>
              </a:rPr>
              <a:t>Peanuts. </a:t>
            </a:r>
          </a:p>
          <a:p>
            <a:pPr marL="540000" indent="-342000">
              <a:spcBef>
                <a:spcPts val="438"/>
              </a:spcBef>
              <a:buFont typeface="Arial" panose="020B0604020202020204" pitchFamily="34" charset="0"/>
              <a:buChar char="•"/>
            </a:pPr>
            <a:r>
              <a:rPr lang="en-US" altLang="en-US" sz="1800" dirty="0">
                <a:solidFill>
                  <a:schemeClr val="bg1"/>
                </a:solidFill>
                <a:latin typeface="Arial" panose="020B0604020202020204" pitchFamily="34" charset="0"/>
                <a:ea typeface="MS Mincho" panose="02020609040205080304" pitchFamily="49" charset="-128"/>
              </a:rPr>
              <a:t>Medications – such as penicillin and morphine.</a:t>
            </a:r>
          </a:p>
        </p:txBody>
      </p:sp>
      <p:sp>
        <p:nvSpPr>
          <p:cNvPr id="29700" name="Rectangle 1"/>
          <p:cNvSpPr>
            <a:spLocks noChangeArrowheads="1"/>
          </p:cNvSpPr>
          <p:nvPr/>
        </p:nvSpPr>
        <p:spPr bwMode="auto">
          <a:xfrm>
            <a:off x="562087" y="2118679"/>
            <a:ext cx="7751734"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r>
              <a:rPr lang="en-US" altLang="en-US" sz="1800" dirty="0">
                <a:solidFill>
                  <a:schemeClr val="bg1"/>
                </a:solidFill>
                <a:latin typeface="Arial" panose="020B0604020202020204" pitchFamily="34" charset="0"/>
                <a:ea typeface="MS Mincho" panose="02020609040205080304" pitchFamily="49" charset="-128"/>
              </a:rPr>
              <a:t>Severe allergic reactions, referred to as anaphylaxis, can be extremely life-threatening. Reactions usually occur within 20 minutes of exposure to an allergen/trigger and can have an affect on multiple body systems.</a:t>
            </a:r>
          </a:p>
        </p:txBody>
      </p:sp>
      <p:pic>
        <p:nvPicPr>
          <p:cNvPr id="24580" name="Picture 4" descr="Image result for bee">
            <a:extLst>
              <a:ext uri="{FF2B5EF4-FFF2-40B4-BE49-F238E27FC236}">
                <a16:creationId xmlns:a16="http://schemas.microsoft.com/office/drawing/2014/main" id="{144BAF3E-B901-4F4D-BB99-0FE70E6D8870}"/>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5514474" y="2580344"/>
            <a:ext cx="2799347" cy="27993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7064238"/>
      </p:ext>
    </p:extLst>
  </p:cSld>
  <p:clrMapOvr>
    <a:masterClrMapping/>
  </p:clrMapOvr>
  <p:transition spd="slow">
    <p:push/>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5" name="Picture 2" descr="Allergy rash skin 123223888.jpg"/>
          <p:cNvPicPr>
            <a:picLocks noChangeAspect="1"/>
          </p:cNvPicPr>
          <p:nvPr/>
        </p:nvPicPr>
        <p:blipFill>
          <a:blip r:embed="rId3" cstate="print">
            <a:extLst>
              <a:ext uri="{28A0092B-C50C-407E-A947-70E740481C1C}">
                <a14:useLocalDpi xmlns:a14="http://schemas.microsoft.com/office/drawing/2010/main" val="0"/>
              </a:ext>
            </a:extLst>
          </a:blip>
          <a:srcRect l="11674" r="26285"/>
          <a:stretch>
            <a:fillRect/>
          </a:stretch>
        </p:blipFill>
        <p:spPr bwMode="auto">
          <a:xfrm flipH="1">
            <a:off x="6245451" y="2127542"/>
            <a:ext cx="2759075" cy="2963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6" name="Title 1"/>
          <p:cNvSpPr txBox="1">
            <a:spLocks/>
          </p:cNvSpPr>
          <p:nvPr/>
        </p:nvSpPr>
        <p:spPr bwMode="auto">
          <a:xfrm>
            <a:off x="247818" y="1054643"/>
            <a:ext cx="7261225"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r>
              <a:rPr lang="en-US" altLang="en-US" b="1" dirty="0">
                <a:solidFill>
                  <a:schemeClr val="bg1"/>
                </a:solidFill>
                <a:latin typeface="Arial" panose="020B0604020202020204" pitchFamily="34" charset="0"/>
                <a:cs typeface="Tahoma" panose="020B0604030504040204" pitchFamily="34" charset="0"/>
              </a:rPr>
              <a:t>Severe Allergic Reactions</a:t>
            </a:r>
          </a:p>
        </p:txBody>
      </p:sp>
      <p:sp>
        <p:nvSpPr>
          <p:cNvPr id="18434" name="Content Placeholder 2"/>
          <p:cNvSpPr txBox="1">
            <a:spLocks/>
          </p:cNvSpPr>
          <p:nvPr/>
        </p:nvSpPr>
        <p:spPr bwMode="auto">
          <a:xfrm>
            <a:off x="1037089" y="2127542"/>
            <a:ext cx="4738069" cy="409342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a:spAutoFit/>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r>
              <a:rPr lang="en-US" altLang="en-US" sz="2000" b="1" dirty="0">
                <a:solidFill>
                  <a:schemeClr val="bg1"/>
                </a:solidFill>
                <a:latin typeface="Arial" panose="020B0604020202020204" pitchFamily="34" charset="0"/>
                <a:ea typeface="MS Mincho" panose="02020609040205080304" pitchFamily="49" charset="-128"/>
              </a:rPr>
              <a:t>Common signs and symptoms may include:</a:t>
            </a:r>
            <a:r>
              <a:rPr lang="en-US" altLang="en-US" sz="2000" dirty="0">
                <a:solidFill>
                  <a:schemeClr val="bg1"/>
                </a:solidFill>
                <a:latin typeface="Arial" panose="020B0604020202020204" pitchFamily="34" charset="0"/>
                <a:ea typeface="MS Mincho" panose="02020609040205080304" pitchFamily="49" charset="-128"/>
              </a:rPr>
              <a:t> </a:t>
            </a:r>
          </a:p>
          <a:p>
            <a:endParaRPr lang="en-US" altLang="en-US" sz="2000" dirty="0">
              <a:solidFill>
                <a:schemeClr val="bg1"/>
              </a:solidFill>
              <a:latin typeface="Arial" panose="020B0604020202020204" pitchFamily="34" charset="0"/>
              <a:ea typeface="MS Mincho" panose="02020609040205080304" pitchFamily="49" charset="-128"/>
            </a:endParaRPr>
          </a:p>
          <a:p>
            <a:pPr marL="540000" indent="-342000">
              <a:spcBef>
                <a:spcPts val="438"/>
              </a:spcBef>
              <a:buFont typeface="Arial" panose="020B0604020202020204" pitchFamily="34" charset="0"/>
              <a:buChar char="•"/>
            </a:pPr>
            <a:r>
              <a:rPr lang="en-US" altLang="en-US" sz="2000" dirty="0">
                <a:solidFill>
                  <a:schemeClr val="bg1"/>
                </a:solidFill>
                <a:latin typeface="Arial" panose="020B0604020202020204" pitchFamily="34" charset="0"/>
                <a:ea typeface="MS Mincho" panose="02020609040205080304" pitchFamily="49" charset="-128"/>
              </a:rPr>
              <a:t>Swelling/redness of skin. </a:t>
            </a:r>
          </a:p>
          <a:p>
            <a:pPr marL="540000" indent="-342000">
              <a:spcBef>
                <a:spcPts val="438"/>
              </a:spcBef>
              <a:buFont typeface="Arial" panose="020B0604020202020204" pitchFamily="34" charset="0"/>
              <a:buChar char="•"/>
            </a:pPr>
            <a:r>
              <a:rPr lang="en-US" altLang="en-US" sz="2000" dirty="0">
                <a:solidFill>
                  <a:schemeClr val="bg1"/>
                </a:solidFill>
                <a:latin typeface="Arial" panose="020B0604020202020204" pitchFamily="34" charset="0"/>
                <a:ea typeface="MS Mincho" panose="02020609040205080304" pitchFamily="49" charset="-128"/>
              </a:rPr>
              <a:t>Hives, rashes, itching. </a:t>
            </a:r>
          </a:p>
          <a:p>
            <a:pPr marL="540000" indent="-342000">
              <a:spcBef>
                <a:spcPts val="438"/>
              </a:spcBef>
              <a:buFont typeface="Arial" panose="020B0604020202020204" pitchFamily="34" charset="0"/>
              <a:buChar char="•"/>
            </a:pPr>
            <a:r>
              <a:rPr lang="en-US" altLang="en-US" sz="2000" dirty="0">
                <a:solidFill>
                  <a:schemeClr val="bg1"/>
                </a:solidFill>
                <a:latin typeface="Arial" panose="020B0604020202020204" pitchFamily="34" charset="0"/>
                <a:ea typeface="MS Mincho" panose="02020609040205080304" pitchFamily="49" charset="-128"/>
              </a:rPr>
              <a:t>Difficulty breathing, wheezing, coughing – airway may become obstructed as tongue and throat swell. </a:t>
            </a:r>
          </a:p>
          <a:p>
            <a:pPr marL="540000" indent="-342000">
              <a:spcBef>
                <a:spcPts val="438"/>
              </a:spcBef>
              <a:buFont typeface="Arial" panose="020B0604020202020204" pitchFamily="34" charset="0"/>
              <a:buChar char="•"/>
            </a:pPr>
            <a:r>
              <a:rPr lang="en-US" altLang="en-US" sz="2000" dirty="0">
                <a:solidFill>
                  <a:schemeClr val="bg1"/>
                </a:solidFill>
                <a:latin typeface="Arial" panose="020B0604020202020204" pitchFamily="34" charset="0"/>
                <a:ea typeface="MS Mincho" panose="02020609040205080304" pitchFamily="49" charset="-128"/>
              </a:rPr>
              <a:t>Dizziness. </a:t>
            </a:r>
          </a:p>
          <a:p>
            <a:pPr marL="540000" indent="-342000">
              <a:spcBef>
                <a:spcPts val="438"/>
              </a:spcBef>
              <a:buFont typeface="Arial" panose="020B0604020202020204" pitchFamily="34" charset="0"/>
              <a:buChar char="•"/>
            </a:pPr>
            <a:r>
              <a:rPr lang="en-US" altLang="en-US" sz="2000" dirty="0">
                <a:solidFill>
                  <a:schemeClr val="bg1"/>
                </a:solidFill>
                <a:latin typeface="Arial" panose="020B0604020202020204" pitchFamily="34" charset="0"/>
                <a:ea typeface="MS Mincho" panose="02020609040205080304" pitchFamily="49" charset="-128"/>
              </a:rPr>
              <a:t>Nausea, vomiting. </a:t>
            </a:r>
          </a:p>
          <a:p>
            <a:pPr marL="540000" indent="-342000">
              <a:spcBef>
                <a:spcPts val="438"/>
              </a:spcBef>
              <a:buFont typeface="Arial" panose="020B0604020202020204" pitchFamily="34" charset="0"/>
              <a:buChar char="•"/>
            </a:pPr>
            <a:r>
              <a:rPr lang="en-US" altLang="en-US" sz="2000" dirty="0">
                <a:solidFill>
                  <a:schemeClr val="bg1"/>
                </a:solidFill>
                <a:latin typeface="Arial" panose="020B0604020202020204" pitchFamily="34" charset="0"/>
                <a:ea typeface="MS Mincho" panose="02020609040205080304" pitchFamily="49" charset="-128"/>
              </a:rPr>
              <a:t>Unconsciousness.</a:t>
            </a:r>
          </a:p>
        </p:txBody>
      </p:sp>
    </p:spTree>
    <p:extLst>
      <p:ext uri="{BB962C8B-B14F-4D97-AF65-F5344CB8AC3E}">
        <p14:creationId xmlns:p14="http://schemas.microsoft.com/office/powerpoint/2010/main" val="1664943399"/>
      </p:ext>
    </p:extLst>
  </p:cSld>
  <p:clrMapOvr>
    <a:masterClrMapping/>
  </p:clrMapOvr>
  <p:transition spd="slow">
    <p:push/>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Title 1"/>
          <p:cNvSpPr txBox="1">
            <a:spLocks/>
          </p:cNvSpPr>
          <p:nvPr/>
        </p:nvSpPr>
        <p:spPr bwMode="auto">
          <a:xfrm>
            <a:off x="307975" y="1008063"/>
            <a:ext cx="7261225"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r>
              <a:rPr lang="en-US" altLang="en-US" b="1" dirty="0">
                <a:solidFill>
                  <a:schemeClr val="bg1"/>
                </a:solidFill>
                <a:latin typeface="Arial" panose="020B0604020202020204" pitchFamily="34" charset="0"/>
                <a:cs typeface="Tahoma" panose="020B0604030504040204" pitchFamily="34" charset="0"/>
              </a:rPr>
              <a:t>Duty of Care</a:t>
            </a:r>
          </a:p>
        </p:txBody>
      </p:sp>
      <p:sp>
        <p:nvSpPr>
          <p:cNvPr id="29698" name="Content Placeholder 2"/>
          <p:cNvSpPr txBox="1">
            <a:spLocks/>
          </p:cNvSpPr>
          <p:nvPr/>
        </p:nvSpPr>
        <p:spPr bwMode="auto">
          <a:xfrm>
            <a:off x="1142047" y="1768216"/>
            <a:ext cx="7078027" cy="33752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a:spAutoFit/>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endParaRPr lang="en-AU" altLang="en-US" sz="2000" dirty="0">
              <a:solidFill>
                <a:schemeClr val="bg1"/>
              </a:solidFill>
              <a:latin typeface="Arial" panose="020B0604020202020204" pitchFamily="34" charset="0"/>
              <a:cs typeface="Tahoma" panose="020B0604030504040204" pitchFamily="34" charset="0"/>
            </a:endParaRPr>
          </a:p>
          <a:p>
            <a:r>
              <a:rPr lang="en-US" altLang="en-US" sz="2000" b="1" dirty="0">
                <a:solidFill>
                  <a:schemeClr val="bg1"/>
                </a:solidFill>
                <a:latin typeface="Arial" panose="020B0604020202020204" pitchFamily="34" charset="0"/>
                <a:cs typeface="Tahoma" panose="020B0604030504040204" pitchFamily="34" charset="0"/>
              </a:rPr>
              <a:t>A duty of care to provide first aid exists where you are:</a:t>
            </a:r>
          </a:p>
          <a:p>
            <a:endParaRPr lang="en-AU" altLang="en-US" sz="2000" dirty="0">
              <a:solidFill>
                <a:schemeClr val="bg1"/>
              </a:solidFill>
              <a:latin typeface="Arial" panose="020B0604020202020204" pitchFamily="34" charset="0"/>
              <a:cs typeface="Tahoma" panose="020B0604030504040204" pitchFamily="34" charset="0"/>
            </a:endParaRPr>
          </a:p>
          <a:p>
            <a:pPr marL="540000" lvl="1" indent="-342000">
              <a:spcBef>
                <a:spcPts val="438"/>
              </a:spcBef>
              <a:buSzPct val="100000"/>
              <a:buFont typeface="Arial" panose="020B0604020202020204" pitchFamily="34" charset="0"/>
              <a:buChar char="•"/>
            </a:pPr>
            <a:r>
              <a:rPr lang="en-AU" altLang="en-US" sz="2000" dirty="0">
                <a:solidFill>
                  <a:schemeClr val="bg1"/>
                </a:solidFill>
                <a:latin typeface="Arial" panose="020B0604020202020204" pitchFamily="34" charset="0"/>
                <a:cs typeface="Tahoma" panose="020B0604030504040204" pitchFamily="34" charset="0"/>
              </a:rPr>
              <a:t>You are a worker who is trained, qualified and designated as a first aid officer in a company and you have a duty of care to provide first aid to workers in the workplace.</a:t>
            </a:r>
          </a:p>
          <a:p>
            <a:pPr marL="540000" lvl="1" indent="-342000">
              <a:spcBef>
                <a:spcPts val="438"/>
              </a:spcBef>
              <a:buSzPct val="100000"/>
              <a:buFont typeface="Arial" panose="020B0604020202020204" pitchFamily="34" charset="0"/>
              <a:buChar char="•"/>
            </a:pPr>
            <a:r>
              <a:rPr lang="en-AU" altLang="en-US" sz="2000" dirty="0">
                <a:solidFill>
                  <a:schemeClr val="bg1"/>
                </a:solidFill>
                <a:latin typeface="Arial" panose="020B0604020202020204" pitchFamily="34" charset="0"/>
                <a:cs typeface="Tahoma" panose="020B0604030504040204" pitchFamily="34" charset="0"/>
              </a:rPr>
              <a:t>You are responsible for the person injured.</a:t>
            </a:r>
          </a:p>
          <a:p>
            <a:pPr marL="540000" lvl="1" indent="-342000">
              <a:spcBef>
                <a:spcPts val="438"/>
              </a:spcBef>
              <a:buSzPct val="100000"/>
              <a:buFont typeface="Arial" panose="020B0604020202020204" pitchFamily="34" charset="0"/>
              <a:buChar char="•"/>
            </a:pPr>
            <a:r>
              <a:rPr lang="en-AU" altLang="en-US" sz="2000" dirty="0">
                <a:solidFill>
                  <a:schemeClr val="bg1"/>
                </a:solidFill>
                <a:latin typeface="Arial" panose="020B0604020202020204" pitchFamily="34" charset="0"/>
                <a:cs typeface="Tahoma" panose="020B0604030504040204" pitchFamily="34" charset="0"/>
              </a:rPr>
              <a:t>You are an official first aid volunteer at an event.</a:t>
            </a:r>
          </a:p>
          <a:p>
            <a:pPr marL="540000" lvl="1" indent="-342000">
              <a:spcBef>
                <a:spcPts val="438"/>
              </a:spcBef>
              <a:buSzPct val="100000"/>
              <a:buFont typeface="Arial" panose="020B0604020202020204" pitchFamily="34" charset="0"/>
              <a:buChar char="•"/>
            </a:pPr>
            <a:r>
              <a:rPr lang="en-AU" altLang="en-US" sz="2000" dirty="0">
                <a:solidFill>
                  <a:schemeClr val="bg1"/>
                </a:solidFill>
                <a:latin typeface="Arial" panose="020B0604020202020204" pitchFamily="34" charset="0"/>
                <a:cs typeface="Tahoma" panose="020B0604030504040204" pitchFamily="34" charset="0"/>
              </a:rPr>
              <a:t>You have started giving first aid in an emergency.</a:t>
            </a:r>
          </a:p>
        </p:txBody>
      </p:sp>
    </p:spTree>
    <p:extLst>
      <p:ext uri="{BB962C8B-B14F-4D97-AF65-F5344CB8AC3E}">
        <p14:creationId xmlns:p14="http://schemas.microsoft.com/office/powerpoint/2010/main" val="3157880508"/>
      </p:ext>
    </p:extLst>
  </p:cSld>
  <p:clrMapOvr>
    <a:masterClrMapping/>
  </p:clrMapOvr>
  <p:transition spd="slow">
    <p:push/>
  </p:transition>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p:cNvSpPr txBox="1">
            <a:spLocks/>
          </p:cNvSpPr>
          <p:nvPr/>
        </p:nvSpPr>
        <p:spPr bwMode="auto">
          <a:xfrm>
            <a:off x="235785" y="1177006"/>
            <a:ext cx="7261225"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r>
              <a:rPr lang="en-US" altLang="en-US" b="1" dirty="0">
                <a:solidFill>
                  <a:schemeClr val="bg1"/>
                </a:solidFill>
                <a:latin typeface="Arial" panose="020B0604020202020204" pitchFamily="34" charset="0"/>
                <a:cs typeface="Tahoma" panose="020B0604030504040204" pitchFamily="34" charset="0"/>
              </a:rPr>
              <a:t>Severe Allergic Reactions</a:t>
            </a:r>
          </a:p>
        </p:txBody>
      </p:sp>
      <p:sp>
        <p:nvSpPr>
          <p:cNvPr id="31748" name="Rectangle 3"/>
          <p:cNvSpPr>
            <a:spLocks noChangeArrowheads="1"/>
          </p:cNvSpPr>
          <p:nvPr/>
        </p:nvSpPr>
        <p:spPr bwMode="auto">
          <a:xfrm>
            <a:off x="1022685" y="2191004"/>
            <a:ext cx="3633536" cy="347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r>
              <a:rPr lang="en-US" altLang="en-US" sz="2000" dirty="0">
                <a:solidFill>
                  <a:schemeClr val="bg1"/>
                </a:solidFill>
                <a:latin typeface="Arial" panose="020B0604020202020204" pitchFamily="34" charset="0"/>
                <a:ea typeface="MS Mincho" panose="02020609040205080304" pitchFamily="49" charset="-128"/>
              </a:rPr>
              <a:t>Many people with known allergies may carry prescribed medications, including tablets, puffers or injections to administer in the case of a severe allergic reaction.</a:t>
            </a:r>
          </a:p>
          <a:p>
            <a:pPr eaLnBrk="1" hangingPunct="1"/>
            <a:endParaRPr lang="en-US" altLang="en-US" sz="2000" dirty="0">
              <a:solidFill>
                <a:schemeClr val="bg1"/>
              </a:solidFill>
              <a:latin typeface="Arial" panose="020B0604020202020204" pitchFamily="34" charset="0"/>
              <a:ea typeface="MS Mincho" panose="02020609040205080304" pitchFamily="49" charset="-128"/>
            </a:endParaRPr>
          </a:p>
          <a:p>
            <a:pPr eaLnBrk="1" hangingPunct="1"/>
            <a:r>
              <a:rPr lang="en-US" altLang="en-US" sz="2000" dirty="0">
                <a:solidFill>
                  <a:schemeClr val="bg1"/>
                </a:solidFill>
                <a:latin typeface="Arial" panose="020B0604020202020204" pitchFamily="34" charset="0"/>
                <a:ea typeface="MS Mincho" panose="02020609040205080304" pitchFamily="49" charset="-128"/>
              </a:rPr>
              <a:t>There are 2 common types EpiPen and </a:t>
            </a:r>
            <a:r>
              <a:rPr lang="en-US" altLang="en-US" sz="2000" dirty="0" err="1">
                <a:solidFill>
                  <a:schemeClr val="bg1"/>
                </a:solidFill>
                <a:latin typeface="Arial" panose="020B0604020202020204" pitchFamily="34" charset="0"/>
                <a:ea typeface="MS Mincho" panose="02020609040205080304" pitchFamily="49" charset="-128"/>
              </a:rPr>
              <a:t>Anapen</a:t>
            </a:r>
            <a:r>
              <a:rPr lang="en-US" altLang="en-US" sz="2000" dirty="0">
                <a:solidFill>
                  <a:schemeClr val="bg1"/>
                </a:solidFill>
                <a:latin typeface="Arial" panose="020B0604020202020204" pitchFamily="34" charset="0"/>
                <a:ea typeface="MS Mincho" panose="02020609040205080304" pitchFamily="49" charset="-128"/>
              </a:rPr>
              <a:t> but only EpiPen is available in Australia.</a:t>
            </a:r>
          </a:p>
        </p:txBody>
      </p:sp>
      <p:pic>
        <p:nvPicPr>
          <p:cNvPr id="25602" name="Picture 2" descr="Image result for epipen">
            <a:extLst>
              <a:ext uri="{FF2B5EF4-FFF2-40B4-BE49-F238E27FC236}">
                <a16:creationId xmlns:a16="http://schemas.microsoft.com/office/drawing/2014/main" id="{BF040715-5346-4E50-BE42-F53423F6F840}"/>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788569" y="2308142"/>
            <a:ext cx="4271210" cy="24203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00205700"/>
      </p:ext>
    </p:extLst>
  </p:cSld>
  <p:clrMapOvr>
    <a:masterClrMapping/>
  </p:clrMapOvr>
  <p:transition spd="slow">
    <p:push/>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0D2E1CA-710F-4FC6-9734-84D56163BD3B}"/>
              </a:ext>
            </a:extLst>
          </p:cNvPr>
          <p:cNvPicPr>
            <a:picLocks noChangeAspect="1"/>
          </p:cNvPicPr>
          <p:nvPr/>
        </p:nvPicPr>
        <p:blipFill>
          <a:blip r:embed="rId3"/>
          <a:stretch>
            <a:fillRect/>
          </a:stretch>
        </p:blipFill>
        <p:spPr>
          <a:xfrm>
            <a:off x="880551" y="1333417"/>
            <a:ext cx="6725079" cy="4525962"/>
          </a:xfrm>
          <a:prstGeom prst="rect">
            <a:avLst/>
          </a:prstGeom>
        </p:spPr>
      </p:pic>
    </p:spTree>
    <p:extLst>
      <p:ext uri="{BB962C8B-B14F-4D97-AF65-F5344CB8AC3E}">
        <p14:creationId xmlns:p14="http://schemas.microsoft.com/office/powerpoint/2010/main" val="1218250944"/>
      </p:ext>
    </p:extLst>
  </p:cSld>
  <p:clrMapOvr>
    <a:masterClrMapping/>
  </p:clrMapOvr>
  <p:transition spd="slow">
    <p:push/>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3011292347"/>
              </p:ext>
            </p:extLst>
          </p:nvPr>
        </p:nvGraphicFramePr>
        <p:xfrm>
          <a:off x="1077996" y="2256924"/>
          <a:ext cx="7261225" cy="2124000"/>
        </p:xfrm>
        <a:graphic>
          <a:graphicData uri="http://schemas.openxmlformats.org/drawingml/2006/table">
            <a:tbl>
              <a:tblPr firstRow="1" bandRow="1">
                <a:tableStyleId>{5C22544A-7EE6-4342-B048-85BDC9FD1C3A}</a:tableStyleId>
              </a:tblPr>
              <a:tblGrid>
                <a:gridCol w="7261225">
                  <a:extLst>
                    <a:ext uri="{9D8B030D-6E8A-4147-A177-3AD203B41FA5}">
                      <a16:colId xmlns:a16="http://schemas.microsoft.com/office/drawing/2014/main" val="20000"/>
                    </a:ext>
                  </a:extLst>
                </a:gridCol>
              </a:tblGrid>
              <a:tr h="432000">
                <a:tc>
                  <a:txBody>
                    <a:bodyPr/>
                    <a:lstStyle/>
                    <a:p>
                      <a:pPr marL="53100" marR="0" lvl="0" indent="0" algn="ctr" defTabSz="457200" rtl="0" eaLnBrk="1" fontAlgn="auto" latinLnBrk="0" hangingPunct="1">
                        <a:lnSpc>
                          <a:spcPct val="100000"/>
                        </a:lnSpc>
                        <a:spcBef>
                          <a:spcPts val="300"/>
                        </a:spcBef>
                        <a:spcAft>
                          <a:spcPts val="300"/>
                        </a:spcAft>
                        <a:buClrTx/>
                        <a:buSzTx/>
                        <a:buFont typeface="+mj-lt"/>
                        <a:buNone/>
                        <a:tabLst/>
                        <a:defRPr/>
                      </a:pPr>
                      <a:r>
                        <a:rPr lang="en-US" sz="1800" b="1" dirty="0">
                          <a:solidFill>
                            <a:srgbClr val="FFFFFF"/>
                          </a:solidFill>
                          <a:effectLst/>
                          <a:latin typeface="Arial" panose="020B0604020202020204" pitchFamily="34" charset="0"/>
                          <a:ea typeface="ＭＳ 明朝"/>
                          <a:cs typeface="Times New Roman"/>
                        </a:rPr>
                        <a:t>If the Patient is Unconscious:</a:t>
                      </a:r>
                      <a:endParaRPr lang="en-US" sz="1800" dirty="0">
                        <a:effectLst/>
                        <a:latin typeface="Arial" panose="020B0604020202020204" pitchFamily="34" charset="0"/>
                        <a:ea typeface="ＭＳ 明朝"/>
                        <a:cs typeface="Times New Roman"/>
                      </a:endParaRPr>
                    </a:p>
                  </a:txBody>
                  <a:tcPr marL="68580" marR="68580"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1069AB"/>
                    </a:solidFill>
                  </a:tcPr>
                </a:tc>
                <a:extLst>
                  <a:ext uri="{0D108BD9-81ED-4DB2-BD59-A6C34878D82A}">
                    <a16:rowId xmlns:a16="http://schemas.microsoft.com/office/drawing/2014/main" val="10000"/>
                  </a:ext>
                </a:extLst>
              </a:tr>
              <a:tr h="1692000">
                <a:tc>
                  <a:txBody>
                    <a:bodyPr/>
                    <a:lstStyle/>
                    <a:p>
                      <a:pPr marL="396000" lvl="0" indent="-342000">
                        <a:spcBef>
                          <a:spcPts val="432"/>
                        </a:spcBef>
                        <a:spcAft>
                          <a:spcPts val="0"/>
                        </a:spcAft>
                        <a:buFont typeface="+mj-lt"/>
                        <a:buAutoNum type="arabicPeriod"/>
                      </a:pPr>
                      <a:r>
                        <a:rPr kumimoji="0" lang="en-US" altLang="en-US" sz="1800" b="1" i="0" u="none" strike="noStrike" cap="none" normalizeH="0" baseline="0" dirty="0">
                          <a:ln>
                            <a:noFill/>
                          </a:ln>
                          <a:solidFill>
                            <a:srgbClr val="000000"/>
                          </a:solidFill>
                          <a:effectLst/>
                          <a:latin typeface="Arial" panose="020B0604020202020204" pitchFamily="34" charset="0"/>
                          <a:ea typeface="MS Mincho" panose="02020609040205080304" pitchFamily="49" charset="-128"/>
                        </a:rPr>
                        <a:t> </a:t>
                      </a:r>
                      <a:r>
                        <a:rPr lang="en-US" sz="1800" dirty="0">
                          <a:effectLst/>
                          <a:latin typeface="Arial" panose="020B0604020202020204" pitchFamily="34" charset="0"/>
                          <a:ea typeface="ＭＳ 明朝"/>
                          <a:cs typeface="Times New Roman"/>
                        </a:rPr>
                        <a:t>Administer adrenalin auto-injector (such as an </a:t>
                      </a:r>
                      <a:r>
                        <a:rPr lang="en-US" sz="1800" dirty="0" err="1">
                          <a:effectLst/>
                          <a:latin typeface="Arial" panose="020B0604020202020204" pitchFamily="34" charset="0"/>
                          <a:ea typeface="ＭＳ 明朝"/>
                          <a:cs typeface="Times New Roman"/>
                        </a:rPr>
                        <a:t>EpiPen</a:t>
                      </a:r>
                      <a:r>
                        <a:rPr lang="en-US" sz="1800" dirty="0">
                          <a:effectLst/>
                          <a:latin typeface="Arial" panose="020B0604020202020204" pitchFamily="34" charset="0"/>
                          <a:ea typeface="ＭＳ 明朝"/>
                          <a:cs typeface="Times New Roman"/>
                        </a:rPr>
                        <a:t>) if available. If no response is shown in 5 minutes a further dose of adrenalin can be administered.</a:t>
                      </a:r>
                    </a:p>
                    <a:p>
                      <a:pPr marL="396000" lvl="0" indent="-342000">
                        <a:spcBef>
                          <a:spcPts val="432"/>
                        </a:spcBef>
                        <a:spcAft>
                          <a:spcPts val="0"/>
                        </a:spcAft>
                        <a:buFont typeface="+mj-lt"/>
                        <a:buAutoNum type="arabicPeriod"/>
                      </a:pPr>
                      <a:r>
                        <a:rPr kumimoji="0" lang="en-US" altLang="en-US" sz="1800" b="1" i="0" u="none" strike="noStrike" cap="none" normalizeH="0" baseline="0" dirty="0">
                          <a:ln>
                            <a:noFill/>
                          </a:ln>
                          <a:solidFill>
                            <a:srgbClr val="000000"/>
                          </a:solidFill>
                          <a:effectLst/>
                          <a:latin typeface="Arial" panose="020B0604020202020204" pitchFamily="34" charset="0"/>
                          <a:ea typeface="MS Mincho" panose="02020609040205080304" pitchFamily="49" charset="-128"/>
                        </a:rPr>
                        <a:t> </a:t>
                      </a:r>
                      <a:r>
                        <a:rPr lang="en-US" sz="1800" dirty="0">
                          <a:effectLst/>
                          <a:latin typeface="Arial" panose="020B0604020202020204" pitchFamily="34" charset="0"/>
                          <a:ea typeface="ＭＳ 明朝"/>
                          <a:cs typeface="Times New Roman"/>
                        </a:rPr>
                        <a:t>Follow DRS ABCD Basic Life Support process.</a:t>
                      </a:r>
                    </a:p>
                    <a:p>
                      <a:pPr marL="396000" lvl="0" indent="-342000">
                        <a:spcBef>
                          <a:spcPts val="432"/>
                        </a:spcBef>
                        <a:spcAft>
                          <a:spcPts val="0"/>
                        </a:spcAft>
                        <a:buFont typeface="+mj-lt"/>
                        <a:buAutoNum type="arabicPeriod"/>
                      </a:pPr>
                      <a:r>
                        <a:rPr kumimoji="0" lang="en-US" altLang="en-US" sz="1800" b="1" i="0" u="none" strike="noStrike" cap="none" normalizeH="0" baseline="0" dirty="0">
                          <a:ln>
                            <a:noFill/>
                          </a:ln>
                          <a:solidFill>
                            <a:srgbClr val="000000"/>
                          </a:solidFill>
                          <a:effectLst/>
                          <a:latin typeface="Arial" panose="020B0604020202020204" pitchFamily="34" charset="0"/>
                          <a:ea typeface="MS Mincho" panose="02020609040205080304" pitchFamily="49" charset="-128"/>
                        </a:rPr>
                        <a:t> </a:t>
                      </a:r>
                      <a:r>
                        <a:rPr lang="en-US" sz="1800" dirty="0">
                          <a:effectLst/>
                          <a:latin typeface="Arial" panose="020B0604020202020204" pitchFamily="34" charset="0"/>
                          <a:ea typeface="ＭＳ 明朝"/>
                          <a:cs typeface="Times New Roman"/>
                        </a:rPr>
                        <a:t>Call 000 or 112 and follow emergency personnel instructions.</a:t>
                      </a:r>
                    </a:p>
                  </a:txBody>
                  <a:tcPr marL="68580" marR="68580"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1826363059"/>
      </p:ext>
    </p:extLst>
  </p:cSld>
  <p:clrMapOvr>
    <a:masterClrMapping/>
  </p:clrMapOvr>
  <p:transition spd="slow">
    <p:push/>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le 1"/>
          <p:cNvSpPr txBox="1">
            <a:spLocks/>
          </p:cNvSpPr>
          <p:nvPr/>
        </p:nvSpPr>
        <p:spPr bwMode="auto">
          <a:xfrm>
            <a:off x="353873" y="1181691"/>
            <a:ext cx="7261225"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r>
              <a:rPr lang="en-US" altLang="en-US" b="1" dirty="0">
                <a:solidFill>
                  <a:schemeClr val="bg1"/>
                </a:solidFill>
                <a:latin typeface="Arial" panose="020B0604020202020204" pitchFamily="34" charset="0"/>
                <a:cs typeface="Tahoma" panose="020B0604030504040204" pitchFamily="34" charset="0"/>
              </a:rPr>
              <a:t>Choking</a:t>
            </a:r>
          </a:p>
        </p:txBody>
      </p:sp>
      <p:sp>
        <p:nvSpPr>
          <p:cNvPr id="44036" name="Rectangle 3"/>
          <p:cNvSpPr>
            <a:spLocks noChangeArrowheads="1"/>
          </p:cNvSpPr>
          <p:nvPr/>
        </p:nvSpPr>
        <p:spPr bwMode="auto">
          <a:xfrm>
            <a:off x="1239307" y="2410658"/>
            <a:ext cx="3537229"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r>
              <a:rPr lang="en-US" altLang="en-US" sz="2000" dirty="0">
                <a:solidFill>
                  <a:schemeClr val="bg1"/>
                </a:solidFill>
                <a:latin typeface="Arial" panose="020B0604020202020204" pitchFamily="34" charset="0"/>
                <a:ea typeface="MS Mincho" panose="02020609040205080304" pitchFamily="49" charset="-128"/>
              </a:rPr>
              <a:t>Choking is the result of either a totally or partially obstructed airway – caused by swollen tissues or a foreign body or food/material entering the windpipe instead of the gullet.</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66083" y="2452417"/>
            <a:ext cx="3424860" cy="2294657"/>
          </a:xfrm>
          <a:prstGeom prst="rect">
            <a:avLst/>
          </a:prstGeom>
        </p:spPr>
      </p:pic>
    </p:spTree>
    <p:extLst>
      <p:ext uri="{BB962C8B-B14F-4D97-AF65-F5344CB8AC3E}">
        <p14:creationId xmlns:p14="http://schemas.microsoft.com/office/powerpoint/2010/main" val="3115372089"/>
      </p:ext>
    </p:extLst>
  </p:cSld>
  <p:clrMapOvr>
    <a:masterClrMapping/>
  </p:clrMapOvr>
  <p:transition spd="slow">
    <p:push/>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le 1"/>
          <p:cNvSpPr txBox="1">
            <a:spLocks/>
          </p:cNvSpPr>
          <p:nvPr/>
        </p:nvSpPr>
        <p:spPr bwMode="auto">
          <a:xfrm>
            <a:off x="257620" y="1235076"/>
            <a:ext cx="7261225"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r>
              <a:rPr lang="en-US" altLang="en-US" b="1" dirty="0">
                <a:solidFill>
                  <a:schemeClr val="bg1"/>
                </a:solidFill>
                <a:latin typeface="Arial" panose="020B0604020202020204" pitchFamily="34" charset="0"/>
                <a:cs typeface="Tahoma" panose="020B0604030504040204" pitchFamily="34" charset="0"/>
              </a:rPr>
              <a:t>Choking</a:t>
            </a:r>
          </a:p>
        </p:txBody>
      </p:sp>
      <p:sp>
        <p:nvSpPr>
          <p:cNvPr id="19458" name="Content Placeholder 2"/>
          <p:cNvSpPr txBox="1">
            <a:spLocks/>
          </p:cNvSpPr>
          <p:nvPr/>
        </p:nvSpPr>
        <p:spPr bwMode="auto">
          <a:xfrm>
            <a:off x="1335559" y="2401529"/>
            <a:ext cx="6689503" cy="322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a:spAutoFit/>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r>
              <a:rPr lang="en-US" altLang="en-US" sz="2000" b="1" dirty="0">
                <a:solidFill>
                  <a:schemeClr val="bg1"/>
                </a:solidFill>
                <a:latin typeface="Arial" panose="020B0604020202020204" pitchFamily="34" charset="0"/>
                <a:ea typeface="MS Mincho" panose="02020609040205080304" pitchFamily="49" charset="-128"/>
              </a:rPr>
              <a:t>Common signs and symptoms include: </a:t>
            </a:r>
          </a:p>
          <a:p>
            <a:endParaRPr lang="en-US" altLang="en-US" sz="2000" dirty="0">
              <a:solidFill>
                <a:schemeClr val="bg1"/>
              </a:solidFill>
              <a:latin typeface="Arial" panose="020B0604020202020204" pitchFamily="34" charset="0"/>
              <a:ea typeface="MS Mincho" panose="02020609040205080304" pitchFamily="49" charset="-128"/>
            </a:endParaRPr>
          </a:p>
          <a:p>
            <a:pPr marL="540900" indent="-342900">
              <a:spcBef>
                <a:spcPts val="438"/>
              </a:spcBef>
              <a:buFont typeface="Arial" panose="020B0604020202020204" pitchFamily="34" charset="0"/>
              <a:buChar char="•"/>
            </a:pPr>
            <a:r>
              <a:rPr lang="en-US" altLang="en-US" sz="2000" dirty="0">
                <a:solidFill>
                  <a:schemeClr val="bg1"/>
                </a:solidFill>
                <a:latin typeface="Arial" panose="020B0604020202020204" pitchFamily="34" charset="0"/>
                <a:ea typeface="MS Mincho" panose="02020609040205080304" pitchFamily="49" charset="-128"/>
              </a:rPr>
              <a:t>Inability to cough, breathe, speak or cry out. </a:t>
            </a:r>
          </a:p>
          <a:p>
            <a:pPr marL="540900" indent="-342900">
              <a:spcBef>
                <a:spcPts val="438"/>
              </a:spcBef>
              <a:buFont typeface="Arial" panose="020B0604020202020204" pitchFamily="34" charset="0"/>
              <a:buChar char="•"/>
            </a:pPr>
            <a:r>
              <a:rPr lang="en-US" altLang="en-US" sz="2000" dirty="0">
                <a:solidFill>
                  <a:schemeClr val="bg1"/>
                </a:solidFill>
                <a:latin typeface="Arial" panose="020B0604020202020204" pitchFamily="34" charset="0"/>
                <a:ea typeface="MS Mincho" panose="02020609040205080304" pitchFamily="49" charset="-128"/>
              </a:rPr>
              <a:t>Clutching/gripping of throat. </a:t>
            </a:r>
          </a:p>
          <a:p>
            <a:pPr marL="540900" indent="-342900">
              <a:spcBef>
                <a:spcPts val="438"/>
              </a:spcBef>
              <a:buFont typeface="Arial" panose="020B0604020202020204" pitchFamily="34" charset="0"/>
              <a:buChar char="•"/>
            </a:pPr>
            <a:r>
              <a:rPr lang="en-US" altLang="en-US" sz="2000" dirty="0">
                <a:solidFill>
                  <a:schemeClr val="bg1"/>
                </a:solidFill>
                <a:latin typeface="Arial" panose="020B0604020202020204" pitchFamily="34" charset="0"/>
                <a:ea typeface="MS Mincho" panose="02020609040205080304" pitchFamily="49" charset="-128"/>
              </a:rPr>
              <a:t>Cyanosis – blue skin, tongue, mouth lining. </a:t>
            </a:r>
          </a:p>
          <a:p>
            <a:pPr marL="540900" indent="-342900">
              <a:spcBef>
                <a:spcPts val="438"/>
              </a:spcBef>
              <a:buFont typeface="Arial" panose="020B0604020202020204" pitchFamily="34" charset="0"/>
              <a:buChar char="•"/>
            </a:pPr>
            <a:r>
              <a:rPr lang="en-US" altLang="en-US" sz="2000" dirty="0">
                <a:solidFill>
                  <a:schemeClr val="bg1"/>
                </a:solidFill>
                <a:latin typeface="Arial" panose="020B0604020202020204" pitchFamily="34" charset="0"/>
                <a:ea typeface="MS Mincho" panose="02020609040205080304" pitchFamily="49" charset="-128"/>
              </a:rPr>
              <a:t>Anxiety/restlessness. </a:t>
            </a:r>
          </a:p>
          <a:p>
            <a:pPr marL="540900" indent="-342900">
              <a:spcBef>
                <a:spcPts val="438"/>
              </a:spcBef>
              <a:buFont typeface="Arial" panose="020B0604020202020204" pitchFamily="34" charset="0"/>
              <a:buChar char="•"/>
            </a:pPr>
            <a:r>
              <a:rPr lang="en-US" altLang="en-US" sz="2000" dirty="0">
                <a:solidFill>
                  <a:schemeClr val="bg1"/>
                </a:solidFill>
                <a:latin typeface="Arial" panose="020B0604020202020204" pitchFamily="34" charset="0"/>
                <a:ea typeface="MS Mincho" panose="02020609040205080304" pitchFamily="49" charset="-128"/>
              </a:rPr>
              <a:t>Noisy breathing/wheezing. </a:t>
            </a:r>
          </a:p>
          <a:p>
            <a:pPr marL="540900" indent="-342900">
              <a:spcBef>
                <a:spcPts val="438"/>
              </a:spcBef>
              <a:buFont typeface="Arial" panose="020B0604020202020204" pitchFamily="34" charset="0"/>
              <a:buChar char="•"/>
            </a:pPr>
            <a:r>
              <a:rPr lang="en-US" altLang="en-US" sz="2000" dirty="0">
                <a:solidFill>
                  <a:schemeClr val="bg1"/>
                </a:solidFill>
                <a:latin typeface="Arial" panose="020B0604020202020204" pitchFamily="34" charset="0"/>
                <a:ea typeface="MS Mincho" panose="02020609040205080304" pitchFamily="49" charset="-128"/>
              </a:rPr>
              <a:t>Red/congested face with bulging neck veins. </a:t>
            </a:r>
          </a:p>
          <a:p>
            <a:pPr marL="540900" indent="-342900">
              <a:spcBef>
                <a:spcPts val="438"/>
              </a:spcBef>
              <a:buFont typeface="Arial" panose="020B0604020202020204" pitchFamily="34" charset="0"/>
              <a:buChar char="•"/>
            </a:pPr>
            <a:r>
              <a:rPr lang="en-US" altLang="en-US" sz="2000" dirty="0">
                <a:solidFill>
                  <a:schemeClr val="bg1"/>
                </a:solidFill>
                <a:latin typeface="Arial" panose="020B0604020202020204" pitchFamily="34" charset="0"/>
                <a:ea typeface="MS Mincho" panose="02020609040205080304" pitchFamily="49" charset="-128"/>
              </a:rPr>
              <a:t>Collapse/unconsciousness.</a:t>
            </a:r>
          </a:p>
        </p:txBody>
      </p:sp>
    </p:spTree>
    <p:extLst>
      <p:ext uri="{BB962C8B-B14F-4D97-AF65-F5344CB8AC3E}">
        <p14:creationId xmlns:p14="http://schemas.microsoft.com/office/powerpoint/2010/main" val="2520448081"/>
      </p:ext>
    </p:extLst>
  </p:cSld>
  <p:clrMapOvr>
    <a:masterClrMapping/>
  </p:clrMapOvr>
  <p:transition spd="slow">
    <p:push/>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Title 1"/>
          <p:cNvSpPr txBox="1">
            <a:spLocks/>
          </p:cNvSpPr>
          <p:nvPr/>
        </p:nvSpPr>
        <p:spPr bwMode="auto">
          <a:xfrm>
            <a:off x="320007" y="1068723"/>
            <a:ext cx="7261225"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r>
              <a:rPr lang="en-US" altLang="en-US" b="1" dirty="0">
                <a:solidFill>
                  <a:schemeClr val="bg1"/>
                </a:solidFill>
                <a:latin typeface="Arial" panose="020B0604020202020204" pitchFamily="34" charset="0"/>
                <a:cs typeface="Tahoma" panose="020B0604030504040204" pitchFamily="34" charset="0"/>
              </a:rPr>
              <a:t>Choking</a:t>
            </a:r>
          </a:p>
        </p:txBody>
      </p:sp>
      <p:graphicFrame>
        <p:nvGraphicFramePr>
          <p:cNvPr id="3" name="Table 2"/>
          <p:cNvGraphicFramePr>
            <a:graphicFrameLocks noGrp="1"/>
          </p:cNvGraphicFramePr>
          <p:nvPr>
            <p:extLst>
              <p:ext uri="{D42A27DB-BD31-4B8C-83A1-F6EECF244321}">
                <p14:modId xmlns:p14="http://schemas.microsoft.com/office/powerpoint/2010/main" val="407317921"/>
              </p:ext>
            </p:extLst>
          </p:nvPr>
        </p:nvGraphicFramePr>
        <p:xfrm>
          <a:off x="1233726" y="2383272"/>
          <a:ext cx="7261225" cy="2448000"/>
        </p:xfrm>
        <a:graphic>
          <a:graphicData uri="http://schemas.openxmlformats.org/drawingml/2006/table">
            <a:tbl>
              <a:tblPr firstRow="1" bandRow="1">
                <a:tableStyleId>{5C22544A-7EE6-4342-B048-85BDC9FD1C3A}</a:tableStyleId>
              </a:tblPr>
              <a:tblGrid>
                <a:gridCol w="7261225">
                  <a:extLst>
                    <a:ext uri="{9D8B030D-6E8A-4147-A177-3AD203B41FA5}">
                      <a16:colId xmlns:a16="http://schemas.microsoft.com/office/drawing/2014/main" val="20000"/>
                    </a:ext>
                  </a:extLst>
                </a:gridCol>
              </a:tblGrid>
              <a:tr h="432000">
                <a:tc>
                  <a:txBody>
                    <a:bodyPr/>
                    <a:lstStyle/>
                    <a:p>
                      <a:pPr algn="ctr">
                        <a:spcBef>
                          <a:spcPts val="432"/>
                        </a:spcBef>
                        <a:spcAft>
                          <a:spcPts val="0"/>
                        </a:spcAft>
                      </a:pPr>
                      <a:r>
                        <a:rPr lang="en-US" sz="1800" b="1" dirty="0">
                          <a:solidFill>
                            <a:schemeClr val="bg1"/>
                          </a:solidFill>
                          <a:effectLst/>
                          <a:latin typeface="Arial" panose="020B0604020202020204" pitchFamily="34" charset="0"/>
                          <a:ea typeface="ＭＳ 明朝"/>
                          <a:cs typeface="Times New Roman"/>
                        </a:rPr>
                        <a:t>Can the Patient Breathe, Speak or Cough?</a:t>
                      </a:r>
                      <a:endParaRPr lang="en-US" sz="1800" dirty="0">
                        <a:solidFill>
                          <a:schemeClr val="bg1"/>
                        </a:solidFill>
                        <a:effectLst/>
                        <a:latin typeface="Arial" panose="020B0604020202020204" pitchFamily="34" charset="0"/>
                        <a:ea typeface="ＭＳ 明朝"/>
                        <a:cs typeface="Times New Roman"/>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1069AB"/>
                    </a:solidFill>
                  </a:tcPr>
                </a:tc>
                <a:extLst>
                  <a:ext uri="{0D108BD9-81ED-4DB2-BD59-A6C34878D82A}">
                    <a16:rowId xmlns:a16="http://schemas.microsoft.com/office/drawing/2014/main" val="10000"/>
                  </a:ext>
                </a:extLst>
              </a:tr>
              <a:tr h="432000">
                <a:tc>
                  <a:txBody>
                    <a:bodyPr/>
                    <a:lstStyle/>
                    <a:p>
                      <a:pPr algn="l">
                        <a:spcBef>
                          <a:spcPts val="432"/>
                        </a:spcBef>
                        <a:spcAft>
                          <a:spcPts val="0"/>
                        </a:spcAft>
                      </a:pPr>
                      <a:r>
                        <a:rPr lang="en-US" sz="1800" b="1" dirty="0">
                          <a:solidFill>
                            <a:schemeClr val="bg1"/>
                          </a:solidFill>
                          <a:effectLst/>
                          <a:latin typeface="Arial" panose="020B0604020202020204" pitchFamily="34" charset="0"/>
                          <a:ea typeface="ＭＳ 明朝"/>
                          <a:cs typeface="Times New Roman"/>
                        </a:rPr>
                        <a:t>If Yes:</a:t>
                      </a:r>
                      <a:endParaRPr lang="en-US" sz="1800" dirty="0">
                        <a:solidFill>
                          <a:schemeClr val="bg1"/>
                        </a:solidFill>
                        <a:effectLst/>
                        <a:latin typeface="Arial" panose="020B0604020202020204" pitchFamily="34" charset="0"/>
                        <a:ea typeface="ＭＳ 明朝"/>
                        <a:cs typeface="Times New Roman"/>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1069AB"/>
                    </a:solidFill>
                  </a:tcPr>
                </a:tc>
                <a:extLst>
                  <a:ext uri="{0D108BD9-81ED-4DB2-BD59-A6C34878D82A}">
                    <a16:rowId xmlns:a16="http://schemas.microsoft.com/office/drawing/2014/main" val="10001"/>
                  </a:ext>
                </a:extLst>
              </a:tr>
              <a:tr h="1584000">
                <a:tc>
                  <a:txBody>
                    <a:bodyPr/>
                    <a:lstStyle/>
                    <a:p>
                      <a:pPr marL="396000" lvl="0" indent="-342900">
                        <a:spcBef>
                          <a:spcPts val="432"/>
                        </a:spcBef>
                        <a:spcAft>
                          <a:spcPts val="0"/>
                        </a:spcAft>
                        <a:buClr>
                          <a:schemeClr val="tx1"/>
                        </a:buClr>
                        <a:buFont typeface="+mj-lt"/>
                        <a:buAutoNum type="arabicPeriod"/>
                      </a:pPr>
                      <a:r>
                        <a:rPr kumimoji="0" lang="en-US" altLang="en-US" sz="1800" b="1" i="0" u="none" strike="noStrike" cap="none" normalizeH="0" baseline="0" dirty="0">
                          <a:ln>
                            <a:noFill/>
                          </a:ln>
                          <a:solidFill>
                            <a:schemeClr val="bg1"/>
                          </a:solidFill>
                          <a:effectLst/>
                          <a:latin typeface="Arial" panose="020B0604020202020204" pitchFamily="34" charset="0"/>
                          <a:ea typeface="MS Mincho" panose="02020609040205080304" pitchFamily="49" charset="-128"/>
                        </a:rPr>
                        <a:t> </a:t>
                      </a:r>
                      <a:r>
                        <a:rPr lang="en-US" sz="1800" dirty="0">
                          <a:solidFill>
                            <a:schemeClr val="tx1"/>
                          </a:solidFill>
                          <a:effectLst/>
                          <a:latin typeface="Arial" panose="020B0604020202020204" pitchFamily="34" charset="0"/>
                          <a:ea typeface="ＭＳ 明朝"/>
                          <a:cs typeface="Times New Roman"/>
                        </a:rPr>
                        <a:t>Give the patient reassurance and encourage coughing until cleared.</a:t>
                      </a:r>
                    </a:p>
                    <a:p>
                      <a:pPr marL="396000">
                        <a:spcBef>
                          <a:spcPts val="432"/>
                        </a:spcBef>
                        <a:spcAft>
                          <a:spcPts val="0"/>
                        </a:spcAft>
                      </a:pPr>
                      <a:r>
                        <a:rPr lang="en-US" sz="1800" b="1" dirty="0">
                          <a:solidFill>
                            <a:schemeClr val="tx1"/>
                          </a:solidFill>
                          <a:effectLst/>
                          <a:latin typeface="Arial" panose="020B0604020202020204" pitchFamily="34" charset="0"/>
                          <a:ea typeface="ＭＳ 明朝"/>
                          <a:cs typeface="Times New Roman"/>
                        </a:rPr>
                        <a:t>DO NOTHING ELSE.</a:t>
                      </a:r>
                      <a:endParaRPr lang="en-US" sz="1800" dirty="0">
                        <a:solidFill>
                          <a:schemeClr val="tx1"/>
                        </a:solidFill>
                        <a:effectLst/>
                        <a:latin typeface="Arial" panose="020B0604020202020204" pitchFamily="34" charset="0"/>
                        <a:ea typeface="ＭＳ 明朝"/>
                        <a:cs typeface="Times New Roman"/>
                      </a:endParaRPr>
                    </a:p>
                    <a:p>
                      <a:pPr marL="396000" lvl="0" indent="-342900">
                        <a:spcBef>
                          <a:spcPts val="432"/>
                        </a:spcBef>
                        <a:spcAft>
                          <a:spcPts val="0"/>
                        </a:spcAft>
                        <a:buFont typeface="+mj-lt"/>
                        <a:buAutoNum type="arabicPeriod" startAt="2"/>
                      </a:pPr>
                      <a:r>
                        <a:rPr kumimoji="0" lang="en-US" altLang="en-US" sz="1800" b="1" i="0" u="none" strike="noStrike" cap="none" normalizeH="0" baseline="0" dirty="0">
                          <a:ln>
                            <a:noFill/>
                          </a:ln>
                          <a:solidFill>
                            <a:schemeClr val="tx1"/>
                          </a:solidFill>
                          <a:effectLst/>
                          <a:latin typeface="Arial" panose="020B0604020202020204" pitchFamily="34" charset="0"/>
                          <a:ea typeface="MS Mincho" panose="02020609040205080304" pitchFamily="49" charset="-128"/>
                        </a:rPr>
                        <a:t> </a:t>
                      </a:r>
                      <a:r>
                        <a:rPr lang="en-US" sz="1800" dirty="0">
                          <a:solidFill>
                            <a:schemeClr val="tx1"/>
                          </a:solidFill>
                          <a:effectLst/>
                          <a:latin typeface="Arial" panose="020B0604020202020204" pitchFamily="34" charset="0"/>
                          <a:ea typeface="ＭＳ 明朝"/>
                          <a:cs typeface="Times New Roman"/>
                        </a:rPr>
                        <a:t>If the patient continues/starts wheezing or breathing noisily, call 000 or 112.</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3246465702"/>
      </p:ext>
    </p:extLst>
  </p:cSld>
  <p:clrMapOvr>
    <a:masterClrMapping/>
  </p:clrMapOvr>
  <p:transition spd="slow">
    <p:push/>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57CB7AC-36B9-47F9-8DD4-AF89C1BF7A75}"/>
              </a:ext>
            </a:extLst>
          </p:cNvPr>
          <p:cNvPicPr>
            <a:picLocks noChangeAspect="1"/>
          </p:cNvPicPr>
          <p:nvPr/>
        </p:nvPicPr>
        <p:blipFill>
          <a:blip r:embed="rId3"/>
          <a:stretch>
            <a:fillRect/>
          </a:stretch>
        </p:blipFill>
        <p:spPr>
          <a:xfrm>
            <a:off x="914400" y="1207870"/>
            <a:ext cx="6589075" cy="4808096"/>
          </a:xfrm>
          <a:prstGeom prst="rect">
            <a:avLst/>
          </a:prstGeom>
        </p:spPr>
      </p:pic>
    </p:spTree>
    <p:extLst>
      <p:ext uri="{BB962C8B-B14F-4D97-AF65-F5344CB8AC3E}">
        <p14:creationId xmlns:p14="http://schemas.microsoft.com/office/powerpoint/2010/main" val="2457601493"/>
      </p:ext>
    </p:extLst>
  </p:cSld>
  <p:clrMapOvr>
    <a:masterClrMapping/>
  </p:clrMapOvr>
  <p:transition spd="slow">
    <p:push/>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466624" y="1227138"/>
            <a:ext cx="5956859" cy="4756596"/>
          </a:xfrm>
          <a:prstGeom prst="rect">
            <a:avLst/>
          </a:prstGeom>
          <a:solidFill>
            <a:schemeClr val="bg1"/>
          </a:solidFill>
        </p:spPr>
      </p:pic>
    </p:spTree>
    <p:extLst>
      <p:ext uri="{BB962C8B-B14F-4D97-AF65-F5344CB8AC3E}">
        <p14:creationId xmlns:p14="http://schemas.microsoft.com/office/powerpoint/2010/main" val="2564934038"/>
      </p:ext>
    </p:extLst>
  </p:cSld>
  <p:clrMapOvr>
    <a:masterClrMapping/>
  </p:clrMapOvr>
  <p:transition spd="slow">
    <p:push/>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Title 1"/>
          <p:cNvSpPr txBox="1">
            <a:spLocks/>
          </p:cNvSpPr>
          <p:nvPr/>
        </p:nvSpPr>
        <p:spPr bwMode="auto">
          <a:xfrm>
            <a:off x="244057" y="1145201"/>
            <a:ext cx="7261225"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r>
              <a:rPr lang="en-US" altLang="en-US" b="1" dirty="0">
                <a:solidFill>
                  <a:schemeClr val="bg1"/>
                </a:solidFill>
                <a:latin typeface="Arial" panose="020B0604020202020204" pitchFamily="34" charset="0"/>
                <a:cs typeface="Tahoma" panose="020B0604030504040204" pitchFamily="34" charset="0"/>
              </a:rPr>
              <a:t>Bleeding, Wounds and Injuries</a:t>
            </a:r>
          </a:p>
        </p:txBody>
      </p:sp>
      <p:sp>
        <p:nvSpPr>
          <p:cNvPr id="19458" name="Content Placeholder 2"/>
          <p:cNvSpPr txBox="1">
            <a:spLocks/>
          </p:cNvSpPr>
          <p:nvPr/>
        </p:nvSpPr>
        <p:spPr bwMode="auto">
          <a:xfrm>
            <a:off x="1154140" y="2549847"/>
            <a:ext cx="4440544" cy="240065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a:spAutoFit/>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r>
              <a:rPr lang="en-US" altLang="en-US" sz="2000" dirty="0">
                <a:solidFill>
                  <a:schemeClr val="bg1"/>
                </a:solidFill>
                <a:latin typeface="Arial" panose="020B0604020202020204" pitchFamily="34" charset="0"/>
                <a:ea typeface="MS Mincho" panose="02020609040205080304" pitchFamily="49" charset="-128"/>
              </a:rPr>
              <a:t>During the primary and secondary survey, you will need to find and treat: </a:t>
            </a:r>
          </a:p>
          <a:p>
            <a:endParaRPr lang="en-US" altLang="en-US" sz="2000" dirty="0">
              <a:solidFill>
                <a:schemeClr val="bg1"/>
              </a:solidFill>
              <a:latin typeface="Arial" panose="020B0604020202020204" pitchFamily="34" charset="0"/>
              <a:ea typeface="MS Mincho" panose="02020609040205080304" pitchFamily="49" charset="-128"/>
            </a:endParaRPr>
          </a:p>
          <a:p>
            <a:pPr marL="540900" indent="-342900">
              <a:spcBef>
                <a:spcPts val="438"/>
              </a:spcBef>
              <a:buFont typeface="Arial" panose="020B0604020202020204" pitchFamily="34" charset="0"/>
              <a:buChar char="•"/>
            </a:pPr>
            <a:r>
              <a:rPr lang="en-US" altLang="en-US" sz="2000" dirty="0">
                <a:solidFill>
                  <a:schemeClr val="bg1"/>
                </a:solidFill>
                <a:latin typeface="Arial" panose="020B0604020202020204" pitchFamily="34" charset="0"/>
                <a:ea typeface="MS Mincho" panose="02020609040205080304" pitchFamily="49" charset="-128"/>
              </a:rPr>
              <a:t>Bleeding.  </a:t>
            </a:r>
          </a:p>
          <a:p>
            <a:pPr marL="540900" indent="-342900">
              <a:spcBef>
                <a:spcPts val="438"/>
              </a:spcBef>
              <a:buFont typeface="Arial" panose="020B0604020202020204" pitchFamily="34" charset="0"/>
              <a:buChar char="•"/>
            </a:pPr>
            <a:r>
              <a:rPr lang="en-US" altLang="en-US" sz="2000" dirty="0">
                <a:solidFill>
                  <a:schemeClr val="bg1"/>
                </a:solidFill>
                <a:latin typeface="Arial" panose="020B0604020202020204" pitchFamily="34" charset="0"/>
                <a:ea typeface="MS Mincho" panose="02020609040205080304" pitchFamily="49" charset="-128"/>
              </a:rPr>
              <a:t>Wounds.  </a:t>
            </a:r>
          </a:p>
          <a:p>
            <a:pPr marL="540900" indent="-342900">
              <a:spcBef>
                <a:spcPts val="438"/>
              </a:spcBef>
              <a:buFont typeface="Arial" panose="020B0604020202020204" pitchFamily="34" charset="0"/>
              <a:buChar char="•"/>
            </a:pPr>
            <a:r>
              <a:rPr lang="en-US" altLang="en-US" sz="2000" dirty="0">
                <a:solidFill>
                  <a:schemeClr val="bg1"/>
                </a:solidFill>
                <a:latin typeface="Arial" panose="020B0604020202020204" pitchFamily="34" charset="0"/>
                <a:ea typeface="MS Mincho" panose="02020609040205080304" pitchFamily="49" charset="-128"/>
              </a:rPr>
              <a:t>Injuries. </a:t>
            </a:r>
          </a:p>
        </p:txBody>
      </p:sp>
      <p:pic>
        <p:nvPicPr>
          <p:cNvPr id="56323" name="Picture 1" descr="paramedic with crash victim.jpg"/>
          <p:cNvPicPr>
            <a:picLocks noChangeAspect="1"/>
          </p:cNvPicPr>
          <p:nvPr/>
        </p:nvPicPr>
        <p:blipFill>
          <a:blip r:embed="rId3">
            <a:extLst>
              <a:ext uri="{28A0092B-C50C-407E-A947-70E740481C1C}">
                <a14:useLocalDpi xmlns:a14="http://schemas.microsoft.com/office/drawing/2010/main" val="0"/>
              </a:ext>
            </a:extLst>
          </a:blip>
          <a:srcRect t="17894" b="21306"/>
          <a:stretch>
            <a:fillRect/>
          </a:stretch>
        </p:blipFill>
        <p:spPr bwMode="auto">
          <a:xfrm>
            <a:off x="5809526" y="2196866"/>
            <a:ext cx="3043238" cy="277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5798162"/>
      </p:ext>
    </p:extLst>
  </p:cSld>
  <p:clrMapOvr>
    <a:masterClrMapping/>
  </p:clrMapOvr>
  <p:transition spd="slow">
    <p:push/>
  </p:transition>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Title 1"/>
          <p:cNvSpPr txBox="1">
            <a:spLocks/>
          </p:cNvSpPr>
          <p:nvPr/>
        </p:nvSpPr>
        <p:spPr bwMode="auto">
          <a:xfrm>
            <a:off x="194212" y="1159023"/>
            <a:ext cx="7261225"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r>
              <a:rPr lang="en-US" altLang="en-US" b="1" dirty="0">
                <a:solidFill>
                  <a:schemeClr val="bg1"/>
                </a:solidFill>
                <a:latin typeface="Arial" panose="020B0604020202020204" pitchFamily="34" charset="0"/>
                <a:cs typeface="Tahoma" panose="020B0604030504040204" pitchFamily="34" charset="0"/>
              </a:rPr>
              <a:t>Internal Bleeding</a:t>
            </a:r>
          </a:p>
        </p:txBody>
      </p:sp>
      <p:sp>
        <p:nvSpPr>
          <p:cNvPr id="19458" name="Content Placeholder 2"/>
          <p:cNvSpPr txBox="1">
            <a:spLocks/>
          </p:cNvSpPr>
          <p:nvPr/>
        </p:nvSpPr>
        <p:spPr bwMode="auto">
          <a:xfrm>
            <a:off x="910528" y="2111523"/>
            <a:ext cx="5948362" cy="3672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a:spAutoFit/>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r>
              <a:rPr lang="en-US" altLang="en-US" sz="1800" dirty="0">
                <a:solidFill>
                  <a:schemeClr val="bg1"/>
                </a:solidFill>
                <a:latin typeface="Arial" panose="020B0604020202020204" pitchFamily="34" charset="0"/>
                <a:ea typeface="MS Mincho" panose="02020609040205080304" pitchFamily="49" charset="-128"/>
              </a:rPr>
              <a:t>Internal bleeding is harder to identify as it is under the surface of the skin. </a:t>
            </a:r>
          </a:p>
          <a:p>
            <a:endParaRPr lang="en-US" altLang="en-US" sz="1800" dirty="0">
              <a:solidFill>
                <a:schemeClr val="bg1"/>
              </a:solidFill>
              <a:latin typeface="Arial" panose="020B0604020202020204" pitchFamily="34" charset="0"/>
              <a:ea typeface="MS Mincho" panose="02020609040205080304" pitchFamily="49" charset="-128"/>
            </a:endParaRPr>
          </a:p>
          <a:p>
            <a:r>
              <a:rPr lang="en-US" altLang="en-US" sz="1800" b="1" dirty="0">
                <a:solidFill>
                  <a:schemeClr val="bg1"/>
                </a:solidFill>
                <a:latin typeface="Arial" panose="020B0604020202020204" pitchFamily="34" charset="0"/>
                <a:ea typeface="MS Mincho" panose="02020609040205080304" pitchFamily="49" charset="-128"/>
              </a:rPr>
              <a:t>Common signs of internal bleeding include: </a:t>
            </a:r>
          </a:p>
          <a:p>
            <a:endParaRPr lang="en-US" altLang="en-US" sz="1800" dirty="0">
              <a:solidFill>
                <a:schemeClr val="bg1"/>
              </a:solidFill>
              <a:latin typeface="Arial" panose="020B0604020202020204" pitchFamily="34" charset="0"/>
              <a:ea typeface="MS Mincho" panose="02020609040205080304" pitchFamily="49" charset="-128"/>
            </a:endParaRPr>
          </a:p>
          <a:p>
            <a:pPr marL="540000" indent="-342000">
              <a:spcBef>
                <a:spcPts val="438"/>
              </a:spcBef>
              <a:buFont typeface="Arial" panose="020B0604020202020204" pitchFamily="34" charset="0"/>
              <a:buChar char="•"/>
            </a:pPr>
            <a:r>
              <a:rPr lang="en-US" altLang="en-US" sz="1800" dirty="0">
                <a:solidFill>
                  <a:schemeClr val="bg1"/>
                </a:solidFill>
                <a:latin typeface="Arial" panose="020B0604020202020204" pitchFamily="34" charset="0"/>
                <a:ea typeface="MS Mincho" panose="02020609040205080304" pitchFamily="49" charset="-128"/>
              </a:rPr>
              <a:t>History of an injury that causes internal bleeding. </a:t>
            </a:r>
          </a:p>
          <a:p>
            <a:pPr marL="540000" indent="-342000">
              <a:spcBef>
                <a:spcPts val="438"/>
              </a:spcBef>
              <a:buFont typeface="Arial" panose="020B0604020202020204" pitchFamily="34" charset="0"/>
              <a:buChar char="•"/>
            </a:pPr>
            <a:r>
              <a:rPr lang="en-US" altLang="en-US" sz="1800" dirty="0">
                <a:solidFill>
                  <a:schemeClr val="bg1"/>
                </a:solidFill>
                <a:latin typeface="Arial" panose="020B0604020202020204" pitchFamily="34" charset="0"/>
                <a:ea typeface="MS Mincho" panose="02020609040205080304" pitchFamily="49" charset="-128"/>
              </a:rPr>
              <a:t>Medical conditions such as </a:t>
            </a:r>
            <a:r>
              <a:rPr lang="en-US" altLang="en-US" sz="1800" dirty="0" err="1">
                <a:solidFill>
                  <a:schemeClr val="bg1"/>
                </a:solidFill>
                <a:latin typeface="Arial" panose="020B0604020202020204" pitchFamily="34" charset="0"/>
                <a:ea typeface="MS Mincho" panose="02020609040205080304" pitchFamily="49" charset="-128"/>
              </a:rPr>
              <a:t>haemophilia</a:t>
            </a:r>
            <a:r>
              <a:rPr lang="en-US" altLang="en-US" sz="1800" dirty="0">
                <a:solidFill>
                  <a:schemeClr val="bg1"/>
                </a:solidFill>
                <a:latin typeface="Arial" panose="020B0604020202020204" pitchFamily="34" charset="0"/>
                <a:ea typeface="MS Mincho" panose="02020609040205080304" pitchFamily="49" charset="-128"/>
              </a:rPr>
              <a:t> or aneurysm. </a:t>
            </a:r>
          </a:p>
          <a:p>
            <a:pPr marL="540000" indent="-342000">
              <a:spcBef>
                <a:spcPts val="438"/>
              </a:spcBef>
              <a:buFont typeface="Arial" panose="020B0604020202020204" pitchFamily="34" charset="0"/>
              <a:buChar char="•"/>
            </a:pPr>
            <a:r>
              <a:rPr lang="en-US" altLang="en-US" sz="1800" dirty="0">
                <a:solidFill>
                  <a:schemeClr val="bg1"/>
                </a:solidFill>
                <a:latin typeface="Arial" panose="020B0604020202020204" pitchFamily="34" charset="0"/>
                <a:ea typeface="MS Mincho" panose="02020609040205080304" pitchFamily="49" charset="-128"/>
              </a:rPr>
              <a:t>Pain/tenderness in soft tissue – may also include hardness, swelling and distension. </a:t>
            </a:r>
          </a:p>
          <a:p>
            <a:pPr marL="540000" indent="-342000">
              <a:spcBef>
                <a:spcPts val="438"/>
              </a:spcBef>
              <a:buFont typeface="Arial" panose="020B0604020202020204" pitchFamily="34" charset="0"/>
              <a:buChar char="•"/>
            </a:pPr>
            <a:r>
              <a:rPr lang="en-US" altLang="en-US" sz="1800" dirty="0" err="1">
                <a:solidFill>
                  <a:schemeClr val="bg1"/>
                </a:solidFill>
                <a:latin typeface="Arial" panose="020B0604020202020204" pitchFamily="34" charset="0"/>
                <a:ea typeface="MS Mincho" panose="02020609040205080304" pitchFamily="49" charset="-128"/>
              </a:rPr>
              <a:t>Discolouration</a:t>
            </a:r>
            <a:r>
              <a:rPr lang="en-US" altLang="en-US" sz="1800" dirty="0">
                <a:solidFill>
                  <a:schemeClr val="bg1"/>
                </a:solidFill>
                <a:latin typeface="Arial" panose="020B0604020202020204" pitchFamily="34" charset="0"/>
                <a:ea typeface="MS Mincho" panose="02020609040205080304" pitchFamily="49" charset="-128"/>
              </a:rPr>
              <a:t>/bruising of skin in injured area. </a:t>
            </a:r>
          </a:p>
          <a:p>
            <a:pPr marL="540000" indent="-342000">
              <a:spcBef>
                <a:spcPts val="438"/>
              </a:spcBef>
              <a:buFont typeface="Arial" panose="020B0604020202020204" pitchFamily="34" charset="0"/>
              <a:buChar char="•"/>
            </a:pPr>
            <a:r>
              <a:rPr lang="en-US" altLang="en-US" sz="1800" dirty="0">
                <a:solidFill>
                  <a:schemeClr val="bg1"/>
                </a:solidFill>
                <a:latin typeface="Arial" panose="020B0604020202020204" pitchFamily="34" charset="0"/>
                <a:ea typeface="MS Mincho" panose="02020609040205080304" pitchFamily="49" charset="-128"/>
              </a:rPr>
              <a:t>Anxiety, restlessness.</a:t>
            </a:r>
          </a:p>
        </p:txBody>
      </p:sp>
      <p:pic>
        <p:nvPicPr>
          <p:cNvPr id="60419" name="Picture 1" descr="car accident crash call phone blood 11423586_m.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16722" y="1857710"/>
            <a:ext cx="1933066" cy="290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95202861"/>
      </p:ext>
    </p:extLst>
  </p:cSld>
  <p:clrMapOvr>
    <a:masterClrMapping/>
  </p:clrMapOvr>
  <p:transition spd="slow">
    <p:push/>
  </p:transition>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NewsPrint">
      <a:majorFont>
        <a:latin typeface="Impact"/>
        <a:ea typeface=""/>
        <a:cs typeface=""/>
        <a:font script="Jpan" typeface="HGP創英角ｺﾞｼｯｸUB"/>
        <a:font script="Hang" typeface="HY견고딕"/>
        <a:font script="Hans" typeface="微软雅黑"/>
        <a:font script="Hant" typeface="微軟正黑體"/>
        <a:font script="Arab" typeface="Tahoma"/>
        <a:font script="Hebr" typeface="Tohoma"/>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HLTAID003  PPT #">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8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84"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HLTAID003  PPT #" id="{151E4ADA-701D-4805-8A05-6814B26E1D11}" vid="{C64B2555-6C8B-4510-A8EB-B632A0004B2E}"/>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2299</TotalTime>
  <Words>9802</Words>
  <Application>Microsoft Office PowerPoint</Application>
  <PresentationFormat>On-screen Show (4:3)</PresentationFormat>
  <Paragraphs>1906</Paragraphs>
  <Slides>111</Slides>
  <Notes>111</Notes>
  <HiddenSlides>0</HiddenSlides>
  <MMClips>1</MMClips>
  <ScaleCrop>false</ScaleCrop>
  <HeadingPairs>
    <vt:vector size="6" baseType="variant">
      <vt:variant>
        <vt:lpstr>Fonts Used</vt:lpstr>
      </vt:variant>
      <vt:variant>
        <vt:i4>13</vt:i4>
      </vt:variant>
      <vt:variant>
        <vt:lpstr>Theme</vt:lpstr>
      </vt:variant>
      <vt:variant>
        <vt:i4>2</vt:i4>
      </vt:variant>
      <vt:variant>
        <vt:lpstr>Slide Titles</vt:lpstr>
      </vt:variant>
      <vt:variant>
        <vt:i4>111</vt:i4>
      </vt:variant>
    </vt:vector>
  </HeadingPairs>
  <TitlesOfParts>
    <vt:vector size="126" baseType="lpstr">
      <vt:lpstr>MS Mincho</vt:lpstr>
      <vt:lpstr>MS Mincho</vt:lpstr>
      <vt:lpstr>MS PGothic</vt:lpstr>
      <vt:lpstr>MS PGothic</vt:lpstr>
      <vt:lpstr>Arial</vt:lpstr>
      <vt:lpstr>Arial Black</vt:lpstr>
      <vt:lpstr>Calibri</vt:lpstr>
      <vt:lpstr>Impact</vt:lpstr>
      <vt:lpstr>Symbol</vt:lpstr>
      <vt:lpstr>Tahoma</vt:lpstr>
      <vt:lpstr>Times</vt:lpstr>
      <vt:lpstr>Times New Roman</vt:lpstr>
      <vt:lpstr>Wingdings</vt:lpstr>
      <vt:lpstr>Custom Design</vt:lpstr>
      <vt:lpstr>HLTAID003  PPT #</vt:lpstr>
      <vt:lpstr>HLTAID002 Provide basic emergency life support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Safe Work Resources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jhinton@royallifesavingwa.com.au</dc:creator>
  <cp:lastModifiedBy>Jason Hinton</cp:lastModifiedBy>
  <cp:revision>256</cp:revision>
  <dcterms:created xsi:type="dcterms:W3CDTF">2011-08-09T01:40:17Z</dcterms:created>
  <dcterms:modified xsi:type="dcterms:W3CDTF">2018-10-03T06:58:07Z</dcterms:modified>
</cp:coreProperties>
</file>