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130" r:id="rId2"/>
  </p:sldMasterIdLst>
  <p:notesMasterIdLst>
    <p:notesMasterId r:id="rId210"/>
  </p:notesMasterIdLst>
  <p:sldIdLst>
    <p:sldId id="256" r:id="rId3"/>
    <p:sldId id="258" r:id="rId4"/>
    <p:sldId id="259" r:id="rId5"/>
    <p:sldId id="261" r:id="rId6"/>
    <p:sldId id="262" r:id="rId7"/>
    <p:sldId id="467" r:id="rId8"/>
    <p:sldId id="263" r:id="rId9"/>
    <p:sldId id="468" r:id="rId10"/>
    <p:sldId id="469" r:id="rId11"/>
    <p:sldId id="470" r:id="rId12"/>
    <p:sldId id="471" r:id="rId13"/>
    <p:sldId id="265" r:id="rId14"/>
    <p:sldId id="472" r:id="rId15"/>
    <p:sldId id="474" r:id="rId16"/>
    <p:sldId id="473" r:id="rId17"/>
    <p:sldId id="266" r:id="rId18"/>
    <p:sldId id="267" r:id="rId19"/>
    <p:sldId id="269" r:id="rId20"/>
    <p:sldId id="475" r:id="rId21"/>
    <p:sldId id="477" r:id="rId22"/>
    <p:sldId id="270" r:id="rId23"/>
    <p:sldId id="271" r:id="rId24"/>
    <p:sldId id="479" r:id="rId25"/>
    <p:sldId id="478" r:id="rId26"/>
    <p:sldId id="480" r:id="rId27"/>
    <p:sldId id="272" r:id="rId28"/>
    <p:sldId id="273" r:id="rId29"/>
    <p:sldId id="274" r:id="rId30"/>
    <p:sldId id="275" r:id="rId31"/>
    <p:sldId id="276" r:id="rId32"/>
    <p:sldId id="277" r:id="rId33"/>
    <p:sldId id="481" r:id="rId34"/>
    <p:sldId id="278" r:id="rId35"/>
    <p:sldId id="279" r:id="rId36"/>
    <p:sldId id="280" r:id="rId37"/>
    <p:sldId id="281" r:id="rId38"/>
    <p:sldId id="282" r:id="rId39"/>
    <p:sldId id="283" r:id="rId40"/>
    <p:sldId id="284" r:id="rId41"/>
    <p:sldId id="285" r:id="rId42"/>
    <p:sldId id="286" r:id="rId43"/>
    <p:sldId id="287" r:id="rId44"/>
    <p:sldId id="289" r:id="rId45"/>
    <p:sldId id="290" r:id="rId46"/>
    <p:sldId id="291" r:id="rId47"/>
    <p:sldId id="292" r:id="rId48"/>
    <p:sldId id="293" r:id="rId49"/>
    <p:sldId id="294" r:id="rId50"/>
    <p:sldId id="296" r:id="rId51"/>
    <p:sldId id="298" r:id="rId52"/>
    <p:sldId id="299" r:id="rId53"/>
    <p:sldId id="300" r:id="rId54"/>
    <p:sldId id="301" r:id="rId55"/>
    <p:sldId id="482" r:id="rId56"/>
    <p:sldId id="302" r:id="rId57"/>
    <p:sldId id="483" r:id="rId58"/>
    <p:sldId id="303" r:id="rId59"/>
    <p:sldId id="484" r:id="rId60"/>
    <p:sldId id="305" r:id="rId61"/>
    <p:sldId id="308" r:id="rId62"/>
    <p:sldId id="309" r:id="rId63"/>
    <p:sldId id="312" r:id="rId64"/>
    <p:sldId id="485" r:id="rId65"/>
    <p:sldId id="313" r:id="rId66"/>
    <p:sldId id="319" r:id="rId67"/>
    <p:sldId id="320" r:id="rId68"/>
    <p:sldId id="321" r:id="rId69"/>
    <p:sldId id="322" r:id="rId70"/>
    <p:sldId id="323" r:id="rId71"/>
    <p:sldId id="324" r:id="rId72"/>
    <p:sldId id="326" r:id="rId73"/>
    <p:sldId id="327" r:id="rId74"/>
    <p:sldId id="328" r:id="rId75"/>
    <p:sldId id="329" r:id="rId76"/>
    <p:sldId id="330" r:id="rId77"/>
    <p:sldId id="332" r:id="rId78"/>
    <p:sldId id="333" r:id="rId79"/>
    <p:sldId id="334" r:id="rId80"/>
    <p:sldId id="335" r:id="rId81"/>
    <p:sldId id="336" r:id="rId82"/>
    <p:sldId id="337"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7" r:id="rId100"/>
    <p:sldId id="358" r:id="rId101"/>
    <p:sldId id="359" r:id="rId102"/>
    <p:sldId id="363" r:id="rId103"/>
    <p:sldId id="365" r:id="rId104"/>
    <p:sldId id="366" r:id="rId105"/>
    <p:sldId id="367" r:id="rId106"/>
    <p:sldId id="486" r:id="rId107"/>
    <p:sldId id="368" r:id="rId108"/>
    <p:sldId id="369" r:id="rId109"/>
    <p:sldId id="370"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3" r:id="rId123"/>
    <p:sldId id="487" r:id="rId124"/>
    <p:sldId id="384" r:id="rId125"/>
    <p:sldId id="386" r:id="rId126"/>
    <p:sldId id="387" r:id="rId127"/>
    <p:sldId id="388" r:id="rId128"/>
    <p:sldId id="390" r:id="rId129"/>
    <p:sldId id="392" r:id="rId130"/>
    <p:sldId id="488" r:id="rId131"/>
    <p:sldId id="393" r:id="rId132"/>
    <p:sldId id="394" r:id="rId133"/>
    <p:sldId id="396" r:id="rId134"/>
    <p:sldId id="489" r:id="rId135"/>
    <p:sldId id="397" r:id="rId136"/>
    <p:sldId id="398" r:id="rId137"/>
    <p:sldId id="399" r:id="rId138"/>
    <p:sldId id="400" r:id="rId139"/>
    <p:sldId id="401" r:id="rId140"/>
    <p:sldId id="490" r:id="rId141"/>
    <p:sldId id="402" r:id="rId142"/>
    <p:sldId id="403" r:id="rId143"/>
    <p:sldId id="404" r:id="rId144"/>
    <p:sldId id="405" r:id="rId145"/>
    <p:sldId id="406" r:id="rId146"/>
    <p:sldId id="407" r:id="rId147"/>
    <p:sldId id="408" r:id="rId148"/>
    <p:sldId id="491" r:id="rId149"/>
    <p:sldId id="409" r:id="rId150"/>
    <p:sldId id="410" r:id="rId151"/>
    <p:sldId id="492" r:id="rId152"/>
    <p:sldId id="411" r:id="rId153"/>
    <p:sldId id="412" r:id="rId154"/>
    <p:sldId id="413" r:id="rId155"/>
    <p:sldId id="414" r:id="rId156"/>
    <p:sldId id="415" r:id="rId157"/>
    <p:sldId id="493" r:id="rId158"/>
    <p:sldId id="416" r:id="rId159"/>
    <p:sldId id="417" r:id="rId160"/>
    <p:sldId id="418" r:id="rId161"/>
    <p:sldId id="419" r:id="rId162"/>
    <p:sldId id="420" r:id="rId163"/>
    <p:sldId id="421" r:id="rId164"/>
    <p:sldId id="422" r:id="rId165"/>
    <p:sldId id="423" r:id="rId166"/>
    <p:sldId id="494" r:id="rId167"/>
    <p:sldId id="424" r:id="rId168"/>
    <p:sldId id="425" r:id="rId169"/>
    <p:sldId id="426" r:id="rId170"/>
    <p:sldId id="427" r:id="rId171"/>
    <p:sldId id="428" r:id="rId172"/>
    <p:sldId id="495" r:id="rId173"/>
    <p:sldId id="429" r:id="rId174"/>
    <p:sldId id="430" r:id="rId175"/>
    <p:sldId id="431" r:id="rId176"/>
    <p:sldId id="432" r:id="rId177"/>
    <p:sldId id="433" r:id="rId178"/>
    <p:sldId id="496"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97" r:id="rId197"/>
    <p:sldId id="451" r:id="rId198"/>
    <p:sldId id="498" r:id="rId199"/>
    <p:sldId id="452" r:id="rId200"/>
    <p:sldId id="499" r:id="rId201"/>
    <p:sldId id="453" r:id="rId202"/>
    <p:sldId id="454" r:id="rId203"/>
    <p:sldId id="500" r:id="rId204"/>
    <p:sldId id="455" r:id="rId205"/>
    <p:sldId id="456" r:id="rId206"/>
    <p:sldId id="457" r:id="rId207"/>
    <p:sldId id="458" r:id="rId208"/>
    <p:sldId id="459" r:id="rId20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C8E9"/>
    <a:srgbClr val="0069AA"/>
    <a:srgbClr val="00529E"/>
    <a:srgbClr val="D3DFEE"/>
    <a:srgbClr val="C8D7EB"/>
    <a:srgbClr val="1069AB"/>
    <a:srgbClr val="00529D"/>
    <a:srgbClr val="95B0D9"/>
    <a:srgbClr val="FED46C"/>
    <a:srgbClr val="E3A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7" d="100"/>
          <a:sy n="97" d="100"/>
        </p:scale>
        <p:origin x="306" y="12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88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viewProps" Target="view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notesMaster" Target="notesMasters/notesMaster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857CDCD-3D2E-45DC-A8DF-3703020FA50D}" type="datetimeFigureOut">
              <a:rPr lang="en-US" altLang="en-US"/>
              <a:pPr/>
              <a:t>10/3/2018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A77FB10-1177-4790-9671-C62FE2AB9223}" type="slidenum">
              <a:rPr lang="en-US" altLang="en-US"/>
              <a:pPr/>
              <a:t>‹#›</a:t>
            </a:fld>
            <a:endParaRPr lang="en-US" altLang="en-US"/>
          </a:p>
        </p:txBody>
      </p:sp>
    </p:spTree>
    <p:extLst>
      <p:ext uri="{BB962C8B-B14F-4D97-AF65-F5344CB8AC3E}">
        <p14:creationId xmlns:p14="http://schemas.microsoft.com/office/powerpoint/2010/main" val="164936140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6CCC6-7ADF-4B80-B8C5-B09EECA3324B}" type="slidenum">
              <a:rPr lang="en-AU" smtClean="0"/>
              <a:t>1</a:t>
            </a:fld>
            <a:endParaRPr lang="en-AU"/>
          </a:p>
        </p:txBody>
      </p:sp>
    </p:spTree>
    <p:extLst>
      <p:ext uri="{BB962C8B-B14F-4D97-AF65-F5344CB8AC3E}">
        <p14:creationId xmlns:p14="http://schemas.microsoft.com/office/powerpoint/2010/main" val="511250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Duty of care means that you must take reasonable steps to ensure your actions don’t knowingly cause harm to another individual.</a:t>
            </a:r>
            <a:endParaRPr lang="en-AU" altLang="en-US" dirty="0"/>
          </a:p>
          <a:p>
            <a:endParaRPr lang="en-US" altLang="en-US" dirty="0"/>
          </a:p>
          <a:p>
            <a:r>
              <a:rPr lang="en-US" altLang="en-US" dirty="0"/>
              <a:t>In a first aid situation you don’t legally have to provide treatment, unless you have a previous duty of care to the injured person.</a:t>
            </a:r>
            <a:endParaRPr lang="en-AU" altLang="en-US" dirty="0"/>
          </a:p>
          <a:p>
            <a:r>
              <a:rPr lang="en-US" altLang="en-US" dirty="0"/>
              <a:t> </a:t>
            </a:r>
            <a:endParaRPr lang="en-AU" altLang="en-US" dirty="0"/>
          </a:p>
          <a:p>
            <a:r>
              <a:rPr lang="en-US" altLang="en-US" dirty="0"/>
              <a:t>Some examples of where a duty of care to provide first aid exists include cases where:</a:t>
            </a:r>
            <a:endParaRPr lang="en-AU" altLang="en-US" dirty="0"/>
          </a:p>
          <a:p>
            <a:pPr marL="628650" lvl="1" indent="-171450">
              <a:buFontTx/>
              <a:buChar char="•"/>
            </a:pPr>
            <a:endParaRPr lang="en-US" altLang="en-US" dirty="0"/>
          </a:p>
          <a:p>
            <a:pPr marL="628650" lvl="1" indent="-171450">
              <a:buFontTx/>
              <a:buChar char="•"/>
            </a:pPr>
            <a:r>
              <a:rPr lang="en-US" altLang="en-US" dirty="0"/>
              <a:t>You are a worker who is trained, qualified and designated as a first aid officer in a company and you have a duty of care to provide first aid to workers in the company.</a:t>
            </a:r>
            <a:endParaRPr lang="en-AU" altLang="en-US" dirty="0"/>
          </a:p>
          <a:p>
            <a:pPr marL="628650" lvl="1" indent="-171450">
              <a:buFontTx/>
              <a:buChar char="•"/>
            </a:pPr>
            <a:endParaRPr lang="en-US" altLang="en-US" dirty="0"/>
          </a:p>
          <a:p>
            <a:pPr marL="628650" lvl="1" indent="-171450">
              <a:buFontTx/>
              <a:buChar char="•"/>
            </a:pPr>
            <a:r>
              <a:rPr lang="en-US" altLang="en-US" dirty="0"/>
              <a:t>You are responsible for the person injured.</a:t>
            </a:r>
            <a:endParaRPr lang="en-AU" altLang="en-US" dirty="0"/>
          </a:p>
          <a:p>
            <a:pPr marL="628650" lvl="1" indent="-171450">
              <a:buFontTx/>
              <a:buChar char="•"/>
            </a:pPr>
            <a:endParaRPr lang="en-US" altLang="en-US" dirty="0"/>
          </a:p>
          <a:p>
            <a:pPr marL="628650" lvl="1" indent="-171450">
              <a:buFontTx/>
              <a:buChar char="•"/>
            </a:pPr>
            <a:r>
              <a:rPr lang="en-US" altLang="en-US" dirty="0"/>
              <a:t>You are an official first aid volunteer at a public event.</a:t>
            </a:r>
            <a:endParaRPr lang="en-AU" altLang="en-US" dirty="0"/>
          </a:p>
          <a:p>
            <a:pPr marL="628650" lvl="1" indent="-171450">
              <a:buFontTx/>
              <a:buChar char="•"/>
            </a:pPr>
            <a:endParaRPr lang="en-US" altLang="en-US" dirty="0"/>
          </a:p>
          <a:p>
            <a:pPr marL="628650" lvl="1" indent="-171450">
              <a:buFontTx/>
              <a:buChar char="•"/>
            </a:pPr>
            <a:r>
              <a:rPr lang="en-US" altLang="en-US" dirty="0"/>
              <a:t>You have started giving first aid in an emergency.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36DA8C-DA25-4A9D-AE3D-9B55429A9C3E}" type="slidenum">
              <a:rPr lang="en-US" altLang="en-US" sz="1200">
                <a:latin typeface="Arial" panose="020B0604020202020204" pitchFamily="34" charset="0"/>
              </a:rPr>
              <a:pPr eaLnBrk="1" hangingPunct="1"/>
              <a:t>10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513086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For someone you think has concussion get medical help and watch them closely.</a:t>
            </a:r>
          </a:p>
          <a:p>
            <a:endParaRPr lang="en-US" altLang="en-US" dirty="0">
              <a:solidFill>
                <a:srgbClr val="000000"/>
              </a:solidFill>
            </a:endParaRPr>
          </a:p>
          <a:p>
            <a:r>
              <a:rPr lang="en-US" altLang="en-US" dirty="0">
                <a:solidFill>
                  <a:srgbClr val="000000"/>
                </a:solidFill>
              </a:rPr>
              <a:t>Immediate first aid management involves:</a:t>
            </a:r>
          </a:p>
          <a:p>
            <a:endParaRPr lang="en-US" altLang="en-US" dirty="0">
              <a:solidFill>
                <a:srgbClr val="000000"/>
              </a:solidFill>
            </a:endParaRPr>
          </a:p>
          <a:p>
            <a:pPr marL="457200" lvl="1" indent="0">
              <a:buNone/>
            </a:pPr>
            <a:r>
              <a:rPr lang="en-US" altLang="en-US" b="1" dirty="0">
                <a:solidFill>
                  <a:srgbClr val="000000"/>
                </a:solidFill>
              </a:rPr>
              <a:t>1.  </a:t>
            </a:r>
            <a:r>
              <a:rPr lang="en-US" altLang="en-US" dirty="0">
                <a:solidFill>
                  <a:srgbClr val="000000"/>
                </a:solidFill>
              </a:rPr>
              <a:t>Assess level of consciousness – talk and touch method. Then:</a:t>
            </a:r>
          </a:p>
          <a:p>
            <a:endParaRPr lang="en-US" altLang="en-US" dirty="0">
              <a:solidFill>
                <a:srgbClr val="000000"/>
              </a:solidFill>
            </a:endParaRPr>
          </a:p>
          <a:p>
            <a:pPr marL="457200" lvl="1" indent="0">
              <a:buNone/>
            </a:pPr>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Observe closely and note changes in condition – improvement/deterioration.</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Conduct secondary survey.</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Carry out any required first aid.</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Person should see a doctor at earliest possible time.</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Commence DRS ABCD Basic Life Support.</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Call an ambulance on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CDECE34-86B5-4E66-8A80-8080594EED9F}" type="slidenum">
              <a:rPr lang="en-US" altLang="en-US" sz="1200">
                <a:latin typeface="Arial" panose="020B0604020202020204" pitchFamily="34" charset="0"/>
              </a:rPr>
              <a:pPr eaLnBrk="1" hangingPunct="1"/>
              <a:t>100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048258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 stroke happens when blood flow to the brain is disrupted and brain tissue is damaged due to bleeding or a blood clot.</a:t>
            </a:r>
          </a:p>
          <a:p>
            <a:r>
              <a:rPr lang="en-US" altLang="en-US" dirty="0">
                <a:solidFill>
                  <a:srgbClr val="000000"/>
                </a:solidFill>
              </a:rPr>
              <a:t> </a:t>
            </a:r>
          </a:p>
          <a:p>
            <a:r>
              <a:rPr lang="en-US" altLang="en-US" dirty="0">
                <a:solidFill>
                  <a:srgbClr val="000000"/>
                </a:solidFill>
              </a:rPr>
              <a:t>The most common method for checking for a stroke is using the </a:t>
            </a:r>
            <a:r>
              <a:rPr lang="en-US" altLang="en-US" b="1" dirty="0">
                <a:solidFill>
                  <a:srgbClr val="000000"/>
                </a:solidFill>
              </a:rPr>
              <a:t>FAST</a:t>
            </a:r>
            <a:r>
              <a:rPr lang="en-US" altLang="en-US" dirty="0">
                <a:solidFill>
                  <a:srgbClr val="000000"/>
                </a:solidFill>
              </a:rPr>
              <a:t> method.</a:t>
            </a:r>
          </a:p>
          <a:p>
            <a:r>
              <a:rPr lang="en-US" altLang="en-US" dirty="0">
                <a:solidFill>
                  <a:srgbClr val="000000"/>
                </a:solidFill>
              </a:rPr>
              <a:t> </a:t>
            </a:r>
          </a:p>
          <a:p>
            <a:pPr marL="457200" lvl="1" indent="0">
              <a:buNone/>
            </a:pPr>
            <a:r>
              <a:rPr lang="en-US" altLang="en-US" b="1" dirty="0">
                <a:solidFill>
                  <a:srgbClr val="000000"/>
                </a:solidFill>
              </a:rPr>
              <a:t>F – Facial </a:t>
            </a:r>
            <a:r>
              <a:rPr lang="en-US" altLang="en-US" b="0" dirty="0">
                <a:solidFill>
                  <a:srgbClr val="000000"/>
                </a:solidFill>
              </a:rPr>
              <a:t>weakness</a:t>
            </a:r>
            <a:r>
              <a:rPr lang="en-US" altLang="en-US" b="1" dirty="0">
                <a:solidFill>
                  <a:srgbClr val="000000"/>
                </a:solidFill>
              </a:rPr>
              <a:t> </a:t>
            </a:r>
            <a:r>
              <a:rPr lang="en-US" altLang="en-US" dirty="0">
                <a:solidFill>
                  <a:srgbClr val="000000"/>
                </a:solidFill>
              </a:rPr>
              <a:t>– Can the person smile? Does the mouth or eye droop?</a:t>
            </a:r>
          </a:p>
          <a:p>
            <a:pPr marL="457200" lvl="1" indent="0">
              <a:buNone/>
            </a:pPr>
            <a:endParaRPr lang="en-US" altLang="en-US" b="1" dirty="0">
              <a:solidFill>
                <a:srgbClr val="000000"/>
              </a:solidFill>
            </a:endParaRPr>
          </a:p>
          <a:p>
            <a:pPr marL="457200" lvl="1" indent="0">
              <a:buNone/>
            </a:pPr>
            <a:r>
              <a:rPr lang="en-US" altLang="en-US" b="1" dirty="0">
                <a:solidFill>
                  <a:srgbClr val="000000"/>
                </a:solidFill>
              </a:rPr>
              <a:t>A – Arm </a:t>
            </a:r>
            <a:r>
              <a:rPr lang="en-US" altLang="en-US" b="0" dirty="0">
                <a:solidFill>
                  <a:srgbClr val="000000"/>
                </a:solidFill>
              </a:rPr>
              <a:t>weakness</a:t>
            </a:r>
            <a:r>
              <a:rPr lang="en-US" altLang="en-US" b="1" dirty="0">
                <a:solidFill>
                  <a:srgbClr val="000000"/>
                </a:solidFill>
              </a:rPr>
              <a:t> </a:t>
            </a:r>
            <a:r>
              <a:rPr lang="en-US" altLang="en-US" dirty="0">
                <a:solidFill>
                  <a:srgbClr val="000000"/>
                </a:solidFill>
              </a:rPr>
              <a:t>– Can the person raise both arms?</a:t>
            </a:r>
          </a:p>
          <a:p>
            <a:pPr marL="457200" lvl="1" indent="0">
              <a:buNone/>
            </a:pPr>
            <a:endParaRPr lang="en-US" altLang="en-US" b="1" dirty="0">
              <a:solidFill>
                <a:srgbClr val="000000"/>
              </a:solidFill>
            </a:endParaRPr>
          </a:p>
          <a:p>
            <a:pPr marL="457200" lvl="1" indent="0">
              <a:buNone/>
            </a:pPr>
            <a:r>
              <a:rPr lang="en-US" altLang="en-US" b="1" dirty="0">
                <a:solidFill>
                  <a:srgbClr val="000000"/>
                </a:solidFill>
              </a:rPr>
              <a:t>S – Speech </a:t>
            </a:r>
            <a:r>
              <a:rPr lang="en-US" altLang="en-US" dirty="0">
                <a:solidFill>
                  <a:srgbClr val="000000"/>
                </a:solidFill>
              </a:rPr>
              <a:t>– Is the speech slurred? Can the person understand what you say?</a:t>
            </a:r>
          </a:p>
          <a:p>
            <a:pPr marL="457200" lvl="1" indent="0">
              <a:buNone/>
            </a:pPr>
            <a:endParaRPr lang="en-US" altLang="en-US" b="1" dirty="0">
              <a:solidFill>
                <a:srgbClr val="000000"/>
              </a:solidFill>
            </a:endParaRPr>
          </a:p>
          <a:p>
            <a:pPr marL="457200" lvl="1" indent="0">
              <a:buNone/>
            </a:pPr>
            <a:r>
              <a:rPr lang="en-US" altLang="en-US" b="1" dirty="0">
                <a:solidFill>
                  <a:srgbClr val="000000"/>
                </a:solidFill>
              </a:rPr>
              <a:t>T – Time </a:t>
            </a:r>
            <a:r>
              <a:rPr lang="en-US" altLang="en-US" b="0" dirty="0">
                <a:solidFill>
                  <a:srgbClr val="000000"/>
                </a:solidFill>
              </a:rPr>
              <a:t>to act fast </a:t>
            </a:r>
            <a:r>
              <a:rPr lang="en-US" altLang="en-US" dirty="0">
                <a:solidFill>
                  <a:srgbClr val="000000"/>
                </a:solidFill>
              </a:rPr>
              <a:t>– Call an ambulance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7EB7744-11D6-46B9-9DB6-1F9A99787A0D}" type="slidenum">
              <a:rPr lang="en-US" altLang="en-US" sz="1200">
                <a:latin typeface="Arial" panose="020B0604020202020204" pitchFamily="34" charset="0"/>
              </a:rPr>
              <a:pPr eaLnBrk="1" hangingPunct="1"/>
              <a:t>101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63663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Other common signs and symptoms include: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Sudden weakness/numbness/paralysis of one side of the face, arm or leg.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Sudden difficulty swallowing.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Blurred/decreased vision.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Severe sudden headache.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May develop nausea, vomiting and drowsiness.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May develop dizziness, fatigue or become unconscious.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C1C3922-2238-4D92-8C4A-D5C3A901C275}" type="slidenum">
              <a:rPr lang="en-US" altLang="en-US" sz="1200">
                <a:latin typeface="Arial" panose="020B0604020202020204" pitchFamily="34" charset="0"/>
              </a:rPr>
              <a:pPr eaLnBrk="1" hangingPunct="1"/>
              <a:t>102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288365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You don’t have much time so call an ambulance straight away.</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If you haven’t already done so call an ambulance on 000 or 112.</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Conduct secondary survey.</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Carry out any required first aid.</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Help the person rest comfortably – the head and shoulders should be higher than the rest of the body.</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Reassure the person to help relieve anxiety.</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6.  DO NOT</a:t>
            </a:r>
            <a:r>
              <a:rPr lang="en-US" altLang="en-US" dirty="0">
                <a:solidFill>
                  <a:srgbClr val="000000"/>
                </a:solidFill>
                <a:ea typeface="MS Mincho" panose="02020609040205080304" pitchFamily="49" charset="-128"/>
              </a:rPr>
              <a:t> give the casualty anything to eat OR drink.</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If the person is drooling or has difficulty swallowing move them into the recovery position on the side with the facial droop facing down/closest to the ground.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45C2B08-7DF7-4A3C-8866-16004D7F8A4C}" type="slidenum">
              <a:rPr lang="en-US" altLang="en-US" sz="1200">
                <a:latin typeface="Arial" panose="020B0604020202020204" pitchFamily="34" charset="0"/>
              </a:rPr>
              <a:pPr eaLnBrk="1" hangingPunct="1"/>
              <a:t>103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6267499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If the Patient is Drowsy or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Basic Life Support.</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Move them into the recovery position on the side with the facial droop facing down/closest to the ground.</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Care for any life-threatening illnesses/injuries.</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Continue to monitor vital signs until the ambulance arrives.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AF413B4-FEE4-4AC7-B34B-CE0170D6E303}" type="slidenum">
              <a:rPr lang="en-US" altLang="en-US" sz="1200">
                <a:latin typeface="Arial" panose="020B0604020202020204" pitchFamily="34" charset="0"/>
              </a:rPr>
              <a:pPr eaLnBrk="1" hangingPunct="1"/>
              <a:t>104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600933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Seizures occur when the electrical activity of the brain is interrupted or becomes irregular. This may be caused by a number of conditions and injuries including: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Stroke.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Poisoning.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Head injury.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Meningitis.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Brain </a:t>
            </a:r>
            <a:r>
              <a:rPr lang="en-US" altLang="en-US" dirty="0" err="1">
                <a:solidFill>
                  <a:srgbClr val="000000"/>
                </a:solidFill>
              </a:rPr>
              <a:t>tumour</a:t>
            </a:r>
            <a:r>
              <a:rPr lang="en-US" altLang="en-US" dirty="0">
                <a:solidFill>
                  <a:srgbClr val="000000"/>
                </a:solidFill>
              </a:rPr>
              <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Fever/infection.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Epilepsy.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Infantile/Febrile convulsions (in children only). </a:t>
            </a:r>
            <a:endParaRPr lang="en-US" altLang="en-US" dirty="0">
              <a:solidFill>
                <a:srgbClr val="000000"/>
              </a:solidFill>
              <a:ea typeface="MS Mincho" panose="02020609040205080304" pitchFamily="49"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A3800B6-DAC1-42D4-9198-8FC5BEF0A9F6}" type="slidenum">
              <a:rPr lang="en-US" altLang="en-US" sz="1200">
                <a:latin typeface="Arial" panose="020B0604020202020204" pitchFamily="34" charset="0"/>
              </a:rPr>
              <a:pPr eaLnBrk="1" hangingPunct="1"/>
              <a:t>105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529805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Seizures occur when the electrical activity of the brain is interrupted or becomes irregular. This may be caused by a number of conditions and injuries including: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Stroke.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Poisoning.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Head injury.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Meningitis.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Brain </a:t>
            </a:r>
            <a:r>
              <a:rPr lang="en-US" altLang="en-US" dirty="0" err="1">
                <a:solidFill>
                  <a:srgbClr val="000000"/>
                </a:solidFill>
              </a:rPr>
              <a:t>tumour</a:t>
            </a:r>
            <a:r>
              <a:rPr lang="en-US" altLang="en-US" dirty="0">
                <a:solidFill>
                  <a:srgbClr val="000000"/>
                </a:solidFill>
              </a:rPr>
              <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Fever/infection.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Epilepsy.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Infantile/Febrile convulsions (in children only). </a:t>
            </a:r>
            <a:endParaRPr lang="en-US" altLang="en-US" dirty="0">
              <a:solidFill>
                <a:srgbClr val="000000"/>
              </a:solidFill>
              <a:ea typeface="MS Mincho" panose="02020609040205080304" pitchFamily="49"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A3800B6-DAC1-42D4-9198-8FC5BEF0A9F6}" type="slidenum">
              <a:rPr lang="en-US" altLang="en-US" sz="1200">
                <a:latin typeface="Arial" panose="020B0604020202020204" pitchFamily="34" charset="0"/>
              </a:rPr>
              <a:pPr eaLnBrk="1" hangingPunct="1"/>
              <a:t>106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74358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First aid management may include:</a:t>
            </a:r>
          </a:p>
          <a:p>
            <a:endParaRPr lang="en-US" altLang="en-US" dirty="0">
              <a:solidFill>
                <a:srgbClr val="000000"/>
              </a:solidFill>
            </a:endParaRPr>
          </a:p>
          <a:p>
            <a:r>
              <a:rPr lang="en-US" altLang="en-US" b="1" dirty="0">
                <a:solidFill>
                  <a:srgbClr val="000000"/>
                </a:solidFill>
              </a:rPr>
              <a:t>During the Seizure:</a:t>
            </a:r>
            <a:r>
              <a:rPr lang="en-US" altLang="en-US" dirty="0">
                <a:solidFill>
                  <a:srgbClr val="000000"/>
                </a:solidFill>
              </a:rPr>
              <a:t> </a:t>
            </a: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DO NOT try to stop the seizure.</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DO NOT try to restrain/hold the person – this could result in other injuries.</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Make the area around the person safe – remove objects, furniture etc. away form the person.</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Protect the person’s head – use a low pillow or folded clothing etc. under their head.</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DO NOT place anything in the person’s mouth/between their teeth – they will not swallow their tongue. (They could bite their tongue or cheek but this shouldn’t cause too much bleeding).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E2BFB04-868F-46B4-9665-C3AF7AA3DEFE}" type="slidenum">
              <a:rPr lang="en-US" altLang="en-US" sz="1200">
                <a:latin typeface="Arial" panose="020B0604020202020204" pitchFamily="34" charset="0"/>
              </a:rPr>
              <a:pPr eaLnBrk="1" hangingPunct="1"/>
              <a:t>107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9399269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300"/>
              </a:spcBef>
              <a:spcAft>
                <a:spcPts val="300"/>
              </a:spcAft>
            </a:pPr>
            <a:r>
              <a:rPr lang="en-US" altLang="en-US" b="1" dirty="0">
                <a:solidFill>
                  <a:srgbClr val="000000"/>
                </a:solidFill>
                <a:ea typeface="MS Mincho" panose="02020609040205080304" pitchFamily="49" charset="-128"/>
              </a:rPr>
              <a:t>Immediately After the Seizure:</a:t>
            </a: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Place the person in the recovery position to manage the airway and allow any fluids to drain out of the mouth. This may include blood and vomit.</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Keep them on their side until fully conscious – they may be drowsy or disoriented after the seizure.</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Conduct secondary survey.</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Carry out any required first aid.</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Reassure the person.</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Ask bystanders not to crowd around.</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If the person became incontinent during/after the seizure cover their clothing if possible.</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8.  </a:t>
            </a:r>
            <a:r>
              <a:rPr lang="en-US" altLang="en-US" dirty="0">
                <a:solidFill>
                  <a:srgbClr val="000000"/>
                </a:solidFill>
                <a:ea typeface="MS Mincho" panose="02020609040205080304" pitchFamily="49" charset="-128"/>
              </a:rPr>
              <a:t>Remain with the person until they are fully conscious and aware of their surroundings.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FB9EAC0-0FBC-436D-AC1B-1DDF5084B050}" type="slidenum">
              <a:rPr lang="en-US" altLang="en-US" sz="1200">
                <a:latin typeface="Arial" panose="020B0604020202020204" pitchFamily="34" charset="0"/>
              </a:rPr>
              <a:pPr eaLnBrk="1" hangingPunct="1"/>
              <a:t>108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371863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Call an ambulance (000 or 112) if: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It is the first time the person has had a seizure/there is no history of seizures.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seizure lasts more than a few minutes.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Another seizure/s occurs soon after the first one.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is pregnant.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has diabetes.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has difficulty breathing after the convulsions stop.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is injured.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seizure occurs in water.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involved is an infant/child.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does not regain consciousness after the seizure.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C7DA929-EC67-4C66-9F57-A1E3A0DAFA7D}" type="slidenum">
              <a:rPr lang="en-US" altLang="en-US" sz="1200">
                <a:latin typeface="Arial" panose="020B0604020202020204" pitchFamily="34" charset="0"/>
              </a:rPr>
              <a:pPr eaLnBrk="1" hangingPunct="1"/>
              <a:t>109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61190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Duty of care means that you must take reasonable steps to ensure your actions don’t knowingly cause harm to another individual.</a:t>
            </a:r>
            <a:endParaRPr lang="en-AU" altLang="en-US" dirty="0"/>
          </a:p>
          <a:p>
            <a:endParaRPr lang="en-US" altLang="en-US" dirty="0"/>
          </a:p>
          <a:p>
            <a:r>
              <a:rPr lang="en-US" altLang="en-US" dirty="0"/>
              <a:t>In a first aid situation you don’t legally have to provide treatment, unless you have a previous duty of care to the injured person.</a:t>
            </a:r>
            <a:endParaRPr lang="en-AU" altLang="en-US" dirty="0"/>
          </a:p>
          <a:p>
            <a:r>
              <a:rPr lang="en-US" altLang="en-US" dirty="0"/>
              <a:t> </a:t>
            </a:r>
            <a:endParaRPr lang="en-AU" altLang="en-US" dirty="0"/>
          </a:p>
          <a:p>
            <a:r>
              <a:rPr lang="en-US" altLang="en-US" dirty="0"/>
              <a:t>Some examples of where a duty of care to provide first aid exists include cases where:</a:t>
            </a:r>
            <a:endParaRPr lang="en-AU" altLang="en-US" dirty="0"/>
          </a:p>
          <a:p>
            <a:pPr marL="628650" lvl="1" indent="-171450">
              <a:buFontTx/>
              <a:buChar char="•"/>
            </a:pPr>
            <a:endParaRPr lang="en-US" altLang="en-US" dirty="0"/>
          </a:p>
          <a:p>
            <a:pPr marL="628650" lvl="1" indent="-171450">
              <a:buFontTx/>
              <a:buChar char="•"/>
            </a:pPr>
            <a:r>
              <a:rPr lang="en-US" altLang="en-US" dirty="0"/>
              <a:t>You are a worker who is trained, qualified and designated as a first aid officer in a company and you have a duty of care to provide first aid to workers in the company.</a:t>
            </a:r>
            <a:endParaRPr lang="en-AU" altLang="en-US" dirty="0"/>
          </a:p>
          <a:p>
            <a:pPr marL="628650" lvl="1" indent="-171450">
              <a:buFontTx/>
              <a:buChar char="•"/>
            </a:pPr>
            <a:endParaRPr lang="en-US" altLang="en-US" dirty="0"/>
          </a:p>
          <a:p>
            <a:pPr marL="628650" lvl="1" indent="-171450">
              <a:buFontTx/>
              <a:buChar char="•"/>
            </a:pPr>
            <a:r>
              <a:rPr lang="en-US" altLang="en-US" dirty="0"/>
              <a:t>You are responsible for the person injured.</a:t>
            </a:r>
            <a:endParaRPr lang="en-AU" altLang="en-US" dirty="0"/>
          </a:p>
          <a:p>
            <a:pPr marL="628650" lvl="1" indent="-171450">
              <a:buFontTx/>
              <a:buChar char="•"/>
            </a:pPr>
            <a:endParaRPr lang="en-US" altLang="en-US" dirty="0"/>
          </a:p>
          <a:p>
            <a:pPr marL="628650" lvl="1" indent="-171450">
              <a:buFontTx/>
              <a:buChar char="•"/>
            </a:pPr>
            <a:r>
              <a:rPr lang="en-US" altLang="en-US" dirty="0"/>
              <a:t>You are an official first aid volunteer at a public event.</a:t>
            </a:r>
            <a:endParaRPr lang="en-AU" altLang="en-US" dirty="0"/>
          </a:p>
          <a:p>
            <a:pPr marL="628650" lvl="1" indent="-171450">
              <a:buFontTx/>
              <a:buChar char="•"/>
            </a:pPr>
            <a:endParaRPr lang="en-US" altLang="en-US" dirty="0"/>
          </a:p>
          <a:p>
            <a:pPr marL="628650" lvl="1" indent="-171450">
              <a:buFontTx/>
              <a:buChar char="•"/>
            </a:pPr>
            <a:r>
              <a:rPr lang="en-US" altLang="en-US" dirty="0"/>
              <a:t>You have started giving first aid in an emergency.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36DA8C-DA25-4A9D-AE3D-9B55429A9C3E}" type="slidenum">
              <a:rPr lang="en-US" altLang="en-US" sz="1200">
                <a:latin typeface="Arial" panose="020B0604020202020204" pitchFamily="34" charset="0"/>
              </a:rPr>
              <a:pPr eaLnBrk="1" hangingPunct="1"/>
              <a:t>11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7378964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0"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Seizures/convulsions in children that are brought on by high fever (from any cause) are called febrile convulsions. These usually only occur in children between the ages of approximately 6 months to 6 years. Common signs and symptoms of febrile convulsions are: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High fever.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Hot, flushed, sweating skin.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General unwell appearance.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Eyes rolling up or squinting.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Body stiffness with arched spine.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Jerking of the limbs/twitching of the face.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Saliva frothing at the mouth/difficulty breathing – child may go pale/blue in </a:t>
            </a:r>
            <a:r>
              <a:rPr lang="en-US" altLang="en-US" dirty="0" err="1">
                <a:solidFill>
                  <a:srgbClr val="000000"/>
                </a:solidFill>
              </a:rPr>
              <a:t>colour</a:t>
            </a:r>
            <a:r>
              <a:rPr lang="en-US" altLang="en-US" dirty="0">
                <a:solidFill>
                  <a:srgbClr val="000000"/>
                </a:solidFill>
              </a:rPr>
              <a: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EA6714B-8D52-45AF-91A9-2BC014DF6AFC}" type="slidenum">
              <a:rPr lang="en-US" altLang="en-US" sz="1200">
                <a:latin typeface="Arial" panose="020B0604020202020204" pitchFamily="34" charset="0"/>
              </a:rPr>
              <a:pPr eaLnBrk="1" hangingPunct="1"/>
              <a:t>110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6946643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First aid management may include:  </a:t>
            </a:r>
          </a:p>
          <a:p>
            <a:endParaRPr lang="en-US" altLang="en-US" dirty="0">
              <a:solidFill>
                <a:srgbClr val="000000"/>
              </a:solidFill>
            </a:endParaRPr>
          </a:p>
          <a:p>
            <a:r>
              <a:rPr lang="en-US" altLang="en-US" b="1" dirty="0">
                <a:solidFill>
                  <a:srgbClr val="000000"/>
                </a:solidFill>
                <a:ea typeface="MS Mincho" panose="02020609040205080304" pitchFamily="49" charset="-128"/>
              </a:rPr>
              <a:t>During the Seizure:</a:t>
            </a:r>
            <a:endParaRPr lang="en-US" altLang="en-US" b="0" dirty="0">
              <a:solidFill>
                <a:srgbClr val="000000"/>
              </a:solidFill>
              <a:ea typeface="MS Mincho" panose="02020609040205080304" pitchFamily="49" charset="-128"/>
            </a:endParaRPr>
          </a:p>
          <a:p>
            <a:r>
              <a:rPr lang="en-US" altLang="en-US" dirty="0">
                <a:solidFill>
                  <a:srgbClr val="000000"/>
                </a:solidFill>
                <a:ea typeface="MS Mincho" panose="02020609040205080304" pitchFamily="49" charset="-128"/>
              </a:rPr>
              <a:t>Remain calm and follow the guidelines as for regular seizures as well as:</a:t>
            </a: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Undress the child to minimal clothing to help bring down temperature. DO NOT put them in a bath.</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Monitor body temperature to ensure they do not become chilled.</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Convulsions should stop as soon as the body temperature is lowered.</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If possible note the time the convulsions begin and end.</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If convulsions lasts more than 5 minutes call an ambulance (000 or 112).</a:t>
            </a:r>
            <a:endParaRPr lang="en-US" altLang="en-US" dirty="0">
              <a:solidFill>
                <a:srgbClr val="000000"/>
              </a:solidFill>
            </a:endParaRPr>
          </a:p>
          <a:p>
            <a:endParaRPr lang="en-US" altLang="en-US" b="1" dirty="0">
              <a:solidFill>
                <a:srgbClr val="000000"/>
              </a:solidFill>
              <a:ea typeface="MS Mincho" panose="02020609040205080304" pitchFamily="49" charset="-128"/>
            </a:endParaRPr>
          </a:p>
          <a:p>
            <a:endParaRPr lang="en-US" altLang="en-US" b="1"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After the Seizure:</a:t>
            </a: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Follow the guidelines as for regular seizures.</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 doctor about treatment of the underlying illness.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F9C7C27-AF8E-43DB-A7AE-7BB6671CAEDF}" type="slidenum">
              <a:rPr lang="en-US" altLang="en-US" sz="1200">
                <a:latin typeface="Arial" panose="020B0604020202020204" pitchFamily="34" charset="0"/>
              </a:rPr>
              <a:pPr eaLnBrk="1" hangingPunct="1"/>
              <a:t>111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622518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If you aren’t sure if the person has low or high sugar, give them a sweet drink. </a:t>
            </a:r>
          </a:p>
          <a:p>
            <a:r>
              <a:rPr lang="en-US" altLang="en-US" dirty="0">
                <a:solidFill>
                  <a:srgbClr val="000000"/>
                </a:solidFill>
              </a:rPr>
              <a:t> </a:t>
            </a:r>
          </a:p>
          <a:p>
            <a:r>
              <a:rPr lang="en-US" altLang="en-US" dirty="0">
                <a:solidFill>
                  <a:srgbClr val="000000"/>
                </a:solidFill>
              </a:rPr>
              <a:t>The patient should always self-administer insulin as an incorrect dose can be fatal.</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27C8D28-B829-4596-AE8E-9913AF26BEF2}" type="slidenum">
              <a:rPr lang="en-US" altLang="en-US" sz="1200">
                <a:latin typeface="Arial" panose="020B0604020202020204" pitchFamily="34" charset="0"/>
              </a:rPr>
              <a:pPr eaLnBrk="1" hangingPunct="1"/>
              <a:t>112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648129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Too much insulin, not enough sugar, not enough food or too much exercise or alcohol causes hypoglycaemia. Hypoglycaemia often starts more quickly than </a:t>
            </a:r>
            <a:r>
              <a:rPr lang="en-US" altLang="en-US" dirty="0" err="1"/>
              <a:t>hyperglycaemia</a:t>
            </a:r>
            <a:r>
              <a:rPr lang="en-US" altLang="en-US" dirty="0"/>
              <a:t> and is often the cause of unconsciousness for diabetics.</a:t>
            </a:r>
          </a:p>
          <a:p>
            <a:r>
              <a:rPr lang="en-US" altLang="en-US" dirty="0"/>
              <a:t> </a:t>
            </a:r>
          </a:p>
          <a:p>
            <a:r>
              <a:rPr lang="en-US" altLang="en-US" dirty="0"/>
              <a:t>Common signs and symptoms of low blood sugar include: </a:t>
            </a:r>
          </a:p>
          <a:p>
            <a:pPr marL="628650" lvl="1" indent="-171450">
              <a:buFontTx/>
              <a:buChar char="•"/>
            </a:pPr>
            <a:endParaRPr lang="en-US" altLang="en-US" dirty="0"/>
          </a:p>
          <a:p>
            <a:pPr marL="628650" lvl="1" indent="-171450">
              <a:buFontTx/>
              <a:buChar char="•"/>
            </a:pPr>
            <a:r>
              <a:rPr lang="en-US" altLang="en-US" dirty="0"/>
              <a:t>Cold/pale/sweaty skin. </a:t>
            </a:r>
          </a:p>
          <a:p>
            <a:pPr marL="628650" lvl="1" indent="-171450">
              <a:buFontTx/>
              <a:buChar char="•"/>
            </a:pPr>
            <a:endParaRPr lang="en-US" altLang="en-US" dirty="0"/>
          </a:p>
          <a:p>
            <a:pPr marL="628650" lvl="1" indent="-171450">
              <a:buFontTx/>
              <a:buChar char="•"/>
            </a:pPr>
            <a:r>
              <a:rPr lang="en-US" altLang="en-US" dirty="0"/>
              <a:t>Weak, dizzy or confused. </a:t>
            </a:r>
          </a:p>
          <a:p>
            <a:pPr marL="628650" lvl="1" indent="-171450">
              <a:buFontTx/>
              <a:buChar char="•"/>
            </a:pPr>
            <a:endParaRPr lang="en-US" altLang="en-US" dirty="0"/>
          </a:p>
          <a:p>
            <a:pPr marL="628650" lvl="1" indent="-171450">
              <a:buFontTx/>
              <a:buChar char="•"/>
            </a:pPr>
            <a:r>
              <a:rPr lang="en-US" altLang="en-US" dirty="0"/>
              <a:t>Shaking/trembling. </a:t>
            </a:r>
          </a:p>
          <a:p>
            <a:pPr marL="628650" lvl="1" indent="-171450">
              <a:buFontTx/>
              <a:buChar char="•"/>
            </a:pPr>
            <a:endParaRPr lang="en-US" altLang="en-US" dirty="0"/>
          </a:p>
          <a:p>
            <a:pPr marL="628650" lvl="1" indent="-171450">
              <a:buFontTx/>
              <a:buChar char="•"/>
            </a:pPr>
            <a:r>
              <a:rPr lang="en-US" altLang="en-US" dirty="0"/>
              <a:t>Inappropriate/aggressive behaviour – may appear drunk. </a:t>
            </a:r>
          </a:p>
          <a:p>
            <a:pPr marL="628650" lvl="1" indent="-171450">
              <a:buFontTx/>
              <a:buChar char="•"/>
            </a:pPr>
            <a:endParaRPr lang="en-US" altLang="en-US" dirty="0"/>
          </a:p>
          <a:p>
            <a:pPr marL="628650" lvl="1" indent="-171450">
              <a:buFontTx/>
              <a:buChar char="•"/>
            </a:pPr>
            <a:r>
              <a:rPr lang="en-US" altLang="en-US" dirty="0"/>
              <a:t>May be unconscious.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BD7D4BD-FD9A-4576-A5C6-96D9ACA6A205}" type="slidenum">
              <a:rPr lang="en-US" altLang="en-US" sz="1200">
                <a:latin typeface="Arial" panose="020B0604020202020204" pitchFamily="34" charset="0"/>
              </a:rPr>
              <a:pPr eaLnBrk="1" hangingPunct="1"/>
              <a:t>113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759708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Treatment includes: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Conduct primary survey.</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Carry out secondary survey including looking for a Medic Alert tag indicating diabetes.</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If able to swallow give the person a sweet, non-diet drink or </a:t>
            </a:r>
            <a:r>
              <a:rPr lang="en-US" altLang="en-US" dirty="0" err="1">
                <a:solidFill>
                  <a:srgbClr val="000000"/>
                </a:solidFill>
                <a:ea typeface="MS Mincho" panose="02020609040205080304" pitchFamily="49" charset="-128"/>
              </a:rPr>
              <a:t>lolly</a:t>
            </a:r>
            <a:r>
              <a:rPr lang="en-US" altLang="en-US" dirty="0">
                <a:solidFill>
                  <a:srgbClr val="000000"/>
                </a:solidFill>
                <a:ea typeface="MS Mincho" panose="02020609040205080304" pitchFamily="49" charset="-128"/>
              </a:rPr>
              <a:t>. Diet/sugar substitute drinks do not work, as they do not contain sugar.</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Observe the person for signs of recovery – this will occur quickly if low blood sugar levels are the cause.</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If the person does not recover quickly call 000 or 112 for assistance.</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If quick recovery occurs and once fully conscious the person should have a small meal, such as a sandwich.</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Advise the person to see their doctor.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45EE352-FE45-4D53-83E2-220504E6CEA5}" type="slidenum">
              <a:rPr lang="en-US" altLang="en-US" sz="1200">
                <a:latin typeface="Arial" panose="020B0604020202020204" pitchFamily="34" charset="0"/>
              </a:rPr>
              <a:pPr eaLnBrk="1" hangingPunct="1"/>
              <a:t>114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931742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Basic Life Support.</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DO NOT give anything by mouth.</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Monitor ABC.</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Maintain normal body temperature and monitor for signs of shock.</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6F1D6D5-7426-422A-A880-376D0AD9295D}" type="slidenum">
              <a:rPr lang="en-US" altLang="en-US" sz="1200">
                <a:latin typeface="Arial" panose="020B0604020202020204" pitchFamily="34" charset="0"/>
              </a:rPr>
              <a:pPr eaLnBrk="1" hangingPunct="1"/>
              <a:t>115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5404830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Hyperglycaemia</a:t>
            </a:r>
            <a:r>
              <a:rPr lang="en-US" altLang="en-US" dirty="0"/>
              <a:t> occurs when there is too much sugar/glucose in the blood and not enough insulin. </a:t>
            </a:r>
          </a:p>
          <a:p>
            <a:r>
              <a:rPr lang="en-US" altLang="en-US" dirty="0"/>
              <a:t> </a:t>
            </a:r>
          </a:p>
          <a:p>
            <a:r>
              <a:rPr lang="en-US" altLang="en-US" dirty="0"/>
              <a:t>For people with diabetes, </a:t>
            </a:r>
            <a:r>
              <a:rPr lang="en-US" altLang="en-US" dirty="0" err="1"/>
              <a:t>hyperglycaemia</a:t>
            </a:r>
            <a:r>
              <a:rPr lang="en-US" altLang="en-US" dirty="0"/>
              <a:t> can happen when they miss insulin doses, they overeat, don’t exercise and/or are under stress.</a:t>
            </a:r>
          </a:p>
          <a:p>
            <a:endParaRPr lang="en-US" altLang="en-US" dirty="0"/>
          </a:p>
          <a:p>
            <a:r>
              <a:rPr lang="en-US" altLang="en-US" dirty="0"/>
              <a:t>Common signs and symptoms of high blood sugar include:</a:t>
            </a:r>
          </a:p>
          <a:p>
            <a:pPr marL="628650" lvl="1" indent="-171450">
              <a:buFontTx/>
              <a:buChar char="•"/>
            </a:pPr>
            <a:endParaRPr lang="en-US" altLang="en-US" dirty="0"/>
          </a:p>
          <a:p>
            <a:pPr marL="628650" lvl="1" indent="-171450">
              <a:buFontTx/>
              <a:buChar char="•"/>
            </a:pPr>
            <a:r>
              <a:rPr lang="en-US" altLang="en-US" dirty="0"/>
              <a:t>Drowsiness.</a:t>
            </a:r>
          </a:p>
          <a:p>
            <a:pPr marL="628650" lvl="1" indent="-171450">
              <a:buFontTx/>
              <a:buChar char="•"/>
            </a:pPr>
            <a:endParaRPr lang="en-US" altLang="en-US" dirty="0"/>
          </a:p>
          <a:p>
            <a:pPr marL="628650" lvl="1" indent="-171450">
              <a:buFontTx/>
              <a:buChar char="•"/>
            </a:pPr>
            <a:r>
              <a:rPr lang="en-US" altLang="en-US" dirty="0"/>
              <a:t>Excessive thirst.</a:t>
            </a:r>
          </a:p>
          <a:p>
            <a:pPr marL="628650" lvl="1" indent="-171450">
              <a:buFontTx/>
              <a:buChar char="•"/>
            </a:pPr>
            <a:endParaRPr lang="en-US" altLang="en-US" dirty="0"/>
          </a:p>
          <a:p>
            <a:pPr marL="628650" lvl="1" indent="-171450">
              <a:buFontTx/>
              <a:buChar char="•"/>
            </a:pPr>
            <a:r>
              <a:rPr lang="en-US" altLang="en-US" dirty="0"/>
              <a:t>Increase in urine output.</a:t>
            </a:r>
          </a:p>
          <a:p>
            <a:pPr marL="628650" lvl="1" indent="-171450">
              <a:buFontTx/>
              <a:buChar char="•"/>
            </a:pPr>
            <a:endParaRPr lang="en-US" altLang="en-US" dirty="0"/>
          </a:p>
          <a:p>
            <a:pPr marL="628650" lvl="1" indent="-171450">
              <a:buFontTx/>
              <a:buChar char="•"/>
            </a:pPr>
            <a:r>
              <a:rPr lang="en-US" altLang="en-US" dirty="0"/>
              <a:t>Smell of acetone (nail polish remover) on breath.</a:t>
            </a:r>
          </a:p>
          <a:p>
            <a:pPr marL="628650" lvl="1" indent="-171450">
              <a:buFontTx/>
              <a:buChar char="•"/>
            </a:pPr>
            <a:endParaRPr lang="en-US" altLang="en-US" dirty="0"/>
          </a:p>
          <a:p>
            <a:pPr marL="628650" lvl="1" indent="-171450">
              <a:buFontTx/>
              <a:buChar char="•"/>
            </a:pPr>
            <a:r>
              <a:rPr lang="en-US" altLang="en-US" dirty="0"/>
              <a:t>May become unconscious.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B2F589C-A37C-4D54-8E08-2806B547D7C6}" type="slidenum">
              <a:rPr lang="en-US" altLang="en-US" sz="1200">
                <a:latin typeface="Arial" panose="020B0604020202020204" pitchFamily="34" charset="0"/>
              </a:rPr>
              <a:pPr eaLnBrk="1" hangingPunct="1"/>
              <a:t>116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730760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Treatment for </a:t>
            </a:r>
            <a:r>
              <a:rPr lang="en-US" altLang="en-US" dirty="0" err="1">
                <a:solidFill>
                  <a:srgbClr val="000000"/>
                </a:solidFill>
                <a:ea typeface="MS Mincho" panose="02020609040205080304" pitchFamily="49" charset="-128"/>
              </a:rPr>
              <a:t>hyperglycaemia</a:t>
            </a:r>
            <a:r>
              <a:rPr lang="en-US" altLang="en-US" dirty="0">
                <a:solidFill>
                  <a:srgbClr val="000000"/>
                </a:solidFill>
                <a:ea typeface="MS Mincho" panose="02020609040205080304" pitchFamily="49" charset="-128"/>
              </a:rPr>
              <a:t> is the same as for hypoglycaemia because if the person already has an excess of sugar (</a:t>
            </a:r>
            <a:r>
              <a:rPr lang="en-US" altLang="en-US" dirty="0" err="1">
                <a:solidFill>
                  <a:srgbClr val="000000"/>
                </a:solidFill>
                <a:ea typeface="MS Mincho" panose="02020609040205080304" pitchFamily="49" charset="-128"/>
              </a:rPr>
              <a:t>hyperglycaemia</a:t>
            </a:r>
            <a:r>
              <a:rPr lang="en-US" altLang="en-US" dirty="0">
                <a:solidFill>
                  <a:srgbClr val="000000"/>
                </a:solidFill>
                <a:ea typeface="MS Mincho" panose="02020609040205080304" pitchFamily="49" charset="-128"/>
              </a:rPr>
              <a:t>) then more in the short term will not harm them. This means that you will not have to try and work out the best treatment option until an ambulance arrives.</a:t>
            </a:r>
          </a:p>
          <a:p>
            <a:endParaRPr lang="en-US" altLang="en-US"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If the Patient is Conscious:</a:t>
            </a:r>
          </a:p>
          <a:p>
            <a:r>
              <a:rPr lang="en-US" altLang="en-US" dirty="0">
                <a:solidFill>
                  <a:srgbClr val="000000"/>
                </a:solidFill>
                <a:ea typeface="MS Mincho" panose="02020609040205080304" pitchFamily="49" charset="-128"/>
              </a:rPr>
              <a:t>Follow the same treatment as for hypoglycaemia. That is:</a:t>
            </a:r>
          </a:p>
          <a:p>
            <a:pPr lvl="1" indent="-228600">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Conduct primary survey.</a:t>
            </a:r>
          </a:p>
          <a:p>
            <a:pPr lvl="1" indent="-228600">
              <a:spcBef>
                <a:spcPts val="300"/>
              </a:spcBef>
              <a:spcAft>
                <a:spcPts val="300"/>
              </a:spcAft>
              <a:buFont typeface="Calibri" panose="020F0502020204030204" pitchFamily="34" charset="0"/>
              <a:buNone/>
            </a:pPr>
            <a:endParaRPr lang="en-US" altLang="en-US" b="1" dirty="0">
              <a:solidFill>
                <a:srgbClr val="000000"/>
              </a:solidFill>
              <a:ea typeface="MS Mincho" panose="02020609040205080304" pitchFamily="49" charset="-128"/>
            </a:endParaRPr>
          </a:p>
          <a:p>
            <a:pPr lvl="1" indent="-228600">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Carry out secondary survey including looking for a Medic Alert tag indicating diabetes.</a:t>
            </a:r>
          </a:p>
          <a:p>
            <a:pPr lvl="1" indent="-228600">
              <a:spcBef>
                <a:spcPts val="300"/>
              </a:spcBef>
              <a:spcAft>
                <a:spcPts val="300"/>
              </a:spcAft>
              <a:buFont typeface="Calibri" panose="020F0502020204030204" pitchFamily="34" charset="0"/>
              <a:buNone/>
            </a:pPr>
            <a:endParaRPr lang="en-US" altLang="en-US" b="1" dirty="0">
              <a:solidFill>
                <a:srgbClr val="000000"/>
              </a:solidFill>
              <a:ea typeface="MS Mincho" panose="02020609040205080304" pitchFamily="49" charset="-128"/>
            </a:endParaRPr>
          </a:p>
          <a:p>
            <a:pPr lvl="1" indent="-228600">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If able to swallow give the person a sweet, non-diet drink or </a:t>
            </a:r>
            <a:r>
              <a:rPr lang="en-US" altLang="en-US" dirty="0" err="1">
                <a:solidFill>
                  <a:srgbClr val="000000"/>
                </a:solidFill>
                <a:ea typeface="MS Mincho" panose="02020609040205080304" pitchFamily="49" charset="-128"/>
              </a:rPr>
              <a:t>lolly</a:t>
            </a:r>
            <a:r>
              <a:rPr lang="en-US" altLang="en-US" dirty="0">
                <a:solidFill>
                  <a:srgbClr val="000000"/>
                </a:solidFill>
                <a:ea typeface="MS Mincho" panose="02020609040205080304" pitchFamily="49" charset="-128"/>
              </a:rPr>
              <a:t>. Diet/sugar substitute drinks do not work, as they do not contain sugar.</a:t>
            </a:r>
          </a:p>
          <a:p>
            <a:pPr lvl="1" indent="-228600">
              <a:spcBef>
                <a:spcPts val="300"/>
              </a:spcBef>
              <a:spcAft>
                <a:spcPts val="300"/>
              </a:spcAft>
              <a:buFont typeface="Calibri" panose="020F0502020204030204" pitchFamily="34" charset="0"/>
              <a:buNone/>
            </a:pPr>
            <a:endParaRPr lang="en-US" altLang="en-US" b="1" dirty="0">
              <a:solidFill>
                <a:srgbClr val="000000"/>
              </a:solidFill>
              <a:ea typeface="MS Mincho" panose="02020609040205080304" pitchFamily="49" charset="-128"/>
            </a:endParaRPr>
          </a:p>
          <a:p>
            <a:pPr lvl="1" indent="-228600">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Observe the person for signs of recovery.</a:t>
            </a:r>
          </a:p>
          <a:p>
            <a:pPr lvl="1" indent="-228600">
              <a:spcBef>
                <a:spcPts val="300"/>
              </a:spcBef>
              <a:spcAft>
                <a:spcPts val="300"/>
              </a:spcAft>
              <a:buFont typeface="Calibri" panose="020F0502020204030204" pitchFamily="34" charset="0"/>
              <a:buNone/>
            </a:pPr>
            <a:endParaRPr lang="en-US" altLang="en-US" b="1" dirty="0">
              <a:solidFill>
                <a:srgbClr val="000000"/>
              </a:solidFill>
              <a:ea typeface="MS Mincho" panose="02020609040205080304" pitchFamily="49" charset="-128"/>
            </a:endParaRPr>
          </a:p>
          <a:p>
            <a:pPr lvl="1" indent="-228600">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If the person does not recover quickly/within a few minutes call 000 or 112 for assistance.</a:t>
            </a:r>
          </a:p>
          <a:p>
            <a:pPr lvl="1" indent="-228600">
              <a:spcBef>
                <a:spcPts val="300"/>
              </a:spcBef>
              <a:spcAft>
                <a:spcPts val="300"/>
              </a:spcAft>
              <a:buFont typeface="Calibri" panose="020F0502020204030204" pitchFamily="34" charset="0"/>
              <a:buNone/>
            </a:pPr>
            <a:endParaRPr lang="en-US" altLang="en-US" b="1" dirty="0">
              <a:solidFill>
                <a:srgbClr val="000000"/>
              </a:solidFill>
              <a:ea typeface="MS Mincho" panose="02020609040205080304" pitchFamily="49" charset="-128"/>
            </a:endParaRPr>
          </a:p>
          <a:p>
            <a:pPr lvl="1" indent="-228600">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If the person becomes unconscious follow the emergency phone operator’s instructions.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E2DA861-C756-488E-AC75-D23BD1ADB5C6}" type="slidenum">
              <a:rPr lang="en-US" altLang="en-US" sz="1200">
                <a:latin typeface="Arial" panose="020B0604020202020204" pitchFamily="34" charset="0"/>
              </a:rPr>
              <a:pPr eaLnBrk="1" hangingPunct="1"/>
              <a:t>117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68643893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Basic Life Support.</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DO NOT give anything by mouth.</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Monitor ABC.</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Maintain normal body temperature and monitor for signs of shock.</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A00493C-AACB-43E0-AA9E-8F86DAE5693E}" type="slidenum">
              <a:rPr lang="en-US" altLang="en-US" sz="1200">
                <a:latin typeface="Arial" panose="020B0604020202020204" pitchFamily="34" charset="0"/>
              </a:rPr>
              <a:pPr eaLnBrk="1" hangingPunct="1"/>
              <a:t>118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9870457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Fainting occurs when the blood flow to the brain is temporarily reduced and can result in semi-loss or complete loss of consciousness.</a:t>
            </a:r>
          </a:p>
          <a:p>
            <a:r>
              <a:rPr lang="en-US" altLang="en-US" dirty="0">
                <a:solidFill>
                  <a:srgbClr val="000000"/>
                </a:solidFill>
              </a:rPr>
              <a:t> </a:t>
            </a:r>
          </a:p>
          <a:p>
            <a:r>
              <a:rPr lang="en-US" altLang="en-US" dirty="0">
                <a:solidFill>
                  <a:srgbClr val="000000"/>
                </a:solidFill>
              </a:rPr>
              <a:t>Common signs and symptoms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Light-headedness or dizziness.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Signs of shock.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Numbness/tingling in the fingers or toes.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FAE5762-7FDF-4ACA-A4DC-2727A23FD192}" type="slidenum">
              <a:rPr lang="en-US" altLang="en-US" sz="1200">
                <a:latin typeface="Arial" panose="020B0604020202020204" pitchFamily="34" charset="0"/>
              </a:rPr>
              <a:pPr eaLnBrk="1" hangingPunct="1"/>
              <a:t>119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3310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 Health &amp; Safety (WHS) legislation are the laws and guidelines designed to help keep your workplace safe. </a:t>
            </a:r>
            <a:endParaRPr lang="en-AU" altLang="en-US" dirty="0"/>
          </a:p>
          <a:p>
            <a:r>
              <a:rPr lang="en-US" altLang="en-US" dirty="0"/>
              <a:t> </a:t>
            </a:r>
            <a:endParaRPr lang="en-AU" altLang="en-US" dirty="0"/>
          </a:p>
          <a:p>
            <a:r>
              <a:rPr lang="en-US" altLang="en-US" dirty="0"/>
              <a:t>It is important that you are familiar with the WHS laws that exist in your state or territory. </a:t>
            </a:r>
            <a:endParaRPr lang="en-AU" altLang="en-US" dirty="0"/>
          </a:p>
          <a:p>
            <a:r>
              <a:rPr lang="en-US" altLang="en-US" dirty="0"/>
              <a:t> </a:t>
            </a:r>
            <a:endParaRPr lang="en-AU" altLang="en-US" dirty="0"/>
          </a:p>
          <a:p>
            <a:r>
              <a:rPr lang="en-US" altLang="en-US" dirty="0"/>
              <a:t>WHS legislation and regulations outline the responsibilities of a person conducting a business or undertaking (PCBUs) to provide first aid facilities and workers trained in first aid. The regulations may also detail the requirements of first aid kits and facilities based on the size of the organisation and the type of work environment.</a:t>
            </a:r>
            <a:endParaRPr lang="en-AU" altLang="en-US" dirty="0"/>
          </a:p>
          <a:p>
            <a:r>
              <a:rPr lang="en-US" altLang="en-US" dirty="0"/>
              <a:t> </a:t>
            </a:r>
            <a:endParaRPr lang="en-AU" altLang="en-US" dirty="0"/>
          </a:p>
          <a:p>
            <a:r>
              <a:rPr lang="en-US" altLang="en-US" dirty="0"/>
              <a:t>WHS guidelines for preventing accidents in the workplace should be found in the company’s polices and standard operating procedures. It should have procedures on how to deal with a workplace accident.</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66DCF9-21F9-4860-B17A-5EBDBC6ADD98}" type="slidenum">
              <a:rPr lang="en-US" altLang="en-US" sz="1200">
                <a:latin typeface="Arial" panose="020B0604020202020204" pitchFamily="34" charset="0"/>
              </a:rPr>
              <a:pPr eaLnBrk="1" hangingPunct="1"/>
              <a:t>12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241106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Fainting will usually resolve itself. If you can reach the person assist them to the ground or other flat surface, then:</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lvl="1">
              <a:buFont typeface="Calibri" panose="020F0502020204030204" pitchFamily="34" charset="0"/>
              <a:buNone/>
            </a:pPr>
            <a:r>
              <a:rPr lang="en-US" altLang="en-US" b="1" dirty="0">
                <a:solidFill>
                  <a:srgbClr val="000000"/>
                </a:solidFill>
              </a:rPr>
              <a:t>1.  </a:t>
            </a:r>
            <a:r>
              <a:rPr lang="en-US" altLang="en-US" dirty="0">
                <a:solidFill>
                  <a:srgbClr val="000000"/>
                </a:solidFill>
              </a:rPr>
              <a:t>Leave the person lying flat.</a:t>
            </a:r>
          </a:p>
          <a:p>
            <a:pPr lvl="1">
              <a:buFont typeface="Calibri" panose="020F0502020204030204" pitchFamily="34" charset="0"/>
              <a:buNone/>
            </a:pPr>
            <a:endParaRPr lang="en-US" altLang="en-US" b="1" dirty="0">
              <a:solidFill>
                <a:srgbClr val="000000"/>
              </a:solidFill>
            </a:endParaRPr>
          </a:p>
          <a:p>
            <a:pPr lvl="1">
              <a:buFont typeface="Calibri" panose="020F0502020204030204" pitchFamily="34" charset="0"/>
              <a:buNone/>
            </a:pPr>
            <a:r>
              <a:rPr lang="en-US" altLang="en-US" b="1" dirty="0">
                <a:solidFill>
                  <a:srgbClr val="000000"/>
                </a:solidFill>
              </a:rPr>
              <a:t>2.  </a:t>
            </a:r>
            <a:r>
              <a:rPr lang="en-US" altLang="en-US" dirty="0">
                <a:solidFill>
                  <a:srgbClr val="000000"/>
                </a:solidFill>
              </a:rPr>
              <a:t>Check ABC.</a:t>
            </a:r>
          </a:p>
          <a:p>
            <a:pPr lvl="1">
              <a:buFont typeface="Calibri" panose="020F0502020204030204" pitchFamily="34" charset="0"/>
              <a:buNone/>
            </a:pPr>
            <a:endParaRPr lang="en-US" altLang="en-US" b="1" dirty="0">
              <a:solidFill>
                <a:srgbClr val="000000"/>
              </a:solidFill>
            </a:endParaRPr>
          </a:p>
          <a:p>
            <a:pPr lvl="1">
              <a:buFont typeface="Calibri" panose="020F0502020204030204" pitchFamily="34" charset="0"/>
              <a:buNone/>
            </a:pPr>
            <a:r>
              <a:rPr lang="en-US" altLang="en-US" b="1" dirty="0">
                <a:solidFill>
                  <a:srgbClr val="000000"/>
                </a:solidFill>
              </a:rPr>
              <a:t>3. </a:t>
            </a:r>
            <a:r>
              <a:rPr lang="en-US" altLang="en-US" dirty="0">
                <a:solidFill>
                  <a:srgbClr val="000000"/>
                </a:solidFill>
              </a:rPr>
              <a:t> If possible elevate the legs/feet.</a:t>
            </a:r>
          </a:p>
          <a:p>
            <a:pPr lvl="1">
              <a:buFont typeface="Calibri" panose="020F0502020204030204" pitchFamily="34" charset="0"/>
              <a:buNone/>
            </a:pPr>
            <a:endParaRPr lang="en-US" altLang="en-US" b="1" dirty="0">
              <a:solidFill>
                <a:srgbClr val="000000"/>
              </a:solidFill>
            </a:endParaRPr>
          </a:p>
          <a:p>
            <a:pPr lvl="1">
              <a:buFont typeface="Calibri" panose="020F0502020204030204" pitchFamily="34" charset="0"/>
              <a:buNone/>
            </a:pPr>
            <a:r>
              <a:rPr lang="en-US" altLang="en-US" b="1" dirty="0">
                <a:solidFill>
                  <a:srgbClr val="000000"/>
                </a:solidFill>
              </a:rPr>
              <a:t>4.  </a:t>
            </a:r>
            <a:r>
              <a:rPr lang="en-US" altLang="en-US" dirty="0">
                <a:solidFill>
                  <a:srgbClr val="000000"/>
                </a:solidFill>
              </a:rPr>
              <a:t>Loosen tight clothing e.g. belt, tie.</a:t>
            </a:r>
          </a:p>
          <a:p>
            <a:pPr lvl="1">
              <a:buFont typeface="Calibri" panose="020F0502020204030204" pitchFamily="34" charset="0"/>
              <a:buNone/>
            </a:pPr>
            <a:endParaRPr lang="en-US" altLang="en-US" b="1" dirty="0">
              <a:solidFill>
                <a:srgbClr val="000000"/>
              </a:solidFill>
            </a:endParaRPr>
          </a:p>
          <a:p>
            <a:pPr lvl="1">
              <a:buFont typeface="Calibri" panose="020F0502020204030204" pitchFamily="34" charset="0"/>
              <a:buNone/>
            </a:pPr>
            <a:r>
              <a:rPr lang="en-US" altLang="en-US" b="1" dirty="0">
                <a:solidFill>
                  <a:srgbClr val="000000"/>
                </a:solidFill>
              </a:rPr>
              <a:t>5.  </a:t>
            </a:r>
            <a:r>
              <a:rPr lang="en-US" altLang="en-US" dirty="0">
                <a:solidFill>
                  <a:srgbClr val="000000"/>
                </a:solidFill>
              </a:rPr>
              <a:t>Do not give anything to eat or drink.</a:t>
            </a:r>
          </a:p>
          <a:p>
            <a:pPr lvl="1">
              <a:buFont typeface="Calibri" panose="020F0502020204030204" pitchFamily="34" charset="0"/>
              <a:buNone/>
            </a:pPr>
            <a:endParaRPr lang="en-US" altLang="en-US" b="1" dirty="0">
              <a:solidFill>
                <a:srgbClr val="000000"/>
              </a:solidFill>
            </a:endParaRPr>
          </a:p>
          <a:p>
            <a:pPr lvl="1">
              <a:buFont typeface="Calibri" panose="020F0502020204030204" pitchFamily="34" charset="0"/>
              <a:buNone/>
            </a:pPr>
            <a:r>
              <a:rPr lang="en-US" altLang="en-US" b="1" dirty="0">
                <a:solidFill>
                  <a:srgbClr val="000000"/>
                </a:solidFill>
              </a:rPr>
              <a:t>6.  </a:t>
            </a:r>
            <a:r>
              <a:rPr lang="en-US" altLang="en-US" dirty="0">
                <a:solidFill>
                  <a:srgbClr val="000000"/>
                </a:solidFill>
              </a:rPr>
              <a:t>Carry out secondary survey.</a:t>
            </a:r>
          </a:p>
          <a:p>
            <a:pPr lvl="1">
              <a:buFont typeface="Calibri" panose="020F0502020204030204" pitchFamily="34" charset="0"/>
              <a:buNone/>
            </a:pPr>
            <a:endParaRPr lang="en-US" altLang="en-US" b="1" dirty="0">
              <a:solidFill>
                <a:srgbClr val="000000"/>
              </a:solidFill>
            </a:endParaRPr>
          </a:p>
          <a:p>
            <a:pPr lvl="1">
              <a:buFont typeface="Calibri" panose="020F0502020204030204" pitchFamily="34" charset="0"/>
              <a:buNone/>
            </a:pPr>
            <a:r>
              <a:rPr lang="en-US" altLang="en-US" b="1" dirty="0">
                <a:solidFill>
                  <a:srgbClr val="000000"/>
                </a:solidFill>
              </a:rPr>
              <a:t>7.  </a:t>
            </a:r>
            <a:r>
              <a:rPr lang="en-US" altLang="en-US" dirty="0">
                <a:solidFill>
                  <a:srgbClr val="000000"/>
                </a:solidFill>
              </a:rPr>
              <a:t>Carry out required first aid for injuries.</a:t>
            </a:r>
          </a:p>
          <a:p>
            <a:pPr lvl="1">
              <a:buFont typeface="Calibri" panose="020F0502020204030204" pitchFamily="34" charset="0"/>
              <a:buNone/>
            </a:pPr>
            <a:endParaRPr lang="en-US" altLang="en-US" b="1" dirty="0">
              <a:solidFill>
                <a:srgbClr val="000000"/>
              </a:solidFill>
            </a:endParaRPr>
          </a:p>
          <a:p>
            <a:pPr lvl="1">
              <a:buFont typeface="Calibri" panose="020F0502020204030204" pitchFamily="34" charset="0"/>
              <a:buNone/>
            </a:pPr>
            <a:r>
              <a:rPr lang="en-US" altLang="en-US" b="1" dirty="0">
                <a:solidFill>
                  <a:srgbClr val="000000"/>
                </a:solidFill>
              </a:rPr>
              <a:t>8.  </a:t>
            </a:r>
            <a:r>
              <a:rPr lang="en-US" altLang="en-US" dirty="0">
                <a:solidFill>
                  <a:srgbClr val="000000"/>
                </a:solidFill>
              </a:rPr>
              <a:t>If the person is pregnant, place them on their side.</a:t>
            </a:r>
          </a:p>
          <a:p>
            <a:pPr lvl="1">
              <a:buFont typeface="Calibri" panose="020F0502020204030204" pitchFamily="34" charset="0"/>
              <a:buNone/>
            </a:pPr>
            <a:endParaRPr lang="en-US" altLang="en-US" b="1" dirty="0">
              <a:solidFill>
                <a:srgbClr val="000000"/>
              </a:solidFill>
            </a:endParaRPr>
          </a:p>
          <a:p>
            <a:pPr lvl="1">
              <a:buFont typeface="Calibri" panose="020F0502020204030204" pitchFamily="34" charset="0"/>
              <a:buNone/>
            </a:pPr>
            <a:r>
              <a:rPr lang="en-US" altLang="en-US" b="1" dirty="0">
                <a:solidFill>
                  <a:srgbClr val="000000"/>
                </a:solidFill>
              </a:rPr>
              <a:t>9.  </a:t>
            </a:r>
            <a:r>
              <a:rPr lang="en-US" altLang="en-US" dirty="0">
                <a:solidFill>
                  <a:srgbClr val="000000"/>
                </a:solidFill>
              </a:rPr>
              <a:t>Encourage the person to consult their doctor to check for cause/underlying conditions.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8A3FACD-8ACA-440C-ABAC-F13B0B494D3A}" type="slidenum">
              <a:rPr lang="en-US" altLang="en-US" sz="1200">
                <a:latin typeface="Arial" panose="020B0604020202020204" pitchFamily="34" charset="0"/>
              </a:rPr>
              <a:pPr eaLnBrk="1" hangingPunct="1"/>
              <a:t>120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2331452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Respiratory distress is </a:t>
            </a:r>
            <a:r>
              <a:rPr lang="en-US" altLang="en-US" dirty="0" err="1">
                <a:solidFill>
                  <a:srgbClr val="000000"/>
                </a:solidFill>
                <a:ea typeface="MS Mincho" panose="02020609040205080304" pitchFamily="49" charset="-128"/>
              </a:rPr>
              <a:t>laboured</a:t>
            </a:r>
            <a:r>
              <a:rPr lang="en-US" altLang="en-US" dirty="0">
                <a:solidFill>
                  <a:srgbClr val="000000"/>
                </a:solidFill>
                <a:ea typeface="MS Mincho" panose="02020609040205080304" pitchFamily="49" charset="-128"/>
              </a:rPr>
              <a:t> breathing or shortness of breath. Other medical conditions that may trigger it are asthma, respiratory infections, drowning, choking, electric shock, heart disorders, poisons, and allergic reactions.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2F7176E-C80A-422B-866F-5D62F7FEF85F}" type="slidenum">
              <a:rPr lang="en-US" altLang="en-US" sz="1200">
                <a:latin typeface="Arial" panose="020B0604020202020204" pitchFamily="34" charset="0"/>
              </a:rPr>
              <a:pPr eaLnBrk="1" hangingPunct="1"/>
              <a:t>121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634004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Respiratory distress is </a:t>
            </a:r>
            <a:r>
              <a:rPr lang="en-US" altLang="en-US" dirty="0" err="1">
                <a:solidFill>
                  <a:srgbClr val="000000"/>
                </a:solidFill>
                <a:ea typeface="MS Mincho" panose="02020609040205080304" pitchFamily="49" charset="-128"/>
              </a:rPr>
              <a:t>laboured</a:t>
            </a:r>
            <a:r>
              <a:rPr lang="en-US" altLang="en-US" dirty="0">
                <a:solidFill>
                  <a:srgbClr val="000000"/>
                </a:solidFill>
                <a:ea typeface="MS Mincho" panose="02020609040205080304" pitchFamily="49" charset="-128"/>
              </a:rPr>
              <a:t> breathing or shortness of breath. Other medical conditions that may trigger it are asthma, respiratory infections, drowning, choking, electric shock, heart disorders, poisons, and allergic reactions.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2F7176E-C80A-422B-866F-5D62F7FEF85F}" type="slidenum">
              <a:rPr lang="en-US" altLang="en-US" sz="1200">
                <a:latin typeface="Arial" panose="020B0604020202020204" pitchFamily="34" charset="0"/>
              </a:rPr>
              <a:pPr eaLnBrk="1" hangingPunct="1"/>
              <a:t>122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0952772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Asthma is caused by the air passages to the lungs becoming narrowed by muscle spasm, swelling of the mucous membrane lining the lungs and increased mucus production in the lungs.</a:t>
            </a:r>
          </a:p>
          <a:p>
            <a:r>
              <a:rPr lang="en-US" altLang="en-US" dirty="0">
                <a:solidFill>
                  <a:srgbClr val="000000"/>
                </a:solidFill>
              </a:rPr>
              <a:t> </a:t>
            </a:r>
          </a:p>
          <a:p>
            <a:r>
              <a:rPr lang="en-US" altLang="en-US" dirty="0">
                <a:solidFill>
                  <a:srgbClr val="000000"/>
                </a:solidFill>
              </a:rPr>
              <a:t>This results in the airways narrowing, causing breathing difficulty and trapping air in the lungs as the person finds it difficult to breathe out.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38DE712-F21C-4BB9-9649-80AE572AA967}" type="slidenum">
              <a:rPr lang="en-US" altLang="en-US" sz="1200">
                <a:latin typeface="Arial" panose="020B0604020202020204" pitchFamily="34" charset="0"/>
              </a:rPr>
              <a:pPr eaLnBrk="1" hangingPunct="1"/>
              <a:t>123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653445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 asthma attack may be called mild, medium or severe, with common signs and symptoms including: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Coughing – usually dry and irritating.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Wheezing when they breathe (not all asthmatics wheeze).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Shortness of breath – particularly when talking.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Increased pulse rate.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Cyanosis – bluish </a:t>
            </a:r>
            <a:r>
              <a:rPr lang="en-US" altLang="en-US" dirty="0" err="1">
                <a:solidFill>
                  <a:srgbClr val="000000"/>
                </a:solidFill>
              </a:rPr>
              <a:t>colouring</a:t>
            </a:r>
            <a:r>
              <a:rPr lang="en-US" altLang="en-US" dirty="0">
                <a:solidFill>
                  <a:srgbClr val="000000"/>
                </a:solidFill>
              </a:rPr>
              <a:t> of the tongue, skin and lining of mouth.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Drawing in of the spaces between the ribs and above the collarbones – a result of struggling/effort taken to draw breath.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Collapse/un</a:t>
            </a:r>
            <a:r>
              <a:rPr lang="en-US" altLang="en-US" dirty="0"/>
              <a:t>consciousness.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CB5E681-A0A4-4484-B6D5-66B2695D28B4}" type="slidenum">
              <a:rPr lang="en-US" altLang="en-US" sz="1200">
                <a:latin typeface="Arial" panose="020B0604020202020204" pitchFamily="34" charset="0"/>
              </a:rPr>
              <a:pPr eaLnBrk="1" hangingPunct="1"/>
              <a:t>124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9106051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Individuals with diagnosed asthma should have an asthma management plan developed with their doctor. This usually includes steps to take to prevent asthma attacks as well as what to do in an emergency.</a:t>
            </a:r>
          </a:p>
          <a:p>
            <a:r>
              <a:rPr lang="en-US" altLang="en-US" dirty="0">
                <a:solidFill>
                  <a:srgbClr val="000000"/>
                </a:solidFill>
              </a:rPr>
              <a:t> </a:t>
            </a:r>
          </a:p>
          <a:p>
            <a:r>
              <a:rPr lang="en-US" altLang="en-US" dirty="0">
                <a:solidFill>
                  <a:srgbClr val="000000"/>
                </a:solidFill>
              </a:rPr>
              <a:t>Asthmatics may use bronchodilators, which can be classified as ‘preventer’ and ‘reliever’ medications, typically in the form of ‘puffers’ or ‘inhalers’. As their names suggest preventers are taken to help prevent attacks, while relievers reduce the symptoms of an attack, usually within minutes.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A7112B9-1203-4BB4-B2DD-037DF21ACDCC}" type="slidenum">
              <a:rPr lang="en-US" altLang="en-US" sz="1200">
                <a:latin typeface="Arial" panose="020B0604020202020204" pitchFamily="34" charset="0"/>
              </a:rPr>
              <a:pPr eaLnBrk="1" hangingPunct="1"/>
              <a:t>125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282313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First aid treatment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b="0" dirty="0">
              <a:solidFill>
                <a:srgbClr val="000000"/>
              </a:solidFill>
              <a:ea typeface="MS Mincho" panose="02020609040205080304" pitchFamily="49" charset="-128"/>
            </a:endParaRPr>
          </a:p>
          <a:p>
            <a:r>
              <a:rPr lang="en-US" altLang="en-US" dirty="0">
                <a:solidFill>
                  <a:srgbClr val="000000"/>
                </a:solidFill>
                <a:ea typeface="MS Mincho" panose="02020609040205080304" pitchFamily="49" charset="-128"/>
              </a:rPr>
              <a:t>Follow the person’s asthma management plan if known. Otherwise:</a:t>
            </a:r>
          </a:p>
          <a:p>
            <a:pPr marL="400050" lvl="2"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Sit the patient in an upright and comfortable position.</a:t>
            </a:r>
          </a:p>
          <a:p>
            <a:pPr marL="571500" lvl="2">
              <a:spcBef>
                <a:spcPts val="300"/>
              </a:spcBef>
              <a:spcAft>
                <a:spcPts val="300"/>
              </a:spcAft>
            </a:pPr>
            <a:endParaRPr lang="en-US" altLang="en-US" dirty="0">
              <a:solidFill>
                <a:srgbClr val="000000"/>
              </a:solidFill>
              <a:ea typeface="MS Mincho" panose="02020609040205080304" pitchFamily="49" charset="-128"/>
            </a:endParaRPr>
          </a:p>
          <a:p>
            <a:pPr marL="400050" lvl="2"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Reassure the patient and help them to administer their asthma medication with the 4x4 method – give 4 puffs of the reliever (through a spacer device if available) over a period of 4 minutes.</a:t>
            </a:r>
          </a:p>
          <a:p>
            <a:pPr marL="571500" lvl="2">
              <a:spcBef>
                <a:spcPts val="300"/>
              </a:spcBef>
              <a:spcAft>
                <a:spcPts val="300"/>
              </a:spcAft>
            </a:pPr>
            <a:endParaRPr lang="en-US" altLang="en-US" dirty="0">
              <a:solidFill>
                <a:srgbClr val="000000"/>
              </a:solidFill>
              <a:ea typeface="MS Mincho" panose="02020609040205080304" pitchFamily="49" charset="-128"/>
            </a:endParaRPr>
          </a:p>
          <a:p>
            <a:pPr marL="400050" lvl="2" indent="0">
              <a:spcBef>
                <a:spcPts val="300"/>
              </a:spcBef>
              <a:spcAft>
                <a:spcPts val="300"/>
              </a:spcAft>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The person should rest and if possible receive oxygen given by a trained person.</a:t>
            </a:r>
          </a:p>
          <a:p>
            <a:pPr marL="571500" lvl="2">
              <a:spcBef>
                <a:spcPts val="300"/>
              </a:spcBef>
              <a:spcAft>
                <a:spcPts val="300"/>
              </a:spcAft>
            </a:pPr>
            <a:endParaRPr lang="en-US" altLang="en-US" dirty="0">
              <a:solidFill>
                <a:srgbClr val="000000"/>
              </a:solidFill>
              <a:ea typeface="MS Mincho" panose="02020609040205080304" pitchFamily="49" charset="-128"/>
            </a:endParaRPr>
          </a:p>
          <a:p>
            <a:pPr marL="400050" lvl="2" indent="0">
              <a:spcBef>
                <a:spcPts val="300"/>
              </a:spcBef>
              <a:spcAft>
                <a:spcPts val="300"/>
              </a:spcAft>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If there is little/no improvement, call 000 or 112 and continue to administer reliever in the 4x4 method.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5C5CB9-342C-41D1-A975-F4907AFA8EE3}" type="slidenum">
              <a:rPr lang="en-US" altLang="en-US" sz="1200">
                <a:latin typeface="Arial" panose="020B0604020202020204" pitchFamily="34" charset="0"/>
              </a:rPr>
              <a:pPr eaLnBrk="1" hangingPunct="1"/>
              <a:t>126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0722833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Severe allergic reactions, referred to as anaphylaxis, can be extremely life-threatening. Reactions usually occur within 20 minutes of exposure to an allergen/trigger and can have an affect on multiple body systems. Common causes (or triggers)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Venom – from bee stings.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Foods: </a:t>
            </a:r>
          </a:p>
          <a:p>
            <a:pPr marL="1085850" lvl="2" indent="-171450">
              <a:buFontTx/>
              <a:buChar char="•"/>
            </a:pPr>
            <a:r>
              <a:rPr lang="en-US" altLang="en-US" dirty="0">
                <a:solidFill>
                  <a:srgbClr val="000000"/>
                </a:solidFill>
              </a:rPr>
              <a:t>Eggs. </a:t>
            </a:r>
          </a:p>
          <a:p>
            <a:pPr marL="1085850" lvl="2" indent="-171450">
              <a:buFontTx/>
              <a:buChar char="•"/>
            </a:pPr>
            <a:r>
              <a:rPr lang="en-US" altLang="en-US" dirty="0">
                <a:solidFill>
                  <a:srgbClr val="000000"/>
                </a:solidFill>
              </a:rPr>
              <a:t>Milk products. </a:t>
            </a:r>
          </a:p>
          <a:p>
            <a:pPr marL="1085850" lvl="2" indent="-171450">
              <a:buFontTx/>
              <a:buChar char="•"/>
            </a:pPr>
            <a:r>
              <a:rPr lang="en-US" altLang="en-US" dirty="0">
                <a:solidFill>
                  <a:srgbClr val="000000"/>
                </a:solidFill>
              </a:rPr>
              <a:t>Peanuts.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Medications – such as penicillin and morphine.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7A06D20-FDE6-4CA8-B26F-57AEF8513D34}" type="slidenum">
              <a:rPr lang="en-US" altLang="en-US" sz="1200">
                <a:latin typeface="Arial" panose="020B0604020202020204" pitchFamily="34" charset="0"/>
              </a:rPr>
              <a:pPr eaLnBrk="1" hangingPunct="1"/>
              <a:t>127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794837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signs and symptoms may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Swelling/redness of skin.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Hives, rashes, itching.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Difficulty breathing, wheezing, coughing – airway may become obstructed as tongue and throat swell.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Dizziness.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 vomiting.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Unconsciousness. </a:t>
            </a:r>
          </a:p>
          <a:p>
            <a:endParaRPr lang="en-US" altLang="en-US" dirty="0">
              <a:solidFill>
                <a:srgbClr val="000000"/>
              </a:solidFill>
            </a:endParaRPr>
          </a:p>
          <a:p>
            <a:endParaRPr lang="en-US" altLang="en-US" dirty="0">
              <a:solidFill>
                <a:srgbClr val="000000"/>
              </a:solidFill>
            </a:endParaRPr>
          </a:p>
          <a:p>
            <a:r>
              <a:rPr lang="en-US" altLang="en-US" dirty="0">
                <a:solidFill>
                  <a:srgbClr val="000000"/>
                </a:solidFill>
              </a:rPr>
              <a:t>Many people with known allergies may carry prescribed medications, including tablets, puffers or injections (such as an adrenalin auto-injector e.g. </a:t>
            </a:r>
            <a:r>
              <a:rPr lang="en-US" altLang="en-US" dirty="0" err="1">
                <a:solidFill>
                  <a:srgbClr val="000000"/>
                </a:solidFill>
              </a:rPr>
              <a:t>EpiPen</a:t>
            </a:r>
            <a:r>
              <a:rPr lang="en-US" altLang="en-US" dirty="0">
                <a:solidFill>
                  <a:srgbClr val="000000"/>
                </a:solidFill>
              </a:rPr>
              <a:t>) to administer in the case of a severe allergic reaction.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4CCDFC3-B90F-4B8F-8237-8FA5ACC64296}" type="slidenum">
              <a:rPr lang="en-US" altLang="en-US" sz="1200">
                <a:latin typeface="Arial" panose="020B0604020202020204" pitchFamily="34" charset="0"/>
              </a:rPr>
              <a:pPr eaLnBrk="1" hangingPunct="1"/>
              <a:t>128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9735375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signs and symptoms may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Swelling/redness of skin.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Hives, rashes, itching.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Difficulty breathing, wheezing, coughing – airway may become obstructed as tongue and throat swell.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Dizziness.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 vomiting.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Unconsciousness. </a:t>
            </a:r>
          </a:p>
          <a:p>
            <a:endParaRPr lang="en-US" altLang="en-US" dirty="0">
              <a:solidFill>
                <a:srgbClr val="000000"/>
              </a:solidFill>
            </a:endParaRPr>
          </a:p>
          <a:p>
            <a:endParaRPr lang="en-US" altLang="en-US" dirty="0">
              <a:solidFill>
                <a:srgbClr val="000000"/>
              </a:solidFill>
            </a:endParaRPr>
          </a:p>
          <a:p>
            <a:r>
              <a:rPr lang="en-US" altLang="en-US" dirty="0">
                <a:solidFill>
                  <a:srgbClr val="000000"/>
                </a:solidFill>
              </a:rPr>
              <a:t>Many people with known allergies may carry prescribed medications, including tablets, puffers or injections (such as an adrenalin auto-injector e.g. </a:t>
            </a:r>
            <a:r>
              <a:rPr lang="en-US" altLang="en-US" dirty="0" err="1">
                <a:solidFill>
                  <a:srgbClr val="000000"/>
                </a:solidFill>
              </a:rPr>
              <a:t>EpiPen</a:t>
            </a:r>
            <a:r>
              <a:rPr lang="en-US" altLang="en-US" dirty="0">
                <a:solidFill>
                  <a:srgbClr val="000000"/>
                </a:solidFill>
              </a:rPr>
              <a:t>) to administer in the case of a severe allergic reaction.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4CCDFC3-B90F-4B8F-8237-8FA5ACC64296}" type="slidenum">
              <a:rPr lang="en-US" altLang="en-US" sz="1200">
                <a:latin typeface="Arial" panose="020B0604020202020204" pitchFamily="34" charset="0"/>
              </a:rPr>
              <a:pPr eaLnBrk="1" hangingPunct="1"/>
              <a:t>129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064740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 Health &amp; Safety (WHS) legislation are the laws and guidelines designed to help keep your workplace safe. </a:t>
            </a:r>
            <a:endParaRPr lang="en-AU" altLang="en-US" dirty="0"/>
          </a:p>
          <a:p>
            <a:r>
              <a:rPr lang="en-US" altLang="en-US" dirty="0"/>
              <a:t> </a:t>
            </a:r>
            <a:endParaRPr lang="en-AU" altLang="en-US" dirty="0"/>
          </a:p>
          <a:p>
            <a:r>
              <a:rPr lang="en-US" altLang="en-US" dirty="0"/>
              <a:t>It is important that you are familiar with the WHS laws that exist in your state or territory. </a:t>
            </a:r>
            <a:endParaRPr lang="en-AU" altLang="en-US" dirty="0"/>
          </a:p>
          <a:p>
            <a:r>
              <a:rPr lang="en-US" altLang="en-US" dirty="0"/>
              <a:t> </a:t>
            </a:r>
            <a:endParaRPr lang="en-AU" altLang="en-US" dirty="0"/>
          </a:p>
          <a:p>
            <a:r>
              <a:rPr lang="en-US" altLang="en-US" dirty="0"/>
              <a:t>WHS legislation and regulations outline the responsibilities of a person conducting a business or undertaking (PCBUs) to provide first aid facilities and workers trained in first aid. The regulations may also detail the requirements of first aid kits and facilities based on the size of the organisation and the type of work environment.</a:t>
            </a:r>
            <a:endParaRPr lang="en-AU" altLang="en-US" dirty="0"/>
          </a:p>
          <a:p>
            <a:r>
              <a:rPr lang="en-US" altLang="en-US" dirty="0"/>
              <a:t> </a:t>
            </a:r>
            <a:endParaRPr lang="en-AU" altLang="en-US" dirty="0"/>
          </a:p>
          <a:p>
            <a:r>
              <a:rPr lang="en-US" altLang="en-US" dirty="0"/>
              <a:t>WHS guidelines for preventing accidents in the workplace should be found in the company’s polices and standard operating procedures. It should have procedures on how to deal with a workplace accident.</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66DCF9-21F9-4860-B17A-5EBDBC6ADD98}" type="slidenum">
              <a:rPr lang="en-US" altLang="en-US" sz="1200">
                <a:latin typeface="Arial" panose="020B0604020202020204" pitchFamily="34" charset="0"/>
              </a:rPr>
              <a:pPr eaLnBrk="1" hangingPunct="1"/>
              <a:t>13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901529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Treatment for a suspected allergic reaction involves:</a:t>
            </a:r>
          </a:p>
          <a:p>
            <a:endParaRPr lang="en-US" altLang="en-US" dirty="0">
              <a:solidFill>
                <a:srgbClr val="000000"/>
              </a:solidFill>
            </a:endParaRPr>
          </a:p>
          <a:p>
            <a:r>
              <a:rPr lang="en-US" altLang="en-US" b="1" dirty="0">
                <a:solidFill>
                  <a:srgbClr val="000000"/>
                </a:solidFill>
              </a:rPr>
              <a:t>If the Patient is Conscious:</a:t>
            </a:r>
            <a:r>
              <a:rPr lang="en-US" altLang="en-US" dirty="0">
                <a:solidFill>
                  <a:srgbClr val="000000"/>
                </a:solidFill>
              </a:rPr>
              <a:t> </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Help the patient to lie down – if breathing becomes more difficult help them sit up.</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Remove the trigger/allergen to prevent further injury.</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Call 000 or 112.</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AU" sz="1200" kern="1200" dirty="0">
                <a:solidFill>
                  <a:schemeClr val="tx1"/>
                </a:solidFill>
                <a:effectLst/>
              </a:rPr>
              <a:t>Follow the person’s emergency action plan if they have one and administer casualty’s adrenalin auto-injector – do not give a tablet if the person is having difficulty breathing as this may block the airways</a:t>
            </a:r>
            <a:r>
              <a:rPr lang="en-US" altLang="en-US" dirty="0">
                <a:solidFill>
                  <a:srgbClr val="000000"/>
                </a:solidFill>
                <a:ea typeface="MS Mincho" panose="02020609040205080304" pitchFamily="49" charset="-128"/>
              </a:rPr>
              <a:t>.</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If poisonous substance is:</a:t>
            </a: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a) </a:t>
            </a:r>
            <a:r>
              <a:rPr lang="en-US" altLang="en-US" dirty="0">
                <a:solidFill>
                  <a:srgbClr val="000000"/>
                </a:solidFill>
                <a:ea typeface="MS Mincho" panose="02020609040205080304" pitchFamily="49" charset="-128"/>
              </a:rPr>
              <a:t>On the skin – wash off with water.</a:t>
            </a: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b) </a:t>
            </a:r>
            <a:r>
              <a:rPr lang="en-US" altLang="en-US" dirty="0">
                <a:solidFill>
                  <a:srgbClr val="000000"/>
                </a:solidFill>
                <a:ea typeface="MS Mincho" panose="02020609040205080304" pitchFamily="49" charset="-128"/>
              </a:rPr>
              <a:t>Inhaled – remove the person from the area if safe to do so.</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Loosen any tight clothing and remove jewellery.</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Offer reassurance.</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8. </a:t>
            </a:r>
            <a:r>
              <a:rPr lang="en-US" altLang="en-US" dirty="0">
                <a:solidFill>
                  <a:srgbClr val="000000"/>
                </a:solidFill>
                <a:ea typeface="MS Mincho" panose="02020609040205080304" pitchFamily="49" charset="-128"/>
              </a:rPr>
              <a:t>Regularly check the patient’s airways and breathing – if breathing stops follow DRS ABCD Basic Life Support process.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D10B3F9-5ADA-4514-9191-C04372486632}" type="slidenum">
              <a:rPr lang="en-US" altLang="en-US" sz="1200">
                <a:latin typeface="Arial" panose="020B0604020202020204" pitchFamily="34" charset="0"/>
              </a:rPr>
              <a:pPr eaLnBrk="1" hangingPunct="1"/>
              <a:t>130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027879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solidFill>
                  <a:srgbClr val="000000"/>
                </a:solidFill>
                <a:ea typeface="ＭＳ 明朝"/>
                <a:cs typeface="Times New Roman"/>
              </a:rPr>
              <a:t>If the Patient is Unconscious:</a:t>
            </a:r>
            <a:endParaRPr lang="en-US" dirty="0">
              <a:solidFill>
                <a:srgbClr val="000000"/>
              </a:solidFill>
              <a:ea typeface="ＭＳ 明朝"/>
              <a:cs typeface="Times New Roman"/>
            </a:endParaRPr>
          </a:p>
          <a:p>
            <a:pPr marL="510300" lvl="1">
              <a:spcBef>
                <a:spcPts val="300"/>
              </a:spcBef>
              <a:spcAft>
                <a:spcPts val="300"/>
              </a:spcAft>
              <a:buFont typeface="+mj-lt"/>
              <a:buNone/>
              <a:defRPr/>
            </a:pPr>
            <a:r>
              <a:rPr lang="en-US" b="1" dirty="0">
                <a:solidFill>
                  <a:srgbClr val="000000"/>
                </a:solidFill>
                <a:ea typeface="ＭＳ 明朝"/>
                <a:cs typeface="Times New Roman"/>
              </a:rPr>
              <a:t>1. </a:t>
            </a:r>
            <a:r>
              <a:rPr lang="en-US" dirty="0">
                <a:solidFill>
                  <a:srgbClr val="000000"/>
                </a:solidFill>
                <a:ea typeface="ＭＳ 明朝"/>
                <a:cs typeface="Times New Roman"/>
              </a:rPr>
              <a:t>Administer adrenalin auto-injector (such as an </a:t>
            </a:r>
            <a:r>
              <a:rPr lang="en-US" dirty="0" err="1">
                <a:solidFill>
                  <a:srgbClr val="000000"/>
                </a:solidFill>
                <a:ea typeface="ＭＳ 明朝"/>
                <a:cs typeface="Times New Roman"/>
              </a:rPr>
              <a:t>EpiPen</a:t>
            </a:r>
            <a:r>
              <a:rPr lang="en-US" dirty="0">
                <a:solidFill>
                  <a:srgbClr val="000000"/>
                </a:solidFill>
                <a:ea typeface="ＭＳ 明朝"/>
                <a:cs typeface="Times New Roman"/>
              </a:rPr>
              <a:t>) if available. If no response is shown in 5 minutes a further dose of adrenalin can be administered.</a:t>
            </a:r>
          </a:p>
          <a:p>
            <a:pPr marL="510300" lvl="1">
              <a:spcBef>
                <a:spcPts val="300"/>
              </a:spcBef>
              <a:spcAft>
                <a:spcPts val="300"/>
              </a:spcAft>
              <a:buFont typeface="+mj-lt"/>
              <a:buNone/>
              <a:defRPr/>
            </a:pPr>
            <a:endParaRPr lang="en-US" dirty="0">
              <a:solidFill>
                <a:srgbClr val="000000"/>
              </a:solidFill>
              <a:ea typeface="ＭＳ 明朝"/>
              <a:cs typeface="Times New Roman"/>
            </a:endParaRPr>
          </a:p>
          <a:p>
            <a:pPr marL="510300" lvl="1">
              <a:spcBef>
                <a:spcPts val="300"/>
              </a:spcBef>
              <a:spcAft>
                <a:spcPts val="300"/>
              </a:spcAft>
              <a:buFont typeface="+mj-lt"/>
              <a:buNone/>
              <a:defRPr/>
            </a:pPr>
            <a:r>
              <a:rPr lang="en-US" b="1" dirty="0">
                <a:solidFill>
                  <a:srgbClr val="000000"/>
                </a:solidFill>
                <a:ea typeface="ＭＳ 明朝"/>
                <a:cs typeface="Times New Roman"/>
              </a:rPr>
              <a:t>2. </a:t>
            </a:r>
            <a:r>
              <a:rPr lang="en-US" dirty="0">
                <a:solidFill>
                  <a:srgbClr val="000000"/>
                </a:solidFill>
                <a:ea typeface="ＭＳ 明朝"/>
                <a:cs typeface="Times New Roman"/>
              </a:rPr>
              <a:t>Follow DRS ABCD Basic Life Support process.</a:t>
            </a:r>
          </a:p>
          <a:p>
            <a:pPr marL="510300" lvl="1">
              <a:spcBef>
                <a:spcPts val="300"/>
              </a:spcBef>
              <a:spcAft>
                <a:spcPts val="300"/>
              </a:spcAft>
              <a:buFont typeface="+mj-lt"/>
              <a:buNone/>
              <a:defRPr/>
            </a:pPr>
            <a:endParaRPr lang="en-US" dirty="0">
              <a:solidFill>
                <a:srgbClr val="000000"/>
              </a:solidFill>
              <a:ea typeface="ＭＳ 明朝"/>
              <a:cs typeface="Times New Roman"/>
            </a:endParaRPr>
          </a:p>
          <a:p>
            <a:pPr marL="510300" lvl="1">
              <a:spcBef>
                <a:spcPts val="300"/>
              </a:spcBef>
              <a:spcAft>
                <a:spcPts val="300"/>
              </a:spcAft>
              <a:buFont typeface="+mj-lt"/>
              <a:buNone/>
              <a:defRPr/>
            </a:pPr>
            <a:r>
              <a:rPr lang="en-US" b="1" dirty="0">
                <a:solidFill>
                  <a:srgbClr val="000000"/>
                </a:solidFill>
                <a:ea typeface="ＭＳ 明朝"/>
                <a:cs typeface="Times New Roman"/>
              </a:rPr>
              <a:t>3. </a:t>
            </a:r>
            <a:r>
              <a:rPr lang="en-US" dirty="0">
                <a:solidFill>
                  <a:srgbClr val="000000"/>
                </a:solidFill>
                <a:ea typeface="ＭＳ 明朝"/>
                <a:cs typeface="Times New Roman"/>
              </a:rPr>
              <a:t>Call 000 or 112 and follow emergency personnel instructions.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CFA5D2F-0F88-4F83-BA2A-9F5A4AE7A54A}" type="slidenum">
              <a:rPr lang="en-US" altLang="en-US" sz="1200">
                <a:latin typeface="Arial" panose="020B0604020202020204" pitchFamily="34" charset="0"/>
              </a:rPr>
              <a:pPr eaLnBrk="1" hangingPunct="1"/>
              <a:t>131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1846376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Choking is the result of either a totally or partially obstructed airway – caused by swollen tissues or a foreign body or food/material entering the windpipe instead of the gullet.</a:t>
            </a:r>
          </a:p>
          <a:p>
            <a:r>
              <a:rPr lang="en-US" altLang="en-US" dirty="0">
                <a:solidFill>
                  <a:srgbClr val="000000"/>
                </a:solidFill>
              </a:rPr>
              <a:t> </a:t>
            </a:r>
          </a:p>
          <a:p>
            <a:r>
              <a:rPr lang="en-US" altLang="en-US" dirty="0">
                <a:solidFill>
                  <a:srgbClr val="000000"/>
                </a:solidFill>
              </a:rPr>
              <a:t>Common signs and symptoms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Inability to cough, breathe, speak or cry out.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Clutching/gripping of throat.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Cyanosis – blue skin, tongue, mouth lining.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Anxiety/restlessness.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Noisy breathing/wheezing.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Red/congested face with bulging neck veins.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Collapse/unconsciousness.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C47820F-71B9-4A98-A9D9-9D68FEE46459}" type="slidenum">
              <a:rPr lang="en-US" altLang="en-US" sz="1200">
                <a:latin typeface="Arial" panose="020B0604020202020204" pitchFamily="34" charset="0"/>
              </a:rPr>
              <a:pPr eaLnBrk="1" hangingPunct="1"/>
              <a:t>132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3345525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Choking is the result of either a totally or partially obstructed airway – caused by swollen tissues or a foreign body or food/material entering the windpipe instead of the gullet.</a:t>
            </a:r>
          </a:p>
          <a:p>
            <a:r>
              <a:rPr lang="en-US" altLang="en-US" dirty="0">
                <a:solidFill>
                  <a:srgbClr val="000000"/>
                </a:solidFill>
              </a:rPr>
              <a:t> </a:t>
            </a:r>
          </a:p>
          <a:p>
            <a:r>
              <a:rPr lang="en-US" altLang="en-US" dirty="0">
                <a:solidFill>
                  <a:srgbClr val="000000"/>
                </a:solidFill>
              </a:rPr>
              <a:t>Common signs and symptoms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Inability to cough, breathe, speak or cry out.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Clutching/gripping of throat.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Cyanosis – blue skin, tongue, mouth lining.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Anxiety/restlessness.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Noisy breathing/wheezing.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Red/congested face with bulging neck veins.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Collapse/unconsciousness.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C47820F-71B9-4A98-A9D9-9D68FEE46459}" type="slidenum">
              <a:rPr lang="en-US" altLang="en-US" sz="1200">
                <a:latin typeface="Arial" panose="020B0604020202020204" pitchFamily="34" charset="0"/>
              </a:rPr>
              <a:pPr eaLnBrk="1" hangingPunct="1"/>
              <a:t>133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25632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ea typeface="ＭＳ Ｐゴシック" charset="0"/>
                <a:cs typeface="Tahoma"/>
              </a:rPr>
              <a:t>Can the Patient Breathe, Speak or Cough?</a:t>
            </a:r>
            <a:r>
              <a:rPr lang="en-US" dirty="0">
                <a:ea typeface="ＭＳ Ｐゴシック" charset="0"/>
                <a:cs typeface="Tahoma"/>
              </a:rPr>
              <a:t> </a:t>
            </a:r>
          </a:p>
          <a:p>
            <a:pPr>
              <a:defRPr/>
            </a:pPr>
            <a:endParaRPr lang="en-US" dirty="0">
              <a:ea typeface="ＭＳ Ｐゴシック" charset="0"/>
              <a:cs typeface="Tahoma"/>
            </a:endParaRPr>
          </a:p>
          <a:p>
            <a:pPr>
              <a:defRPr/>
            </a:pPr>
            <a:r>
              <a:rPr lang="en-US" b="1" dirty="0">
                <a:ea typeface="ＭＳ Ｐゴシック" charset="0"/>
                <a:cs typeface="Tahoma"/>
              </a:rPr>
              <a:t>If Yes:</a:t>
            </a:r>
            <a:r>
              <a:rPr lang="en-US" dirty="0">
                <a:ea typeface="ＭＳ Ｐゴシック" charset="0"/>
                <a:cs typeface="Tahoma"/>
              </a:rPr>
              <a:t> </a:t>
            </a:r>
            <a:endParaRPr lang="en-US" dirty="0">
              <a:ea typeface="ＭＳ 明朝"/>
              <a:cs typeface="Tahoma"/>
            </a:endParaRPr>
          </a:p>
          <a:p>
            <a:pPr marL="510300" lvl="1">
              <a:spcBef>
                <a:spcPts val="300"/>
              </a:spcBef>
              <a:spcAft>
                <a:spcPts val="300"/>
              </a:spcAft>
              <a:buFont typeface="+mj-lt"/>
              <a:buNone/>
              <a:defRPr/>
            </a:pPr>
            <a:r>
              <a:rPr lang="en-US" b="1" dirty="0">
                <a:ea typeface="ＭＳ 明朝"/>
                <a:cs typeface="Tahoma"/>
              </a:rPr>
              <a:t>1. </a:t>
            </a:r>
            <a:r>
              <a:rPr lang="en-US" dirty="0">
                <a:ea typeface="ＭＳ 明朝"/>
                <a:cs typeface="Tahoma"/>
              </a:rPr>
              <a:t>Give the patient reassurance and encourage coughing until cleared.</a:t>
            </a:r>
          </a:p>
          <a:p>
            <a:pPr marL="685800" lvl="1" indent="0">
              <a:spcBef>
                <a:spcPts val="300"/>
              </a:spcBef>
              <a:spcAft>
                <a:spcPts val="300"/>
              </a:spcAft>
              <a:buNone/>
              <a:defRPr/>
            </a:pPr>
            <a:r>
              <a:rPr lang="en-US" b="1" dirty="0">
                <a:ea typeface="ＭＳ 明朝"/>
                <a:cs typeface="Tahoma"/>
              </a:rPr>
              <a:t>DO NOTHING ELSE.</a:t>
            </a:r>
            <a:endParaRPr lang="en-US" dirty="0">
              <a:ea typeface="ＭＳ 明朝"/>
              <a:cs typeface="Tahoma"/>
            </a:endParaRPr>
          </a:p>
          <a:p>
            <a:pPr marL="510300" lvl="1">
              <a:spcBef>
                <a:spcPts val="300"/>
              </a:spcBef>
              <a:spcAft>
                <a:spcPts val="300"/>
              </a:spcAft>
              <a:buFont typeface="+mj-lt"/>
              <a:buNone/>
              <a:defRPr/>
            </a:pPr>
            <a:endParaRPr lang="en-US" dirty="0">
              <a:ea typeface="ＭＳ 明朝"/>
              <a:cs typeface="Tahoma"/>
            </a:endParaRPr>
          </a:p>
          <a:p>
            <a:pPr marL="510300" lvl="1">
              <a:spcBef>
                <a:spcPts val="300"/>
              </a:spcBef>
              <a:spcAft>
                <a:spcPts val="300"/>
              </a:spcAft>
              <a:buFont typeface="+mj-lt"/>
              <a:buNone/>
              <a:defRPr/>
            </a:pPr>
            <a:r>
              <a:rPr lang="en-US" b="1" dirty="0">
                <a:ea typeface="ＭＳ 明朝"/>
                <a:cs typeface="Tahoma"/>
              </a:rPr>
              <a:t>2. </a:t>
            </a:r>
            <a:r>
              <a:rPr lang="en-US" dirty="0">
                <a:ea typeface="ＭＳ 明朝"/>
                <a:cs typeface="Tahoma"/>
              </a:rPr>
              <a:t>If the patient continues/starts wheezing or breathing noisily, call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349B541-A847-4B71-8F99-F3209DF52AE7}" type="slidenum">
              <a:rPr lang="en-US" altLang="en-US" sz="1200">
                <a:latin typeface="Arial" panose="020B0604020202020204" pitchFamily="34" charset="0"/>
              </a:rPr>
              <a:pPr eaLnBrk="1" hangingPunct="1"/>
              <a:t>134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45624727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solidFill>
                  <a:srgbClr val="000000"/>
                </a:solidFill>
                <a:ea typeface="ＭＳ Ｐゴシック" charset="0"/>
              </a:rPr>
              <a:t>Can the Patient Breathe, Speak or Cough?</a:t>
            </a:r>
            <a:endParaRPr lang="en-US" dirty="0">
              <a:solidFill>
                <a:srgbClr val="000000"/>
              </a:solidFill>
              <a:ea typeface="ＭＳ Ｐゴシック" charset="0"/>
            </a:endParaRPr>
          </a:p>
          <a:p>
            <a:pPr>
              <a:defRPr/>
            </a:pPr>
            <a:endParaRPr lang="en-US" dirty="0">
              <a:solidFill>
                <a:srgbClr val="000000"/>
              </a:solidFill>
              <a:ea typeface="ＭＳ Ｐゴシック" charset="0"/>
            </a:endParaRPr>
          </a:p>
          <a:p>
            <a:pPr>
              <a:defRPr/>
            </a:pPr>
            <a:r>
              <a:rPr lang="en-US" b="1" dirty="0">
                <a:solidFill>
                  <a:srgbClr val="000000"/>
                </a:solidFill>
                <a:ea typeface="ＭＳ Ｐゴシック" charset="0"/>
              </a:rPr>
              <a:t>If No and Conscious:</a:t>
            </a: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1.  </a:t>
            </a:r>
            <a:r>
              <a:rPr lang="en-US" dirty="0">
                <a:solidFill>
                  <a:srgbClr val="000000"/>
                </a:solidFill>
                <a:ea typeface="ＭＳ 明朝"/>
                <a:cs typeface="Times New Roman"/>
              </a:rPr>
              <a:t>Call 000 or 112 for an ambulance.</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2.  </a:t>
            </a:r>
            <a:r>
              <a:rPr lang="en-US" dirty="0">
                <a:solidFill>
                  <a:srgbClr val="000000"/>
                </a:solidFill>
                <a:ea typeface="ＭＳ 明朝"/>
                <a:cs typeface="Times New Roman"/>
              </a:rPr>
              <a:t>Have the person stand if able and lean on the back of a chair.</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3.  </a:t>
            </a:r>
            <a:r>
              <a:rPr lang="en-US" dirty="0">
                <a:solidFill>
                  <a:srgbClr val="000000"/>
                </a:solidFill>
                <a:ea typeface="ＭＳ 明朝"/>
                <a:cs typeface="Times New Roman"/>
              </a:rPr>
              <a:t>Give 5 sharp, upward back slaps between the shoulder blades, using the heel of the hand.</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4.  </a:t>
            </a:r>
            <a:r>
              <a:rPr lang="en-US" dirty="0">
                <a:solidFill>
                  <a:srgbClr val="000000"/>
                </a:solidFill>
                <a:ea typeface="ＭＳ 明朝"/>
                <a:cs typeface="Times New Roman"/>
              </a:rPr>
              <a:t>After each blow check if the object has been expelled.</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5.  </a:t>
            </a:r>
            <a:r>
              <a:rPr lang="en-US" dirty="0">
                <a:solidFill>
                  <a:srgbClr val="000000"/>
                </a:solidFill>
                <a:ea typeface="ＭＳ 明朝"/>
                <a:cs typeface="Times New Roman"/>
              </a:rPr>
              <a:t>If not successful give up to 5 chest thrusts (similar but slower and sharper than CPR compressions).</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6.  </a:t>
            </a:r>
            <a:r>
              <a:rPr lang="en-US" dirty="0">
                <a:solidFill>
                  <a:srgbClr val="000000"/>
                </a:solidFill>
                <a:ea typeface="ＭＳ 明朝"/>
                <a:cs typeface="Times New Roman"/>
              </a:rPr>
              <a:t>Check to see if the object has been expelled.</a:t>
            </a:r>
          </a:p>
          <a:p>
            <a:pPr marL="0" lvl="0" indent="-171450">
              <a:buNone/>
              <a:defRPr/>
            </a:pPr>
            <a:endParaRPr lang="en-US" dirty="0">
              <a:solidFill>
                <a:srgbClr val="000000"/>
              </a:solidFill>
              <a:ea typeface="ＭＳ 明朝"/>
              <a:cs typeface="Times New Roman"/>
            </a:endParaRPr>
          </a:p>
          <a:p>
            <a:pPr marL="0" lvl="0" indent="-171450">
              <a:buNone/>
              <a:defRPr/>
            </a:pPr>
            <a:endParaRPr lang="en-US" dirty="0">
              <a:solidFill>
                <a:srgbClr val="000000"/>
              </a:solidFill>
              <a:ea typeface="ＭＳ 明朝"/>
              <a:cs typeface="Times New Roman"/>
            </a:endParaRPr>
          </a:p>
          <a:p>
            <a:r>
              <a:rPr lang="en-US" altLang="en-US" b="1" dirty="0"/>
              <a:t>If the person becomes unconscious:</a:t>
            </a:r>
            <a:endParaRPr lang="en-US" altLang="en-US" dirty="0"/>
          </a:p>
          <a:p>
            <a:pPr marL="457200" lvl="1" indent="0">
              <a:buNone/>
            </a:pPr>
            <a:r>
              <a:rPr lang="en-US" altLang="en-US" b="1" dirty="0"/>
              <a:t>7.  </a:t>
            </a:r>
            <a:r>
              <a:rPr lang="en-US" altLang="en-US" dirty="0"/>
              <a:t>Lay the person on their side and try to clear the airway – check the mouth for visible foreign material.</a:t>
            </a:r>
          </a:p>
          <a:p>
            <a:pPr marL="457200" lvl="1" indent="0">
              <a:buNone/>
            </a:pPr>
            <a:endParaRPr lang="en-US" altLang="en-US" dirty="0"/>
          </a:p>
          <a:p>
            <a:pPr marL="457200" lvl="1" indent="0">
              <a:buNone/>
            </a:pPr>
            <a:r>
              <a:rPr lang="en-US" altLang="en-US" b="1" dirty="0"/>
              <a:t>8.  </a:t>
            </a:r>
            <a:r>
              <a:rPr lang="en-US" altLang="en-US" dirty="0"/>
              <a:t>Use head tilt and jaw support to open the airway – look, listen and feel for breath signs.</a:t>
            </a:r>
          </a:p>
          <a:p>
            <a:pPr marL="457200" lvl="1" indent="0">
              <a:buNone/>
            </a:pPr>
            <a:endParaRPr lang="en-US" altLang="en-US" dirty="0"/>
          </a:p>
          <a:p>
            <a:pPr marL="457200" lvl="1" indent="0">
              <a:buNone/>
            </a:pPr>
            <a:r>
              <a:rPr lang="en-US" altLang="en-US" b="1" dirty="0"/>
              <a:t>9.  </a:t>
            </a:r>
            <a:r>
              <a:rPr lang="en-US" altLang="en-US" dirty="0"/>
              <a:t>If the person is still not breathing, start DRS ABCD Basic Life Support process. </a:t>
            </a:r>
            <a:endParaRPr lang="en-US" dirty="0">
              <a:solidFill>
                <a:srgbClr val="000000"/>
              </a:solidFill>
              <a:ea typeface="ＭＳ 明朝"/>
              <a:cs typeface="Times New Roman"/>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81435DA-53CE-4DFC-B8E6-2AE48F550993}" type="slidenum">
              <a:rPr lang="en-US" altLang="en-US" sz="1200">
                <a:latin typeface="Arial" panose="020B0604020202020204" pitchFamily="34" charset="0"/>
              </a:rPr>
              <a:pPr eaLnBrk="1" hangingPunct="1"/>
              <a:t>135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59884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Can the patient breathe, speak or cough?</a:t>
            </a:r>
            <a:endParaRPr lang="en-US" altLang="en-US" dirty="0"/>
          </a:p>
          <a:p>
            <a:endParaRPr lang="en-US" altLang="en-US" dirty="0"/>
          </a:p>
          <a:p>
            <a:r>
              <a:rPr lang="en-US" altLang="en-US" b="1" dirty="0"/>
              <a:t>If No and Unconscious:</a:t>
            </a:r>
            <a:r>
              <a:rPr lang="en-US" altLang="en-US" dirty="0"/>
              <a:t> </a:t>
            </a:r>
          </a:p>
          <a:p>
            <a:pPr marL="457200" lvl="1" indent="0">
              <a:buNone/>
            </a:pPr>
            <a:r>
              <a:rPr lang="en-US" altLang="en-US" b="1" dirty="0"/>
              <a:t>1.  </a:t>
            </a:r>
            <a:r>
              <a:rPr lang="en-US" altLang="en-US" dirty="0"/>
              <a:t>Lay the person on their side and try to clear the airway – check the mouth for visible foreign material.</a:t>
            </a:r>
          </a:p>
          <a:p>
            <a:pPr marL="457200" lvl="1" indent="0">
              <a:buNone/>
            </a:pPr>
            <a:endParaRPr lang="en-US" altLang="en-US" dirty="0"/>
          </a:p>
          <a:p>
            <a:pPr marL="457200" lvl="1" indent="0">
              <a:buNone/>
            </a:pPr>
            <a:r>
              <a:rPr lang="en-US" altLang="en-US" b="1" dirty="0"/>
              <a:t>2.  </a:t>
            </a:r>
            <a:r>
              <a:rPr lang="en-US" altLang="en-US" dirty="0"/>
              <a:t>Use head tilt and jaw support to open the airway – look, listen and feel for breath signs.</a:t>
            </a:r>
          </a:p>
          <a:p>
            <a:pPr marL="457200" lvl="1" indent="0">
              <a:buNone/>
            </a:pPr>
            <a:endParaRPr lang="en-US" altLang="en-US" dirty="0"/>
          </a:p>
          <a:p>
            <a:pPr marL="457200" lvl="1" indent="0">
              <a:buNone/>
            </a:pPr>
            <a:r>
              <a:rPr lang="en-US" altLang="en-US" b="1" dirty="0"/>
              <a:t>3.  </a:t>
            </a:r>
            <a:r>
              <a:rPr lang="en-US" altLang="en-US" dirty="0"/>
              <a:t>If the person is still not breathing, start DRS ABCD Basic Life Support process. </a:t>
            </a:r>
            <a:endParaRPr lang="en-US" altLang="en-US" dirty="0">
              <a:ea typeface="MS Mincho" panose="02020609040205080304" pitchFamily="49"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6924171-CF8B-41C5-AC28-1EBE401A3742}" type="slidenum">
              <a:rPr lang="en-US" altLang="en-US" sz="1200">
                <a:latin typeface="Arial" panose="020B0604020202020204" pitchFamily="34" charset="0"/>
              </a:rPr>
              <a:pPr eaLnBrk="1" hangingPunct="1"/>
              <a:t>136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095276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During the primary and secondary survey, you will need to find and treat: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Bleeding.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Wounds.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Injuries.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DDF5B6E-AE78-4DF8-8DEB-0A1BA953AE05}" type="slidenum">
              <a:rPr lang="en-US" altLang="en-US" sz="1200">
                <a:latin typeface="Arial" panose="020B0604020202020204" pitchFamily="34" charset="0"/>
              </a:rPr>
              <a:pPr eaLnBrk="1" hangingPunct="1"/>
              <a:t>137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629929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Internal bleeding is harder to identify as it is under the surface of the skin. Common signs of internal bleeding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History of an injury that causes internal bleeding.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Medical conditions such as </a:t>
            </a:r>
            <a:r>
              <a:rPr lang="en-US" altLang="en-US" dirty="0" err="1">
                <a:solidFill>
                  <a:srgbClr val="000000"/>
                </a:solidFill>
              </a:rPr>
              <a:t>haemophilia</a:t>
            </a:r>
            <a:r>
              <a:rPr lang="en-US" altLang="en-US" dirty="0">
                <a:solidFill>
                  <a:srgbClr val="000000"/>
                </a:solidFill>
              </a:rPr>
              <a:t> or aneurysm.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Pain/tenderness in soft tissue – may also include hardness, swelling and distension. </a:t>
            </a:r>
          </a:p>
          <a:p>
            <a:pPr marL="628650" lvl="1" indent="-171450">
              <a:buFontTx/>
              <a:buChar char="•"/>
            </a:pPr>
            <a:endParaRPr lang="en-US" altLang="en-US" dirty="0">
              <a:solidFill>
                <a:srgbClr val="000000"/>
              </a:solidFill>
            </a:endParaRPr>
          </a:p>
          <a:p>
            <a:pPr marL="628650" lvl="1" indent="-171450">
              <a:buFontTx/>
              <a:buChar char="•"/>
            </a:pPr>
            <a:r>
              <a:rPr lang="en-US" altLang="en-US" dirty="0" err="1">
                <a:solidFill>
                  <a:srgbClr val="000000"/>
                </a:solidFill>
              </a:rPr>
              <a:t>Discolouration</a:t>
            </a:r>
            <a:r>
              <a:rPr lang="en-US" altLang="en-US" dirty="0">
                <a:solidFill>
                  <a:srgbClr val="000000"/>
                </a:solidFill>
              </a:rPr>
              <a:t>/bruising of skin in injured area.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Anxiety, restlessness.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9012A0E-0773-42CA-944E-083E6C202EE6}" type="slidenum">
              <a:rPr lang="en-US" altLang="en-US" sz="1200">
                <a:latin typeface="Arial" panose="020B0604020202020204" pitchFamily="34" charset="0"/>
              </a:rPr>
              <a:pPr eaLnBrk="1" hangingPunct="1"/>
              <a:t>138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04726297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Internal bleeding is harder to identify as it is under the surface of the skin. Common signs of internal bleeding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History of an injury that causes internal bleeding.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Medical conditions such as </a:t>
            </a:r>
            <a:r>
              <a:rPr lang="en-US" altLang="en-US" dirty="0" err="1">
                <a:solidFill>
                  <a:srgbClr val="000000"/>
                </a:solidFill>
              </a:rPr>
              <a:t>haemophilia</a:t>
            </a:r>
            <a:r>
              <a:rPr lang="en-US" altLang="en-US" dirty="0">
                <a:solidFill>
                  <a:srgbClr val="000000"/>
                </a:solidFill>
              </a:rPr>
              <a:t> or aneurysm.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Pain/tenderness in soft tissue – may also include hardness, swelling and distension. </a:t>
            </a:r>
          </a:p>
          <a:p>
            <a:pPr marL="628650" lvl="1" indent="-171450">
              <a:buFontTx/>
              <a:buChar char="•"/>
            </a:pPr>
            <a:endParaRPr lang="en-US" altLang="en-US" dirty="0">
              <a:solidFill>
                <a:srgbClr val="000000"/>
              </a:solidFill>
            </a:endParaRPr>
          </a:p>
          <a:p>
            <a:pPr marL="628650" lvl="1" indent="-171450">
              <a:buFontTx/>
              <a:buChar char="•"/>
            </a:pPr>
            <a:r>
              <a:rPr lang="en-US" altLang="en-US" dirty="0" err="1">
                <a:solidFill>
                  <a:srgbClr val="000000"/>
                </a:solidFill>
              </a:rPr>
              <a:t>Discolouration</a:t>
            </a:r>
            <a:r>
              <a:rPr lang="en-US" altLang="en-US" dirty="0">
                <a:solidFill>
                  <a:srgbClr val="000000"/>
                </a:solidFill>
              </a:rPr>
              <a:t>/bruising of skin in injured area.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Anxiety, restlessness.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9012A0E-0773-42CA-944E-083E6C202EE6}" type="slidenum">
              <a:rPr lang="en-US" altLang="en-US" sz="1200">
                <a:latin typeface="Arial" panose="020B0604020202020204" pitchFamily="34" charset="0"/>
              </a:rPr>
              <a:pPr eaLnBrk="1" hangingPunct="1"/>
              <a:t>139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897761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 Health &amp; Safety (WHS) legislation are the laws and guidelines designed to help keep your workplace safe. </a:t>
            </a:r>
            <a:endParaRPr lang="en-AU" altLang="en-US" dirty="0"/>
          </a:p>
          <a:p>
            <a:r>
              <a:rPr lang="en-US" altLang="en-US" dirty="0"/>
              <a:t> </a:t>
            </a:r>
            <a:endParaRPr lang="en-AU" altLang="en-US" dirty="0"/>
          </a:p>
          <a:p>
            <a:r>
              <a:rPr lang="en-US" altLang="en-US" dirty="0"/>
              <a:t>It is important that you are familiar with the WHS laws that exist in your state or territory. </a:t>
            </a:r>
            <a:endParaRPr lang="en-AU" altLang="en-US" dirty="0"/>
          </a:p>
          <a:p>
            <a:r>
              <a:rPr lang="en-US" altLang="en-US" dirty="0"/>
              <a:t> </a:t>
            </a:r>
            <a:endParaRPr lang="en-AU" altLang="en-US" dirty="0"/>
          </a:p>
          <a:p>
            <a:r>
              <a:rPr lang="en-US" altLang="en-US" dirty="0"/>
              <a:t>WHS legislation and regulations outline the responsibilities of a person conducting a business or undertaking (PCBUs) to provide first aid facilities and workers trained in first aid. The regulations may also detail the requirements of first aid kits and facilities based on the size of the organisation and the type of work environment.</a:t>
            </a:r>
            <a:endParaRPr lang="en-AU" altLang="en-US" dirty="0"/>
          </a:p>
          <a:p>
            <a:r>
              <a:rPr lang="en-US" altLang="en-US" dirty="0"/>
              <a:t> </a:t>
            </a:r>
            <a:endParaRPr lang="en-AU" altLang="en-US" dirty="0"/>
          </a:p>
          <a:p>
            <a:r>
              <a:rPr lang="en-US" altLang="en-US" dirty="0"/>
              <a:t>WHS guidelines for preventing accidents in the workplace should be found in the company’s polices and standard operating procedures. It should have procedures on how to deal with a workplace accident.</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66DCF9-21F9-4860-B17A-5EBDBC6ADD98}" type="slidenum">
              <a:rPr lang="en-US" altLang="en-US" sz="1200">
                <a:latin typeface="Arial" panose="020B0604020202020204" pitchFamily="34" charset="0"/>
              </a:rPr>
              <a:pPr eaLnBrk="1" hangingPunct="1"/>
              <a:t>14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9660327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Internal bleeding usually needs immediate surgery so the most important thing to do is call an ambulance. However general first aid management may include: </a:t>
            </a:r>
          </a:p>
          <a:p>
            <a:pPr lvl="1">
              <a:buFont typeface="Calibri" panose="020F0502020204030204" pitchFamily="34" charset="0"/>
              <a:buNone/>
            </a:pPr>
            <a:r>
              <a:rPr lang="en-US" altLang="en-US" b="1" dirty="0">
                <a:solidFill>
                  <a:srgbClr val="000000"/>
                </a:solidFill>
              </a:rPr>
              <a:t>1. </a:t>
            </a:r>
            <a:r>
              <a:rPr lang="en-US" altLang="en-US" dirty="0">
                <a:solidFill>
                  <a:srgbClr val="000000"/>
                </a:solidFill>
              </a:rPr>
              <a:t>Assist the person to lie down and rest in the most comfortable position.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2. </a:t>
            </a:r>
            <a:r>
              <a:rPr lang="en-US" altLang="en-US" dirty="0">
                <a:solidFill>
                  <a:srgbClr val="000000"/>
                </a:solidFill>
              </a:rPr>
              <a:t>Monitor ABC (airway, breathing, circulation).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3. </a:t>
            </a:r>
            <a:r>
              <a:rPr lang="en-US" altLang="en-US" dirty="0">
                <a:solidFill>
                  <a:srgbClr val="000000"/>
                </a:solidFill>
              </a:rPr>
              <a:t>Monitor for shock and maintain normal body temperature.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4. DO NOT</a:t>
            </a:r>
            <a:r>
              <a:rPr lang="en-US" altLang="en-US" dirty="0">
                <a:solidFill>
                  <a:srgbClr val="000000"/>
                </a:solidFill>
              </a:rPr>
              <a:t> give: </a:t>
            </a:r>
          </a:p>
          <a:p>
            <a:pPr marL="1085850" lvl="2" indent="-171450">
              <a:buFontTx/>
              <a:buChar char="•"/>
            </a:pPr>
            <a:r>
              <a:rPr lang="en-US" altLang="en-US" dirty="0">
                <a:solidFill>
                  <a:srgbClr val="000000"/>
                </a:solidFill>
              </a:rPr>
              <a:t>Medication. </a:t>
            </a:r>
          </a:p>
          <a:p>
            <a:pPr marL="1085850" lvl="2" indent="-171450">
              <a:buFontTx/>
              <a:buChar char="•"/>
            </a:pPr>
            <a:r>
              <a:rPr lang="en-US" altLang="en-US" dirty="0">
                <a:solidFill>
                  <a:srgbClr val="000000"/>
                </a:solidFill>
              </a:rPr>
              <a:t>Alcohol. </a:t>
            </a:r>
          </a:p>
          <a:p>
            <a:pPr marL="1085850" lvl="2" indent="-171450">
              <a:buFontTx/>
              <a:buChar char="•"/>
            </a:pPr>
            <a:r>
              <a:rPr lang="en-US" altLang="en-US" dirty="0">
                <a:solidFill>
                  <a:srgbClr val="000000"/>
                </a:solidFill>
              </a:rPr>
              <a:t>Food. </a:t>
            </a:r>
          </a:p>
          <a:p>
            <a:pPr marL="1085850" lvl="2" indent="-171450">
              <a:buFontTx/>
              <a:buChar char="•"/>
            </a:pPr>
            <a:r>
              <a:rPr lang="en-US" altLang="en-US" dirty="0">
                <a:solidFill>
                  <a:srgbClr val="000000"/>
                </a:solidFill>
              </a:rPr>
              <a:t>Drink.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5. </a:t>
            </a:r>
            <a:r>
              <a:rPr lang="en-US" altLang="en-US" dirty="0">
                <a:solidFill>
                  <a:srgbClr val="000000"/>
                </a:solidFill>
              </a:rPr>
              <a:t>Offer reassurance.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6. </a:t>
            </a:r>
            <a:r>
              <a:rPr lang="en-US" altLang="en-US" dirty="0">
                <a:solidFill>
                  <a:srgbClr val="000000"/>
                </a:solidFill>
              </a:rPr>
              <a:t>Provide first aid for other injuries/illnesses.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F7DA64-F3F8-4A56-8A15-BF1EE56909C0}" type="slidenum">
              <a:rPr lang="en-US" altLang="en-US" sz="1200">
                <a:latin typeface="Arial" panose="020B0604020202020204" pitchFamily="34" charset="0"/>
              </a:rPr>
              <a:pPr eaLnBrk="1" hangingPunct="1"/>
              <a:t>140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3137294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External bleeding or external </a:t>
            </a:r>
            <a:r>
              <a:rPr lang="en-US" altLang="en-US" dirty="0" err="1">
                <a:solidFill>
                  <a:srgbClr val="000000"/>
                </a:solidFill>
              </a:rPr>
              <a:t>haemorrhaging</a:t>
            </a:r>
            <a:r>
              <a:rPr lang="en-US" altLang="en-US" dirty="0">
                <a:solidFill>
                  <a:srgbClr val="000000"/>
                </a:solidFill>
              </a:rPr>
              <a:t> is</a:t>
            </a:r>
            <a:r>
              <a:rPr lang="en-US" altLang="en-US" b="1" dirty="0">
                <a:solidFill>
                  <a:srgbClr val="000000"/>
                </a:solidFill>
              </a:rPr>
              <a:t> </a:t>
            </a:r>
            <a:r>
              <a:rPr lang="en-US" altLang="en-US" dirty="0">
                <a:solidFill>
                  <a:srgbClr val="000000"/>
                </a:solidFill>
              </a:rPr>
              <a:t>easier to identify but may be life-threatening if there is blood spurting from the wound or if the blood doesn’t clot.</a:t>
            </a:r>
          </a:p>
          <a:p>
            <a:r>
              <a:rPr lang="en-US" altLang="en-US" dirty="0">
                <a:solidFill>
                  <a:srgbClr val="000000"/>
                </a:solidFill>
              </a:rPr>
              <a:t> </a:t>
            </a:r>
          </a:p>
          <a:p>
            <a:r>
              <a:rPr lang="en-US" altLang="en-US" dirty="0">
                <a:solidFill>
                  <a:srgbClr val="000000"/>
                </a:solidFill>
              </a:rPr>
              <a:t>Most bleeding will be minor and will stop within about 10 minutes when the blood clots.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07C7A68-B81E-478A-B7C4-C3E64411B573}" type="slidenum">
              <a:rPr lang="en-US" altLang="en-US" sz="1200">
                <a:latin typeface="Arial" panose="020B0604020202020204" pitchFamily="34" charset="0"/>
              </a:rPr>
              <a:pPr eaLnBrk="1" hangingPunct="1"/>
              <a:t>141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2081026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First aid management for bleeding involves:</a:t>
            </a: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Try to protect yourself by using gloves or an improvised barrier between your hands and the blood/wound.</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First check if there is any foreign object stuck in the wound then:</a:t>
            </a:r>
          </a:p>
          <a:p>
            <a:pPr marL="509588" lvl="1">
              <a:spcBef>
                <a:spcPts val="300"/>
              </a:spcBef>
              <a:spcAft>
                <a:spcPts val="300"/>
              </a:spcAft>
              <a:buFont typeface="+mj-lt" charset="0"/>
              <a:buNone/>
            </a:pPr>
            <a:endParaRPr lang="en-US" altLang="en-US" dirty="0">
              <a:solidFill>
                <a:srgbClr val="000000"/>
              </a:solidFill>
            </a:endParaRPr>
          </a:p>
          <a:p>
            <a:pPr marL="457200" lvl="1" indent="0">
              <a:buNone/>
            </a:pPr>
            <a:r>
              <a:rPr lang="en-US" altLang="en-US" b="1" dirty="0">
                <a:solidFill>
                  <a:srgbClr val="000000"/>
                </a:solidFill>
                <a:ea typeface="MS Mincho" panose="02020609040205080304" pitchFamily="49" charset="-128"/>
              </a:rPr>
              <a:t>If NO Foreign Object:</a:t>
            </a:r>
            <a:endParaRPr lang="en-US" altLang="en-US" dirty="0">
              <a:solidFill>
                <a:srgbClr val="000000"/>
              </a:solidFill>
              <a:ea typeface="MS Mincho" panose="02020609040205080304" pitchFamily="49" charset="-128"/>
            </a:endParaRPr>
          </a:p>
          <a:p>
            <a:pPr marL="795338" lvl="2"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Using a sterile dressing pad, ask the person to press directly on the wound.</a:t>
            </a:r>
          </a:p>
          <a:p>
            <a:pPr marL="1423988" lvl="3" indent="-171450">
              <a:spcBef>
                <a:spcPts val="300"/>
              </a:spcBef>
              <a:spcAft>
                <a:spcPts val="300"/>
              </a:spcAft>
              <a:buFont typeface="Arial" panose="020B0604020202020204" pitchFamily="34" charset="0"/>
              <a:buChar char="•"/>
            </a:pPr>
            <a:r>
              <a:rPr lang="en-US" altLang="en-US" dirty="0">
                <a:solidFill>
                  <a:srgbClr val="000000"/>
                </a:solidFill>
                <a:ea typeface="MS Mincho" panose="02020609040205080304" pitchFamily="49" charset="-128"/>
              </a:rPr>
              <a:t>If </a:t>
            </a:r>
            <a:r>
              <a:rPr lang="en-US" altLang="en-US" dirty="0"/>
              <a:t>you don’t have a sterile dressing, use an improvised dressing e.g. handkerchief, towel.</a:t>
            </a:r>
          </a:p>
          <a:p>
            <a:pPr marL="1423988" lvl="3" indent="-171450">
              <a:spcBef>
                <a:spcPts val="300"/>
              </a:spcBef>
              <a:spcAft>
                <a:spcPts val="300"/>
              </a:spcAft>
              <a:buFont typeface="Arial" panose="020B0604020202020204" pitchFamily="34" charset="0"/>
              <a:buChar char="•"/>
            </a:pPr>
            <a:r>
              <a:rPr lang="en-US" altLang="en-US" dirty="0"/>
              <a:t>If these are not available the person should use their hand.</a:t>
            </a:r>
          </a:p>
          <a:p>
            <a:pPr marL="1423988" lvl="3" indent="-171450">
              <a:spcBef>
                <a:spcPts val="300"/>
              </a:spcBef>
              <a:spcAft>
                <a:spcPts val="300"/>
              </a:spcAft>
              <a:buFont typeface="Arial" panose="020B0604020202020204" pitchFamily="34" charset="0"/>
              <a:buChar char="•"/>
            </a:pPr>
            <a:r>
              <a:rPr lang="en-US" altLang="en-US" dirty="0"/>
              <a:t>As a </a:t>
            </a:r>
            <a:r>
              <a:rPr lang="en-US" altLang="en-US" dirty="0">
                <a:solidFill>
                  <a:srgbClr val="000000"/>
                </a:solidFill>
                <a:ea typeface="MS Mincho" panose="02020609040205080304" pitchFamily="49" charset="-128"/>
              </a:rPr>
              <a:t>last resort use your own hand.</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If a broken bone is not suspected raise the injured area above the level of the heart.</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Have the person rest comfortably.</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Apply a pressure bandage to hold the dressing in place.</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Immobilise the injured part using an appropriate body splint/slinging method.</a:t>
            </a:r>
          </a:p>
          <a:p>
            <a:pPr marL="0" lvl="0" indent="-290512">
              <a:spcBef>
                <a:spcPts val="300"/>
              </a:spcBef>
              <a:spcAft>
                <a:spcPts val="300"/>
              </a:spcAft>
              <a:buFont typeface="+mj-lt" charset="0"/>
              <a:buNone/>
            </a:pPr>
            <a:r>
              <a:rPr lang="en-US" altLang="en-US" i="1" dirty="0">
                <a:solidFill>
                  <a:srgbClr val="000000"/>
                </a:solidFill>
                <a:ea typeface="MS Mincho" panose="02020609040205080304" pitchFamily="49" charset="-128"/>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7E3BFD6-1561-4DBA-B2C8-A03B2D30128A}" type="slidenum">
              <a:rPr lang="en-US" altLang="en-US" sz="1200">
                <a:latin typeface="Arial" panose="020B0604020202020204" pitchFamily="34" charset="0"/>
              </a:rPr>
              <a:pPr eaLnBrk="1" hangingPunct="1"/>
              <a:t>142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8288910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If NO Foreign Object:</a:t>
            </a:r>
            <a:r>
              <a:rPr lang="en-US" altLang="en-US" b="0" dirty="0">
                <a:solidFill>
                  <a:srgbClr val="000000"/>
                </a:solidFill>
                <a:ea typeface="MS Mincho" panose="02020609040205080304" pitchFamily="49" charset="-128"/>
              </a:rPr>
              <a:t>…</a:t>
            </a:r>
            <a:r>
              <a:rPr lang="en-US" altLang="en-US" i="1" dirty="0">
                <a:solidFill>
                  <a:srgbClr val="000000"/>
                </a:solidFill>
                <a:ea typeface="MS Mincho" panose="02020609040205080304" pitchFamily="49" charset="-128"/>
              </a:rPr>
              <a:t>Continued</a:t>
            </a:r>
            <a:endParaRPr lang="en-US" altLang="en-US" b="1" dirty="0">
              <a:solidFill>
                <a:srgbClr val="000000"/>
              </a:solidFill>
              <a:ea typeface="MS Mincho" panose="02020609040205080304" pitchFamily="49" charset="-128"/>
            </a:endParaRPr>
          </a:p>
          <a:p>
            <a:endParaRPr lang="en-US" altLang="en-US" dirty="0">
              <a:solidFill>
                <a:srgbClr val="000000"/>
              </a:solidFill>
              <a:ea typeface="MS Mincho" panose="02020609040205080304" pitchFamily="49" charset="-128"/>
            </a:endParaRPr>
          </a:p>
          <a:p>
            <a:pPr marL="457200" lvl="1" indent="0" eaLnBrk="1" hangingPunct="1">
              <a:spcBef>
                <a:spcPts val="300"/>
              </a:spcBef>
              <a:spcAft>
                <a:spcPts val="300"/>
              </a:spcAft>
              <a:buNone/>
            </a:pPr>
            <a:r>
              <a:rPr lang="en-US" altLang="en-US" b="1" dirty="0">
                <a:solidFill>
                  <a:srgbClr val="000000"/>
                </a:solidFill>
                <a:ea typeface="MS Mincho" panose="02020609040205080304" pitchFamily="49" charset="-128"/>
              </a:rPr>
              <a:t>IF BLEEDING CONTINUES</a:t>
            </a:r>
            <a:r>
              <a:rPr lang="en-US" altLang="en-US" dirty="0">
                <a:solidFill>
                  <a:srgbClr val="000000"/>
                </a:solidFill>
                <a:ea typeface="MS Mincho" panose="02020609040205080304" pitchFamily="49" charset="-128"/>
              </a:rPr>
              <a:t>:</a:t>
            </a:r>
          </a:p>
          <a:p>
            <a:pPr marL="914400" lvl="2" indent="0" eaLnBrk="1" hangingPunct="1">
              <a:spcBef>
                <a:spcPts val="300"/>
              </a:spcBef>
              <a:spcAft>
                <a:spcPts val="300"/>
              </a:spcAft>
              <a:buNone/>
            </a:pPr>
            <a:r>
              <a:rPr lang="en-US" altLang="en-US" b="1" dirty="0">
                <a:solidFill>
                  <a:srgbClr val="000000"/>
                </a:solidFill>
                <a:ea typeface="MS Mincho" panose="02020609040205080304" pitchFamily="49" charset="-128"/>
              </a:rPr>
              <a:t>8. </a:t>
            </a:r>
            <a:r>
              <a:rPr lang="en-US" altLang="en-US" dirty="0">
                <a:solidFill>
                  <a:srgbClr val="000000"/>
                </a:solidFill>
                <a:ea typeface="MS Mincho" panose="02020609040205080304" pitchFamily="49" charset="-128"/>
              </a:rPr>
              <a:t>Apply a second dressing pad over the first and a firmer bandage over top of all.</a:t>
            </a:r>
          </a:p>
          <a:p>
            <a:pPr lvl="1" eaLnBrk="1" hangingPunct="1">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lvl="1" eaLnBrk="1" hangingPunct="1">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IF SIGNIFICANT BLEEDING CONTINUES</a:t>
            </a:r>
            <a:r>
              <a:rPr lang="en-US" altLang="en-US" dirty="0">
                <a:solidFill>
                  <a:srgbClr val="000000"/>
                </a:solidFill>
                <a:ea typeface="MS Mincho" panose="02020609040205080304" pitchFamily="49" charset="-128"/>
              </a:rPr>
              <a:t>:</a:t>
            </a: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9. </a:t>
            </a:r>
            <a:r>
              <a:rPr lang="en-US" altLang="en-US" dirty="0">
                <a:solidFill>
                  <a:srgbClr val="000000"/>
                </a:solidFill>
                <a:ea typeface="MS Mincho" panose="02020609040205080304" pitchFamily="49" charset="-128"/>
              </a:rPr>
              <a:t>Remove all bandaging and check for a missed bleeding site.</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10. </a:t>
            </a:r>
            <a:r>
              <a:rPr lang="en-US" altLang="en-US" dirty="0">
                <a:solidFill>
                  <a:srgbClr val="000000"/>
                </a:solidFill>
                <a:ea typeface="MS Mincho" panose="02020609040205080304" pitchFamily="49" charset="-128"/>
              </a:rPr>
              <a:t>Reapply better dressing and bandages. Continue to monitor the person’s ABC.</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11. </a:t>
            </a:r>
            <a:r>
              <a:rPr lang="en-US" altLang="en-US" dirty="0">
                <a:solidFill>
                  <a:srgbClr val="000000"/>
                </a:solidFill>
                <a:ea typeface="MS Mincho" panose="02020609040205080304" pitchFamily="49" charset="-128"/>
              </a:rPr>
              <a:t>Call an ambulance in necessary.</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12.</a:t>
            </a:r>
            <a:r>
              <a:rPr lang="en-US" altLang="en-US" dirty="0">
                <a:solidFill>
                  <a:srgbClr val="000000"/>
                </a:solidFill>
                <a:ea typeface="MS Mincho" panose="02020609040205080304" pitchFamily="49" charset="-128"/>
              </a:rPr>
              <a:t> Monitor for shock or condition getting worse.</a:t>
            </a:r>
          </a:p>
          <a:p>
            <a:pPr>
              <a:spcBef>
                <a:spcPts val="300"/>
              </a:spcBef>
              <a:spcAft>
                <a:spcPts val="300"/>
              </a:spcAft>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disturb dressings once bleeding stops/is controlled.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FB1678D-810B-4B2E-97A7-32F15DC38269}" type="slidenum">
              <a:rPr lang="en-US" altLang="en-US" sz="1200">
                <a:latin typeface="Arial" panose="020B0604020202020204" pitchFamily="34" charset="0"/>
              </a:rPr>
              <a:pPr eaLnBrk="1" hangingPunct="1"/>
              <a:t>143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295454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First aid management for bleeding involves:</a:t>
            </a: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Try to protect yourself by using gloves or an improvised barrier between your hands and the blood/wound.</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First check if there is any foreign object stuck in the wound then:</a:t>
            </a:r>
          </a:p>
          <a:p>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If a</a:t>
            </a:r>
            <a:r>
              <a:rPr lang="en-US" altLang="en-US" b="1" baseline="0" dirty="0">
                <a:solidFill>
                  <a:srgbClr val="000000"/>
                </a:solidFill>
                <a:ea typeface="MS Mincho" panose="02020609040205080304" pitchFamily="49" charset="-128"/>
              </a:rPr>
              <a:t> </a:t>
            </a:r>
            <a:r>
              <a:rPr lang="en-US" altLang="en-US" b="1" dirty="0">
                <a:solidFill>
                  <a:srgbClr val="000000"/>
                </a:solidFill>
                <a:ea typeface="MS Mincho" panose="02020609040205080304" pitchFamily="49" charset="-128"/>
              </a:rPr>
              <a:t>Foreign Object is Present:</a:t>
            </a: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Leave the object in the wound – it may be controlling the bleeding.</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Using sterile dressings, build up dressings around the wound, finishing above the object’s height if possible.</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Secure the dressings in place with a roller bandage, wrapping diagonally above and below the object and</a:t>
            </a:r>
            <a:r>
              <a:rPr lang="en-US" altLang="en-US" baseline="0" dirty="0">
                <a:solidFill>
                  <a:srgbClr val="000000"/>
                </a:solidFill>
                <a:ea typeface="MS Mincho" panose="02020609040205080304" pitchFamily="49" charset="-128"/>
              </a:rPr>
              <a:t> lightly over the object</a:t>
            </a:r>
            <a:r>
              <a:rPr lang="en-US" altLang="en-US" dirty="0">
                <a:solidFill>
                  <a:srgbClr val="000000"/>
                </a:solidFill>
                <a:ea typeface="MS Mincho" panose="02020609040205080304" pitchFamily="49" charset="-128"/>
              </a:rPr>
              <a:t>.</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If the object is large and sticking out, above the dressings, bandage firmly all around the object but </a:t>
            </a:r>
            <a:r>
              <a:rPr lang="en-US" altLang="en-US" b="1" dirty="0">
                <a:solidFill>
                  <a:srgbClr val="000000"/>
                </a:solidFill>
                <a:ea typeface="MS Mincho" panose="02020609040205080304" pitchFamily="49" charset="-128"/>
              </a:rPr>
              <a:t>DO NOT </a:t>
            </a:r>
            <a:r>
              <a:rPr lang="en-US" altLang="en-US" dirty="0">
                <a:solidFill>
                  <a:srgbClr val="000000"/>
                </a:solidFill>
                <a:ea typeface="MS Mincho" panose="02020609040205080304" pitchFamily="49" charset="-128"/>
              </a:rPr>
              <a:t>bandage over the object.</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Protect from further damage.</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8.</a:t>
            </a:r>
            <a:r>
              <a:rPr lang="en-US" altLang="en-US" dirty="0">
                <a:solidFill>
                  <a:srgbClr val="000000"/>
                </a:solidFill>
                <a:ea typeface="MS Mincho" panose="02020609040205080304" pitchFamily="49" charset="-128"/>
              </a:rPr>
              <a:t> Continue to monitor the person’s ABC.</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9.</a:t>
            </a:r>
            <a:r>
              <a:rPr lang="en-US" altLang="en-US" dirty="0">
                <a:solidFill>
                  <a:srgbClr val="000000"/>
                </a:solidFill>
                <a:ea typeface="MS Mincho" panose="02020609040205080304" pitchFamily="49" charset="-128"/>
              </a:rPr>
              <a:t> Call an ambulance.</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10.</a:t>
            </a:r>
            <a:r>
              <a:rPr lang="en-US" altLang="en-US" dirty="0">
                <a:solidFill>
                  <a:srgbClr val="000000"/>
                </a:solidFill>
                <a:ea typeface="MS Mincho" panose="02020609040205080304" pitchFamily="49" charset="-128"/>
              </a:rPr>
              <a:t> Monitor for shock or</a:t>
            </a:r>
            <a:r>
              <a:rPr lang="en-US" altLang="en-US" baseline="0" dirty="0">
                <a:solidFill>
                  <a:srgbClr val="000000"/>
                </a:solidFill>
                <a:ea typeface="MS Mincho" panose="02020609040205080304" pitchFamily="49" charset="-128"/>
              </a:rPr>
              <a:t> condition getting worse</a:t>
            </a:r>
            <a:r>
              <a:rPr lang="en-US" altLang="en-US" dirty="0">
                <a:solidFill>
                  <a:srgbClr val="000000"/>
                </a:solidFill>
                <a:ea typeface="MS Mincho" panose="02020609040205080304" pitchFamily="49" charset="-128"/>
              </a:rPr>
              <a: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6B23F9E-BCB1-41BA-BDB7-7E59EBC2F0C2}" type="slidenum">
              <a:rPr lang="en-US" altLang="en-US" sz="1200">
                <a:latin typeface="Arial" panose="020B0604020202020204" pitchFamily="34" charset="0"/>
              </a:rPr>
              <a:pPr eaLnBrk="1" hangingPunct="1"/>
              <a:t>144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3748651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solidFill>
                  <a:srgbClr val="000000"/>
                </a:solidFill>
                <a:ea typeface="ＭＳ 明朝"/>
                <a:cs typeface="Tahoma"/>
              </a:rPr>
              <a:t>First aid management for bleeding involves:</a:t>
            </a:r>
          </a:p>
          <a:p>
            <a:pPr marL="510300" lvl="1">
              <a:spcBef>
                <a:spcPts val="300"/>
              </a:spcBef>
              <a:spcAft>
                <a:spcPts val="300"/>
              </a:spcAft>
              <a:buFont typeface="+mj-lt"/>
              <a:buNone/>
              <a:defRPr/>
            </a:pPr>
            <a:endParaRPr lang="en-US" dirty="0">
              <a:solidFill>
                <a:srgbClr val="000000"/>
              </a:solidFill>
              <a:ea typeface="ＭＳ 明朝"/>
              <a:cs typeface="Tahoma"/>
            </a:endParaRPr>
          </a:p>
          <a:p>
            <a:pPr marL="510300" lvl="1">
              <a:spcBef>
                <a:spcPts val="300"/>
              </a:spcBef>
              <a:spcAft>
                <a:spcPts val="300"/>
              </a:spcAft>
              <a:buFont typeface="+mj-lt"/>
              <a:buNone/>
              <a:defRPr/>
            </a:pPr>
            <a:r>
              <a:rPr lang="en-US" b="1" dirty="0">
                <a:solidFill>
                  <a:srgbClr val="000000"/>
                </a:solidFill>
                <a:ea typeface="ＭＳ 明朝"/>
                <a:cs typeface="Tahoma"/>
              </a:rPr>
              <a:t>1.  </a:t>
            </a:r>
            <a:r>
              <a:rPr lang="en-US" dirty="0">
                <a:solidFill>
                  <a:srgbClr val="000000"/>
                </a:solidFill>
                <a:ea typeface="ＭＳ 明朝"/>
                <a:cs typeface="Tahoma"/>
              </a:rPr>
              <a:t>Try to protect yourself by using gloves or an improvised barrier between your hands and the blood/wound.</a:t>
            </a:r>
          </a:p>
          <a:p>
            <a:pPr marL="510300" lvl="1">
              <a:spcBef>
                <a:spcPts val="300"/>
              </a:spcBef>
              <a:spcAft>
                <a:spcPts val="300"/>
              </a:spcAft>
              <a:buFont typeface="+mj-lt"/>
              <a:buNone/>
              <a:defRPr/>
            </a:pPr>
            <a:endParaRPr lang="en-US" dirty="0">
              <a:solidFill>
                <a:srgbClr val="000000"/>
              </a:solidFill>
              <a:ea typeface="ＭＳ 明朝"/>
              <a:cs typeface="Tahoma"/>
            </a:endParaRPr>
          </a:p>
          <a:p>
            <a:pPr marL="510300" lvl="1">
              <a:spcBef>
                <a:spcPts val="300"/>
              </a:spcBef>
              <a:spcAft>
                <a:spcPts val="300"/>
              </a:spcAft>
              <a:buFont typeface="+mj-lt"/>
              <a:buNone/>
              <a:defRPr/>
            </a:pPr>
            <a:r>
              <a:rPr lang="en-US" b="1" dirty="0">
                <a:solidFill>
                  <a:srgbClr val="000000"/>
                </a:solidFill>
                <a:ea typeface="ＭＳ 明朝"/>
                <a:cs typeface="Tahoma"/>
              </a:rPr>
              <a:t>2.  </a:t>
            </a:r>
            <a:r>
              <a:rPr lang="en-US" dirty="0">
                <a:solidFill>
                  <a:srgbClr val="000000"/>
                </a:solidFill>
                <a:ea typeface="ＭＳ 明朝"/>
                <a:cs typeface="Tahoma"/>
              </a:rPr>
              <a:t>First check if there is any foreign object stuck in the wound then:</a:t>
            </a:r>
          </a:p>
          <a:p>
            <a:pPr marL="510300" lvl="1">
              <a:spcBef>
                <a:spcPts val="300"/>
              </a:spcBef>
              <a:spcAft>
                <a:spcPts val="300"/>
              </a:spcAft>
              <a:buFont typeface="+mj-lt"/>
              <a:buNone/>
              <a:defRPr/>
            </a:pPr>
            <a:endParaRPr lang="en-US" b="1" dirty="0">
              <a:solidFill>
                <a:srgbClr val="000000"/>
              </a:solidFill>
              <a:ea typeface="ＭＳ 明朝"/>
              <a:cs typeface="Times New Roman"/>
            </a:endParaRPr>
          </a:p>
          <a:p>
            <a:pPr marL="510300" lvl="1">
              <a:spcBef>
                <a:spcPts val="300"/>
              </a:spcBef>
              <a:spcAft>
                <a:spcPts val="300"/>
              </a:spcAft>
              <a:buFont typeface="+mj-lt"/>
              <a:buNone/>
              <a:defRPr/>
            </a:pPr>
            <a:r>
              <a:rPr lang="en-US" b="1" dirty="0">
                <a:solidFill>
                  <a:srgbClr val="000000"/>
                </a:solidFill>
                <a:ea typeface="ＭＳ 明朝"/>
                <a:cs typeface="Times New Roman"/>
              </a:rPr>
              <a:t>If Unconscious:</a:t>
            </a:r>
            <a:endParaRPr lang="en-US" dirty="0">
              <a:solidFill>
                <a:srgbClr val="000000"/>
              </a:solidFill>
              <a:ea typeface="ＭＳ 明朝"/>
              <a:cs typeface="Times New Roman"/>
            </a:endParaRPr>
          </a:p>
          <a:p>
            <a:pPr marL="967500" lvl="2">
              <a:spcBef>
                <a:spcPts val="300"/>
              </a:spcBef>
              <a:spcAft>
                <a:spcPts val="300"/>
              </a:spcAft>
              <a:buFont typeface="+mj-lt"/>
              <a:buNone/>
              <a:defRPr/>
            </a:pPr>
            <a:r>
              <a:rPr lang="en-US" b="1" dirty="0">
                <a:solidFill>
                  <a:srgbClr val="000000"/>
                </a:solidFill>
                <a:ea typeface="ＭＳ 明朝"/>
                <a:cs typeface="Times New Roman"/>
              </a:rPr>
              <a:t>3. </a:t>
            </a:r>
            <a:r>
              <a:rPr lang="en-US" dirty="0">
                <a:solidFill>
                  <a:srgbClr val="000000"/>
                </a:solidFill>
                <a:ea typeface="ＭＳ 明朝"/>
                <a:cs typeface="Times New Roman"/>
              </a:rPr>
              <a:t>Follow DRS ABCD Basic Life Support process.</a:t>
            </a:r>
          </a:p>
          <a:p>
            <a:pPr marL="967500" lvl="2">
              <a:spcBef>
                <a:spcPts val="300"/>
              </a:spcBef>
              <a:spcAft>
                <a:spcPts val="300"/>
              </a:spcAft>
              <a:buFont typeface="+mj-lt"/>
              <a:buNone/>
              <a:defRPr/>
            </a:pPr>
            <a:endParaRPr lang="en-US" dirty="0">
              <a:solidFill>
                <a:srgbClr val="000000"/>
              </a:solidFill>
              <a:ea typeface="ＭＳ 明朝"/>
              <a:cs typeface="Times New Roman"/>
            </a:endParaRPr>
          </a:p>
          <a:p>
            <a:pPr marL="967500" lvl="2">
              <a:spcBef>
                <a:spcPts val="300"/>
              </a:spcBef>
              <a:spcAft>
                <a:spcPts val="300"/>
              </a:spcAft>
              <a:buFont typeface="+mj-lt"/>
              <a:buNone/>
              <a:defRPr/>
            </a:pPr>
            <a:r>
              <a:rPr lang="en-US" b="1" dirty="0">
                <a:solidFill>
                  <a:srgbClr val="000000"/>
                </a:solidFill>
                <a:ea typeface="ＭＳ 明朝"/>
                <a:cs typeface="Times New Roman"/>
              </a:rPr>
              <a:t>4. </a:t>
            </a:r>
            <a:r>
              <a:rPr lang="en-US" dirty="0">
                <a:solidFill>
                  <a:srgbClr val="000000"/>
                </a:solidFill>
                <a:ea typeface="ＭＳ 明朝"/>
                <a:cs typeface="Times New Roman"/>
              </a:rPr>
              <a:t>Call 000 or 112 and follow emergency personnel instructions.</a:t>
            </a:r>
            <a:endParaRPr lang="en-US" dirty="0">
              <a:solidFill>
                <a:srgbClr val="000000"/>
              </a:solidFill>
              <a:ea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C9666D5-19A4-47F4-962F-605560775A32}" type="slidenum">
              <a:rPr lang="en-US" altLang="en-US" sz="1200">
                <a:latin typeface="Arial" panose="020B0604020202020204" pitchFamily="34" charset="0"/>
              </a:rPr>
              <a:pPr eaLnBrk="1" hangingPunct="1"/>
              <a:t>145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247446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Wounds may or may not bleed and can involve injuries to underlying organs and muscles. There may also be damage, whether minor or extensive, to the skin and other tissues.</a:t>
            </a:r>
          </a:p>
          <a:p>
            <a:r>
              <a:rPr lang="en-US" altLang="en-US" dirty="0">
                <a:solidFill>
                  <a:srgbClr val="000000"/>
                </a:solidFill>
              </a:rPr>
              <a:t> </a:t>
            </a:r>
          </a:p>
          <a:p>
            <a:r>
              <a:rPr lang="en-US" altLang="en-US" dirty="0">
                <a:solidFill>
                  <a:srgbClr val="000000"/>
                </a:solidFill>
              </a:rPr>
              <a:t>Wounds are </a:t>
            </a:r>
            <a:r>
              <a:rPr lang="en-US" altLang="en-US" dirty="0" err="1">
                <a:solidFill>
                  <a:srgbClr val="000000"/>
                </a:solidFill>
              </a:rPr>
              <a:t>categorised</a:t>
            </a:r>
            <a:r>
              <a:rPr lang="en-US" altLang="en-US" dirty="0">
                <a:solidFill>
                  <a:srgbClr val="000000"/>
                </a:solidFill>
              </a:rPr>
              <a:t> as either closed or open.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Closed Wounds</a:t>
            </a:r>
            <a:r>
              <a:rPr lang="en-US" altLang="en-US" dirty="0">
                <a:solidFill>
                  <a:srgbClr val="000000"/>
                </a:solidFill>
              </a:rPr>
              <a:t> – damage occurs under the skin, e.g. a bruise.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Open Wounds</a:t>
            </a:r>
            <a:r>
              <a:rPr lang="en-US" altLang="en-US" dirty="0">
                <a:solidFill>
                  <a:srgbClr val="000000"/>
                </a:solidFill>
              </a:rPr>
              <a:t> – damage breaks the outer layer of the skin, e.g. scrape, cut. Usually involves bleeding.</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8E3B9AE-F81F-450C-935A-E4FE259DBF0F}" type="slidenum">
              <a:rPr lang="en-US" altLang="en-US" sz="1200">
                <a:latin typeface="Arial" panose="020B0604020202020204" pitchFamily="34" charset="0"/>
              </a:rPr>
              <a:pPr eaLnBrk="1" hangingPunct="1"/>
              <a:t>146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502921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Wounds may or may not bleed and can involve injuries to underlying organs and muscles. There may also be damage, whether minor or extensive, to the skin and other tissues.</a:t>
            </a:r>
          </a:p>
          <a:p>
            <a:r>
              <a:rPr lang="en-US" altLang="en-US" dirty="0">
                <a:solidFill>
                  <a:srgbClr val="000000"/>
                </a:solidFill>
              </a:rPr>
              <a:t> </a:t>
            </a:r>
          </a:p>
          <a:p>
            <a:r>
              <a:rPr lang="en-US" altLang="en-US" dirty="0">
                <a:solidFill>
                  <a:srgbClr val="000000"/>
                </a:solidFill>
              </a:rPr>
              <a:t>Wounds are </a:t>
            </a:r>
            <a:r>
              <a:rPr lang="en-US" altLang="en-US" dirty="0" err="1">
                <a:solidFill>
                  <a:srgbClr val="000000"/>
                </a:solidFill>
              </a:rPr>
              <a:t>categorised</a:t>
            </a:r>
            <a:r>
              <a:rPr lang="en-US" altLang="en-US" dirty="0">
                <a:solidFill>
                  <a:srgbClr val="000000"/>
                </a:solidFill>
              </a:rPr>
              <a:t> as either closed or open.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Closed Wounds</a:t>
            </a:r>
            <a:r>
              <a:rPr lang="en-US" altLang="en-US" dirty="0">
                <a:solidFill>
                  <a:srgbClr val="000000"/>
                </a:solidFill>
              </a:rPr>
              <a:t> – damage occurs under the skin, e.g. a bruise.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Open Wounds</a:t>
            </a:r>
            <a:r>
              <a:rPr lang="en-US" altLang="en-US" dirty="0">
                <a:solidFill>
                  <a:srgbClr val="000000"/>
                </a:solidFill>
              </a:rPr>
              <a:t> – damage breaks the outer layer of the skin, e.g. scrape, cut. Usually involves bleeding.</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8E3B9AE-F81F-450C-935A-E4FE259DBF0F}" type="slidenum">
              <a:rPr lang="en-US" altLang="en-US" sz="1200">
                <a:latin typeface="Arial" panose="020B0604020202020204" pitchFamily="34" charset="0"/>
              </a:rPr>
              <a:pPr eaLnBrk="1" hangingPunct="1"/>
              <a:t>147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806071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General first aid treatment for major wounds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a:t>
            </a:r>
            <a:r>
              <a:rPr lang="en-US" altLang="en-US" dirty="0">
                <a:solidFill>
                  <a:srgbClr val="000000"/>
                </a:solidFill>
                <a:ea typeface="MS Mincho" panose="02020609040205080304" pitchFamily="49" charset="-128"/>
              </a:rPr>
              <a:t> Put a dressing on the wound and control bleeding (as for external bleeding).</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a:t>
            </a:r>
            <a:r>
              <a:rPr lang="en-US" altLang="en-US" dirty="0">
                <a:solidFill>
                  <a:srgbClr val="000000"/>
                </a:solidFill>
                <a:ea typeface="MS Mincho" panose="02020609040205080304" pitchFamily="49" charset="-128"/>
              </a:rPr>
              <a:t> Call an ambulance (000 or 112) or get the person to medical attention.</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DO NOT remove the bandage once bleeding has been controlled.</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DO NOT try to clean the wound – medical staff will do this.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a:t>
            </a:r>
            <a:r>
              <a:rPr lang="en-US" altLang="en-US" dirty="0">
                <a:solidFill>
                  <a:srgbClr val="000000"/>
                </a:solidFill>
                <a:ea typeface="MS Mincho" panose="02020609040205080304" pitchFamily="49" charset="-128"/>
              </a:rPr>
              <a:t> Continue to monitor the person closely.</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6.</a:t>
            </a:r>
            <a:r>
              <a:rPr lang="en-US" altLang="en-US" dirty="0">
                <a:solidFill>
                  <a:srgbClr val="000000"/>
                </a:solidFill>
                <a:ea typeface="MS Mincho" panose="02020609040205080304" pitchFamily="49" charset="-128"/>
              </a:rPr>
              <a:t> Be prepared to treat for shock.</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If the person becomes unconscious follow DRS ABCD Basic Life Support process.</a:t>
            </a: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Follow DRS ABCD Basic Life Support process.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000 or 112 and follow emergency personnel instructions.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7DE79A7-A76C-4011-8D3A-A3B9738E9230}" type="slidenum">
              <a:rPr lang="en-US" altLang="en-US" sz="1200">
                <a:latin typeface="Arial" panose="020B0604020202020204" pitchFamily="34" charset="0"/>
              </a:rPr>
              <a:pPr eaLnBrk="1" hangingPunct="1"/>
              <a:t>148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318943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Often caused by a blow from a blunt object and leads to a nosebleed. May also be caused by changes in blood pressure, altitude and sneezing, picking or blowing nose.</a:t>
            </a:r>
          </a:p>
          <a:p>
            <a:r>
              <a:rPr lang="en-US" altLang="en-US" dirty="0">
                <a:solidFill>
                  <a:srgbClr val="000000"/>
                </a:solidFill>
              </a:rPr>
              <a:t> </a:t>
            </a:r>
          </a:p>
          <a:p>
            <a:r>
              <a:rPr lang="en-US" altLang="en-US" dirty="0">
                <a:solidFill>
                  <a:srgbClr val="000000"/>
                </a:solidFill>
              </a:rPr>
              <a:t>Nosebleeds may cause breathing problems or vomiting if blood is inhaled or swallowed.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3541AC3-7E21-4AEE-815B-CF40C9EC0005}" type="slidenum">
              <a:rPr lang="en-US" altLang="en-US" sz="1200">
                <a:latin typeface="Arial" panose="020B0604020202020204" pitchFamily="34" charset="0"/>
              </a:rPr>
              <a:pPr eaLnBrk="1" hangingPunct="1"/>
              <a:t>149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12488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 Health &amp; Safety (WHS) legislation are the laws and guidelines designed to help keep your workplace safe. </a:t>
            </a:r>
            <a:endParaRPr lang="en-AU" altLang="en-US" dirty="0"/>
          </a:p>
          <a:p>
            <a:r>
              <a:rPr lang="en-US" altLang="en-US" dirty="0"/>
              <a:t> </a:t>
            </a:r>
            <a:endParaRPr lang="en-AU" altLang="en-US" dirty="0"/>
          </a:p>
          <a:p>
            <a:r>
              <a:rPr lang="en-US" altLang="en-US" dirty="0"/>
              <a:t>It is important that you are familiar with the WHS laws that exist in your state or territory. </a:t>
            </a:r>
            <a:endParaRPr lang="en-AU" altLang="en-US" dirty="0"/>
          </a:p>
          <a:p>
            <a:r>
              <a:rPr lang="en-US" altLang="en-US" dirty="0"/>
              <a:t> </a:t>
            </a:r>
            <a:endParaRPr lang="en-AU" altLang="en-US" dirty="0"/>
          </a:p>
          <a:p>
            <a:r>
              <a:rPr lang="en-US" altLang="en-US" dirty="0"/>
              <a:t>WHS legislation and regulations outline the responsibilities of a person conducting a business or undertaking (PCBUs) to provide first aid facilities and workers trained in first aid. The regulations may also detail the requirements of first aid kits and facilities based on the size of the organisation and the type of work environment.</a:t>
            </a:r>
            <a:endParaRPr lang="en-AU" altLang="en-US" dirty="0"/>
          </a:p>
          <a:p>
            <a:r>
              <a:rPr lang="en-US" altLang="en-US" dirty="0"/>
              <a:t> </a:t>
            </a:r>
            <a:endParaRPr lang="en-AU" altLang="en-US" dirty="0"/>
          </a:p>
          <a:p>
            <a:r>
              <a:rPr lang="en-US" altLang="en-US" dirty="0"/>
              <a:t>WHS guidelines for preventing accidents in the workplace should be found in the company’s polices and standard operating procedures. It should have procedures on how to deal with a workplace accident.</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66DCF9-21F9-4860-B17A-5EBDBC6ADD98}" type="slidenum">
              <a:rPr lang="en-US" altLang="en-US" sz="1200">
                <a:latin typeface="Arial" panose="020B0604020202020204" pitchFamily="34" charset="0"/>
              </a:rPr>
              <a:pPr eaLnBrk="1" hangingPunct="1"/>
              <a:t>15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915551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Often caused by a blow from a blunt object and leads to a nosebleed. May also be caused by changes in blood pressure, altitude and sneezing, picking or blowing nose.</a:t>
            </a:r>
          </a:p>
          <a:p>
            <a:r>
              <a:rPr lang="en-US" altLang="en-US" dirty="0">
                <a:solidFill>
                  <a:srgbClr val="000000"/>
                </a:solidFill>
              </a:rPr>
              <a:t> </a:t>
            </a:r>
          </a:p>
          <a:p>
            <a:r>
              <a:rPr lang="en-US" altLang="en-US" dirty="0">
                <a:solidFill>
                  <a:srgbClr val="000000"/>
                </a:solidFill>
              </a:rPr>
              <a:t>Nosebleeds may cause breathing problems or vomiting if blood is inhaled or swallowed.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3541AC3-7E21-4AEE-815B-CF40C9EC0005}" type="slidenum">
              <a:rPr lang="en-US" altLang="en-US" sz="1200">
                <a:latin typeface="Arial" panose="020B0604020202020204" pitchFamily="34" charset="0"/>
              </a:rPr>
              <a:pPr eaLnBrk="1" hangingPunct="1"/>
              <a:t>150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093348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Abdominal wounds/injuries may be open or closed and are potentially life-threatening as there could be damage to internal organs.</a:t>
            </a:r>
          </a:p>
          <a:p>
            <a:r>
              <a:rPr lang="en-US" altLang="en-US" dirty="0"/>
              <a:t> </a:t>
            </a:r>
          </a:p>
          <a:p>
            <a:r>
              <a:rPr lang="en-US" altLang="en-US" dirty="0" err="1"/>
              <a:t>Recognise</a:t>
            </a:r>
            <a:r>
              <a:rPr lang="en-US" altLang="en-US" dirty="0"/>
              <a:t> abdominal injuries: </a:t>
            </a:r>
          </a:p>
          <a:p>
            <a:pPr marL="628650" lvl="1" indent="-171450">
              <a:buFontTx/>
              <a:buChar char="•"/>
            </a:pPr>
            <a:endParaRPr lang="en-US" altLang="en-US" dirty="0"/>
          </a:p>
          <a:p>
            <a:pPr marL="628650" lvl="1" indent="-171450">
              <a:buFontTx/>
              <a:buChar char="•"/>
            </a:pPr>
            <a:r>
              <a:rPr lang="en-US" altLang="en-US" dirty="0"/>
              <a:t>Severe pain where the injury occurred or pain/tenderness/tight feeling in abdomen. </a:t>
            </a:r>
          </a:p>
          <a:p>
            <a:pPr marL="628650" lvl="1" indent="-171450">
              <a:buFontTx/>
              <a:buChar char="•"/>
            </a:pPr>
            <a:endParaRPr lang="en-US" altLang="en-US" dirty="0"/>
          </a:p>
          <a:p>
            <a:pPr marL="628650" lvl="1" indent="-171450">
              <a:buFontTx/>
              <a:buChar char="•"/>
            </a:pPr>
            <a:r>
              <a:rPr lang="en-US" altLang="en-US" dirty="0"/>
              <a:t>Bruising. </a:t>
            </a:r>
          </a:p>
          <a:p>
            <a:pPr marL="628650" lvl="1" indent="-171450">
              <a:buFontTx/>
              <a:buChar char="•"/>
            </a:pPr>
            <a:endParaRPr lang="en-US" altLang="en-US" dirty="0"/>
          </a:p>
          <a:p>
            <a:pPr marL="628650" lvl="1" indent="-171450">
              <a:buFontTx/>
              <a:buChar char="•"/>
            </a:pPr>
            <a:r>
              <a:rPr lang="en-US" altLang="en-US" dirty="0"/>
              <a:t>Weakness. </a:t>
            </a:r>
          </a:p>
          <a:p>
            <a:pPr marL="628650" lvl="1" indent="-171450">
              <a:buFontTx/>
              <a:buChar char="•"/>
            </a:pPr>
            <a:endParaRPr lang="en-US" altLang="en-US" dirty="0"/>
          </a:p>
          <a:p>
            <a:pPr marL="628650" lvl="1" indent="-171450">
              <a:buFontTx/>
              <a:buChar char="•"/>
            </a:pPr>
            <a:r>
              <a:rPr lang="en-US" altLang="en-US" dirty="0"/>
              <a:t>Nausea/vomiting – vomit may contain blood. </a:t>
            </a:r>
          </a:p>
          <a:p>
            <a:pPr marL="628650" lvl="1" indent="-171450">
              <a:buFontTx/>
              <a:buChar char="•"/>
            </a:pPr>
            <a:endParaRPr lang="en-US" altLang="en-US" dirty="0"/>
          </a:p>
          <a:p>
            <a:pPr marL="628650" lvl="1" indent="-171450">
              <a:buFontTx/>
              <a:buChar char="•"/>
            </a:pPr>
            <a:r>
              <a:rPr lang="en-US" altLang="en-US" dirty="0"/>
              <a:t>Shock. </a:t>
            </a:r>
          </a:p>
          <a:p>
            <a:pPr marL="628650" lvl="1" indent="-171450">
              <a:buFontTx/>
              <a:buChar char="•"/>
            </a:pPr>
            <a:endParaRPr lang="en-US" altLang="en-US" dirty="0"/>
          </a:p>
          <a:p>
            <a:pPr marL="628650" lvl="1" indent="-171450">
              <a:buFontTx/>
              <a:buChar char="•"/>
            </a:pPr>
            <a:r>
              <a:rPr lang="en-US" altLang="en-US" dirty="0"/>
              <a:t>Have difficulty breathing. </a:t>
            </a:r>
          </a:p>
          <a:p>
            <a:pPr marL="628650" lvl="1" indent="-171450">
              <a:buFontTx/>
              <a:buChar char="•"/>
            </a:pPr>
            <a:endParaRPr lang="en-US" altLang="en-US" dirty="0"/>
          </a:p>
          <a:p>
            <a:pPr marL="628650" lvl="1" indent="-171450">
              <a:buFontTx/>
              <a:buChar char="•"/>
            </a:pPr>
            <a:r>
              <a:rPr lang="en-US" altLang="en-US" dirty="0"/>
              <a:t>Dark </a:t>
            </a:r>
            <a:r>
              <a:rPr lang="en-US" altLang="en-US" dirty="0" err="1"/>
              <a:t>coloured</a:t>
            </a:r>
            <a:r>
              <a:rPr lang="en-US" altLang="en-US" dirty="0"/>
              <a:t> </a:t>
            </a:r>
            <a:r>
              <a:rPr lang="en-US" altLang="en-US" dirty="0" err="1"/>
              <a:t>faeces</a:t>
            </a:r>
            <a:r>
              <a:rPr lang="en-US" altLang="en-US" dirty="0"/>
              <a:t> and dark brown urine. </a:t>
            </a:r>
          </a:p>
          <a:p>
            <a:pPr marL="628650" lvl="1" indent="-171450">
              <a:buFontTx/>
              <a:buChar char="•"/>
            </a:pPr>
            <a:endParaRPr lang="en-US" altLang="en-US" dirty="0"/>
          </a:p>
          <a:p>
            <a:pPr marL="628650" lvl="1" indent="-171450">
              <a:buFontTx/>
              <a:buChar char="•"/>
            </a:pPr>
            <a:r>
              <a:rPr lang="en-US" altLang="en-US" dirty="0"/>
              <a:t>Protrusion of intestines.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936AAE9-7B5C-45AE-9CE0-C8FE138025A5}" type="slidenum">
              <a:rPr lang="en-US" altLang="en-US" sz="1200">
                <a:latin typeface="Arial" panose="020B0604020202020204" pitchFamily="34" charset="0"/>
              </a:rPr>
              <a:pPr eaLnBrk="1" hangingPunct="1"/>
              <a:t>151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878996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General first aid treatment of an open abdominal wound involves:</a:t>
            </a:r>
          </a:p>
          <a:p>
            <a:endParaRPr lang="en-US" altLang="en-US"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apply direct pressure on the wound.</a:t>
            </a:r>
          </a:p>
          <a:p>
            <a:pPr marL="457200" lvl="1" indent="0">
              <a:spcBef>
                <a:spcPts val="300"/>
              </a:spcBef>
              <a:spcAft>
                <a:spcPts val="300"/>
              </a:spcAft>
              <a:buNone/>
            </a:pP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touch/try to push organs back into the abdominal cavity.</a:t>
            </a:r>
          </a:p>
          <a:p>
            <a:pPr>
              <a:spcBef>
                <a:spcPts val="300"/>
              </a:spcBef>
              <a:spcAft>
                <a:spcPts val="300"/>
              </a:spcAft>
            </a:pPr>
            <a:r>
              <a:rPr lang="en-US" altLang="en-US" dirty="0">
                <a:solidFill>
                  <a:srgbClr val="000000"/>
                </a:solidFill>
                <a:ea typeface="MS Mincho" panose="02020609040205080304" pitchFamily="49" charset="-128"/>
              </a:rPr>
              <a:t> </a:t>
            </a:r>
          </a:p>
          <a:p>
            <a:pPr>
              <a:spcBef>
                <a:spcPts val="300"/>
              </a:spcBef>
              <a:spcAft>
                <a:spcPts val="300"/>
              </a:spcAft>
            </a:pPr>
            <a:r>
              <a:rPr lang="en-US" altLang="en-US" dirty="0">
                <a:solidFill>
                  <a:srgbClr val="000000"/>
                </a:solidFill>
                <a:ea typeface="MS Mincho" panose="02020609040205080304" pitchFamily="49" charset="-128"/>
              </a:rPr>
              <a:t>Call an ambulance on 000 or 112.</a:t>
            </a: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a:t>
            </a:r>
            <a:r>
              <a:rPr lang="en-US" altLang="en-US" dirty="0">
                <a:solidFill>
                  <a:srgbClr val="000000"/>
                </a:solidFill>
                <a:ea typeface="MS Mincho" panose="02020609040205080304" pitchFamily="49" charset="-128"/>
              </a:rPr>
              <a:t> Help the patient into a half-sitting position, with the knees bent up to prevent the wound gaping.</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a:t>
            </a:r>
            <a:r>
              <a:rPr lang="en-US" altLang="en-US" dirty="0">
                <a:solidFill>
                  <a:srgbClr val="000000"/>
                </a:solidFill>
                <a:ea typeface="MS Mincho" panose="02020609040205080304" pitchFamily="49" charset="-128"/>
              </a:rPr>
              <a:t> Moisten a bulky sterile dressing – warm tap water may be used.</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Apply loosely over the wound to stop the internal organs from drying out or sticking to the dressing. (NOTE: Clear plastic wrap may be used if a sterile dressing is not available).</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Secure the dressing using a broad bandage.</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a:t>
            </a:r>
            <a:r>
              <a:rPr lang="en-US" altLang="en-US" dirty="0">
                <a:solidFill>
                  <a:srgbClr val="000000"/>
                </a:solidFill>
                <a:ea typeface="MS Mincho" panose="02020609040205080304" pitchFamily="49" charset="-128"/>
              </a:rPr>
              <a:t> Continue to monitor the person closely.</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6.</a:t>
            </a:r>
            <a:r>
              <a:rPr lang="en-US" altLang="en-US" dirty="0">
                <a:solidFill>
                  <a:srgbClr val="000000"/>
                </a:solidFill>
                <a:ea typeface="MS Mincho" panose="02020609040205080304" pitchFamily="49" charset="-128"/>
              </a:rPr>
              <a:t> Be prepared to treat for shock.</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7.</a:t>
            </a:r>
            <a:r>
              <a:rPr lang="en-US" altLang="en-US" dirty="0">
                <a:solidFill>
                  <a:srgbClr val="000000"/>
                </a:solidFill>
                <a:ea typeface="MS Mincho" panose="02020609040205080304" pitchFamily="49" charset="-128"/>
              </a:rPr>
              <a:t> If the person becomes unconscious follow DRS ABCD Basic Life Support process.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D472CB9-ADC2-4082-8B52-49C2D256B360}" type="slidenum">
              <a:rPr lang="en-US" altLang="en-US" sz="1200">
                <a:latin typeface="Arial" panose="020B0604020202020204" pitchFamily="34" charset="0"/>
              </a:rPr>
              <a:pPr eaLnBrk="1" hangingPunct="1"/>
              <a:t>152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47646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When a large object falls on a person a crush injury may occur. This often causes broken bones and soft tissue injuries, including life-threatening internal injuries.</a:t>
            </a:r>
          </a:p>
          <a:p>
            <a:r>
              <a:rPr lang="en-US" altLang="en-US" dirty="0">
                <a:solidFill>
                  <a:srgbClr val="000000"/>
                </a:solidFill>
              </a:rPr>
              <a:t> </a:t>
            </a:r>
          </a:p>
          <a:p>
            <a:r>
              <a:rPr lang="en-US" altLang="en-US" dirty="0">
                <a:solidFill>
                  <a:srgbClr val="000000"/>
                </a:solidFill>
              </a:rPr>
              <a:t>Common signs and symptoms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Signs and symptoms of shock.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Numbness, tingling, swelling and/or rigidity in the crushed limb/area.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Signs and symptoms of fractures.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DEAB69C-F4A8-4E93-8A7E-6BD680F65A4D}" type="slidenum">
              <a:rPr lang="en-US" altLang="en-US" sz="1200">
                <a:latin typeface="Arial" panose="020B0604020202020204" pitchFamily="34" charset="0"/>
              </a:rPr>
              <a:pPr eaLnBrk="1" hangingPunct="1"/>
              <a:t>153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3290756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General first aid treatment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Assess dangers; seek assistance to have the heavy load removed from the patient. Only do so if it is reasonably safe and physically possible.</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000 or 112.</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a:t>
            </a:r>
            <a:r>
              <a:rPr lang="en-US" altLang="en-US" dirty="0">
                <a:solidFill>
                  <a:srgbClr val="000000"/>
                </a:solidFill>
                <a:ea typeface="MS Mincho" panose="02020609040205080304" pitchFamily="49" charset="-128"/>
              </a:rPr>
              <a:t> Offer reassurance and keep the person comfortable.</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Treat for shock.</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a:t>
            </a:r>
            <a:r>
              <a:rPr lang="en-US" altLang="en-US" dirty="0">
                <a:solidFill>
                  <a:srgbClr val="000000"/>
                </a:solidFill>
                <a:ea typeface="MS Mincho" panose="02020609040205080304" pitchFamily="49" charset="-128"/>
              </a:rPr>
              <a:t> Regularly check the patient’s ABC/vital signs – if breathing stops follow DRS ABCD Basic Life Support process.</a:t>
            </a:r>
            <a:endParaRPr lang="en-US" altLang="en-US" dirty="0">
              <a:solidFill>
                <a:srgbClr val="000000"/>
              </a:solidFill>
            </a:endParaRPr>
          </a:p>
          <a:p>
            <a:endParaRPr lang="en-US" altLang="en-US" b="1" dirty="0">
              <a:solidFill>
                <a:srgbClr val="000000"/>
              </a:solidFill>
              <a:ea typeface="MS Mincho" panose="02020609040205080304" pitchFamily="49" charset="-128"/>
            </a:endParaRPr>
          </a:p>
          <a:p>
            <a:endParaRPr lang="en-US" altLang="en-US" b="1"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Follow DRS ABCD Basic Life Support process.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000 or 112.</a:t>
            </a:r>
            <a:endParaRPr lang="en-US"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BDE095D-4FC9-495A-A6FF-326EB899F983}" type="slidenum">
              <a:rPr lang="en-US" altLang="en-US" sz="1200">
                <a:latin typeface="Arial" panose="020B0604020202020204" pitchFamily="34" charset="0"/>
              </a:rPr>
              <a:pPr eaLnBrk="1" hangingPunct="1"/>
              <a:t>154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0297214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General first aid treatment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Call 000 or 112.</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Apply pressure to the wound – be gentle at first in case of skull fracture.</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If a depression, spongy area or bone fragments are felt a skull fracture should be suspected.</a:t>
            </a:r>
          </a:p>
          <a:p>
            <a:pPr>
              <a:spcBef>
                <a:spcPts val="300"/>
              </a:spcBef>
              <a:spcAft>
                <a:spcPts val="300"/>
              </a:spcAft>
            </a:pPr>
            <a:r>
              <a:rPr lang="en-US" altLang="en-US" dirty="0">
                <a:solidFill>
                  <a:srgbClr val="000000"/>
                </a:solidFill>
                <a:ea typeface="MS Mincho" panose="02020609040205080304" pitchFamily="49" charset="-128"/>
              </a:rPr>
              <a:t> </a:t>
            </a:r>
          </a:p>
          <a:p>
            <a:pPr>
              <a:spcBef>
                <a:spcPts val="300"/>
              </a:spcBef>
              <a:spcAft>
                <a:spcPts val="300"/>
              </a:spcAft>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FOR SUSPECTED SKULL FRACTURE</a:t>
            </a:r>
            <a:r>
              <a:rPr lang="en-US" altLang="en-US" dirty="0">
                <a:solidFill>
                  <a:srgbClr val="000000"/>
                </a:solidFill>
                <a:ea typeface="MS Mincho" panose="02020609040205080304" pitchFamily="49" charset="-128"/>
              </a:rPr>
              <a:t>:</a:t>
            </a: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Do not put direct pressure on the wound.</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Control the bleeding by applying gentle pressure around the wound area.</a:t>
            </a:r>
          </a:p>
          <a:p>
            <a:pPr lvl="0">
              <a:spcBef>
                <a:spcPts val="300"/>
              </a:spcBef>
              <a:spcAft>
                <a:spcPts val="300"/>
              </a:spcAft>
              <a:buFont typeface="+mj-lt" charset="0"/>
              <a:buNone/>
            </a:pPr>
            <a:endParaRPr lang="en-US" altLang="en-US" i="1" dirty="0">
              <a:solidFill>
                <a:srgbClr val="000000"/>
              </a:solidFill>
              <a:ea typeface="MS Mincho" panose="02020609040205080304" pitchFamily="49" charset="-128"/>
            </a:endParaRPr>
          </a:p>
          <a:p>
            <a:pPr lvl="0">
              <a:spcBef>
                <a:spcPts val="300"/>
              </a:spcBef>
              <a:spcAft>
                <a:spcPts val="300"/>
              </a:spcAft>
              <a:buFont typeface="+mj-lt" charset="0"/>
              <a:buNone/>
            </a:pPr>
            <a:r>
              <a:rPr lang="en-US" altLang="en-US" i="1" dirty="0">
                <a:solidFill>
                  <a:srgbClr val="000000"/>
                </a:solidFill>
                <a:ea typeface="MS Mincho" panose="02020609040205080304" pitchFamily="49" charset="-128"/>
              </a:rPr>
              <a:t>Continued…</a:t>
            </a:r>
            <a:endParaRPr lang="en-US" altLang="en-US" b="1" dirty="0">
              <a:solidFill>
                <a:srgbClr val="000000"/>
              </a:solidFill>
              <a:ea typeface="MS Mincho" panose="02020609040205080304" pitchFamily="49"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BFC5422-2A30-40B7-A8DF-3D1978819A6E}" type="slidenum">
              <a:rPr lang="en-US" altLang="en-US" sz="1200">
                <a:latin typeface="Arial" panose="020B0604020202020204" pitchFamily="34" charset="0"/>
              </a:rPr>
              <a:pPr eaLnBrk="1" hangingPunct="1"/>
              <a:t>155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3230699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General first aid treatment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Call 000 or 112.</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Apply pressure to the wound – be gentle at first in case of skull fracture.</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If a depression, spongy area or bone fragments are felt a skull fracture should be suspected.</a:t>
            </a:r>
          </a:p>
          <a:p>
            <a:pPr>
              <a:spcBef>
                <a:spcPts val="300"/>
              </a:spcBef>
              <a:spcAft>
                <a:spcPts val="300"/>
              </a:spcAft>
            </a:pPr>
            <a:r>
              <a:rPr lang="en-US" altLang="en-US" dirty="0">
                <a:solidFill>
                  <a:srgbClr val="000000"/>
                </a:solidFill>
                <a:ea typeface="MS Mincho" panose="02020609040205080304" pitchFamily="49" charset="-128"/>
              </a:rPr>
              <a:t> </a:t>
            </a:r>
          </a:p>
          <a:p>
            <a:pPr>
              <a:spcBef>
                <a:spcPts val="300"/>
              </a:spcBef>
              <a:spcAft>
                <a:spcPts val="300"/>
              </a:spcAft>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FOR SUSPECTED SKULL FRACTURE</a:t>
            </a:r>
            <a:r>
              <a:rPr lang="en-US" altLang="en-US" dirty="0">
                <a:solidFill>
                  <a:srgbClr val="000000"/>
                </a:solidFill>
                <a:ea typeface="MS Mincho" panose="02020609040205080304" pitchFamily="49" charset="-128"/>
              </a:rPr>
              <a:t>:</a:t>
            </a: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Do not put direct pressure on the wound.</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Control the bleeding by applying gentle pressure around the wound area.</a:t>
            </a:r>
          </a:p>
          <a:p>
            <a:pPr lvl="0">
              <a:spcBef>
                <a:spcPts val="300"/>
              </a:spcBef>
              <a:spcAft>
                <a:spcPts val="300"/>
              </a:spcAft>
              <a:buFont typeface="+mj-lt" charset="0"/>
              <a:buNone/>
            </a:pPr>
            <a:endParaRPr lang="en-US" altLang="en-US" i="1" dirty="0">
              <a:solidFill>
                <a:srgbClr val="000000"/>
              </a:solidFill>
              <a:ea typeface="MS Mincho" panose="02020609040205080304" pitchFamily="49" charset="-128"/>
            </a:endParaRPr>
          </a:p>
          <a:p>
            <a:pPr lvl="0">
              <a:spcBef>
                <a:spcPts val="300"/>
              </a:spcBef>
              <a:spcAft>
                <a:spcPts val="300"/>
              </a:spcAft>
              <a:buFont typeface="+mj-lt" charset="0"/>
              <a:buNone/>
            </a:pPr>
            <a:r>
              <a:rPr lang="en-US" altLang="en-US" i="1" dirty="0">
                <a:solidFill>
                  <a:srgbClr val="000000"/>
                </a:solidFill>
                <a:ea typeface="MS Mincho" panose="02020609040205080304" pitchFamily="49" charset="-128"/>
              </a:rPr>
              <a:t>Continued…</a:t>
            </a:r>
            <a:endParaRPr lang="en-US" altLang="en-US" b="1" dirty="0">
              <a:solidFill>
                <a:srgbClr val="000000"/>
              </a:solidFill>
              <a:ea typeface="MS Mincho" panose="02020609040205080304" pitchFamily="49"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BFC5422-2A30-40B7-A8DF-3D1978819A6E}" type="slidenum">
              <a:rPr lang="en-US" altLang="en-US" sz="1200">
                <a:latin typeface="Arial" panose="020B0604020202020204" pitchFamily="34" charset="0"/>
              </a:rPr>
              <a:pPr eaLnBrk="1" hangingPunct="1"/>
              <a:t>156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9395471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300"/>
              </a:spcBef>
              <a:spcAft>
                <a:spcPts val="300"/>
              </a:spcAft>
            </a:pPr>
            <a:r>
              <a:rPr lang="en-US" altLang="en-US" b="1" dirty="0">
                <a:solidFill>
                  <a:srgbClr val="000000"/>
                </a:solidFill>
                <a:ea typeface="MS Mincho" panose="02020609040205080304" pitchFamily="49" charset="-128"/>
              </a:rPr>
              <a:t>If the Patient is Conscious </a:t>
            </a:r>
            <a:r>
              <a:rPr lang="en-US" altLang="en-US" b="0" dirty="0">
                <a:solidFill>
                  <a:srgbClr val="000000"/>
                </a:solidFill>
                <a:ea typeface="MS Mincho" panose="02020609040205080304" pitchFamily="49" charset="-128"/>
              </a:rPr>
              <a:t>(continued)</a:t>
            </a:r>
            <a:r>
              <a:rPr lang="en-US" altLang="en-US" b="1" dirty="0">
                <a:solidFill>
                  <a:srgbClr val="000000"/>
                </a:solidFill>
                <a:ea typeface="MS Mincho" panose="02020609040205080304" pitchFamily="49" charset="-128"/>
              </a:rPr>
              <a:t>:</a:t>
            </a:r>
          </a:p>
          <a:p>
            <a:pPr>
              <a:spcBef>
                <a:spcPts val="300"/>
              </a:spcBef>
              <a:spcAft>
                <a:spcPts val="300"/>
              </a:spcAft>
            </a:pPr>
            <a:r>
              <a:rPr lang="en-US" altLang="en-US" b="1" dirty="0">
                <a:solidFill>
                  <a:srgbClr val="000000"/>
                </a:solidFill>
                <a:ea typeface="MS Mincho" panose="02020609040205080304" pitchFamily="49" charset="-128"/>
              </a:rPr>
              <a:t>IF SKULL FRACTURE NOT SUSPECTED</a:t>
            </a:r>
            <a:r>
              <a:rPr lang="en-US" altLang="en-US" dirty="0">
                <a:solidFill>
                  <a:srgbClr val="000000"/>
                </a:solidFill>
                <a:ea typeface="MS Mincho" panose="02020609040205080304" pitchFamily="49" charset="-128"/>
              </a:rPr>
              <a:t>:</a:t>
            </a: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Apply direct pressure to the wound.</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Apply a dressing and keep it in place with your hand.</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8.</a:t>
            </a:r>
            <a:r>
              <a:rPr lang="en-US" altLang="en-US" dirty="0">
                <a:solidFill>
                  <a:srgbClr val="000000"/>
                </a:solidFill>
                <a:ea typeface="MS Mincho" panose="02020609040205080304" pitchFamily="49" charset="-128"/>
              </a:rPr>
              <a:t> Use a roller or triangular bandage to secure dressing</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9.</a:t>
            </a:r>
            <a:r>
              <a:rPr lang="en-US" altLang="en-US" dirty="0">
                <a:solidFill>
                  <a:srgbClr val="000000"/>
                </a:solidFill>
                <a:ea typeface="MS Mincho" panose="02020609040205080304" pitchFamily="49" charset="-128"/>
              </a:rPr>
              <a:t> Assist the person into a comfortable position, lying down with head and shoulders raised.</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10. </a:t>
            </a:r>
            <a:r>
              <a:rPr lang="en-US" altLang="en-US" dirty="0">
                <a:solidFill>
                  <a:srgbClr val="000000"/>
                </a:solidFill>
                <a:ea typeface="MS Mincho" panose="02020609040205080304" pitchFamily="49" charset="-128"/>
              </a:rPr>
              <a:t>Continue to monitor closely.</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11. </a:t>
            </a:r>
            <a:r>
              <a:rPr lang="en-US" altLang="en-US" dirty="0">
                <a:solidFill>
                  <a:srgbClr val="000000"/>
                </a:solidFill>
                <a:ea typeface="MS Mincho" panose="02020609040205080304" pitchFamily="49" charset="-128"/>
              </a:rPr>
              <a:t>Be prepared to treat for shock.</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12. </a:t>
            </a:r>
            <a:r>
              <a:rPr lang="en-US" altLang="en-US" dirty="0">
                <a:solidFill>
                  <a:srgbClr val="000000"/>
                </a:solidFill>
                <a:ea typeface="MS Mincho" panose="02020609040205080304" pitchFamily="49" charset="-128"/>
              </a:rPr>
              <a:t>If the person becomes unconscious follow DRS ABCD Basic Life Support process.</a:t>
            </a:r>
          </a:p>
          <a:p>
            <a:pPr>
              <a:spcBef>
                <a:spcPts val="300"/>
              </a:spcBef>
              <a:spcAft>
                <a:spcPts val="300"/>
              </a:spcAft>
            </a:pPr>
            <a:endParaRPr lang="en-US" altLang="en-US" dirty="0">
              <a:solidFill>
                <a:srgbClr val="000000"/>
              </a:solidFill>
              <a:ea typeface="MS Mincho" panose="02020609040205080304" pitchFamily="49" charset="-128"/>
            </a:endParaRP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a:t>
            </a:r>
            <a:r>
              <a:rPr lang="en-US" altLang="en-US" dirty="0">
                <a:solidFill>
                  <a:srgbClr val="000000"/>
                </a:solidFill>
                <a:ea typeface="MS Mincho" panose="02020609040205080304" pitchFamily="49" charset="-128"/>
              </a:rPr>
              <a:t> Follow DRS ABCD Basic Life Support process.</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7B24832-135D-4D77-8DFE-C3BB4D6B5F99}" type="slidenum">
              <a:rPr lang="en-US" altLang="en-US" sz="1200">
                <a:latin typeface="Arial" panose="020B0604020202020204" pitchFamily="34" charset="0"/>
              </a:rPr>
              <a:pPr eaLnBrk="1" hangingPunct="1"/>
              <a:t>157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4753707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Eye injuries may be serious, even if minor, as the eye is very sensitive and easily damaged. Eye injuries may involve either or both the bones and soft tissues surrounding the eye, as well as the eyeball itself.</a:t>
            </a:r>
          </a:p>
          <a:p>
            <a:r>
              <a:rPr lang="en-US" altLang="en-US" dirty="0">
                <a:solidFill>
                  <a:srgbClr val="000000"/>
                </a:solidFill>
              </a:rPr>
              <a:t> </a:t>
            </a:r>
          </a:p>
          <a:p>
            <a:r>
              <a:rPr lang="en-US" altLang="en-US" dirty="0">
                <a:solidFill>
                  <a:srgbClr val="000000"/>
                </a:solidFill>
              </a:rPr>
              <a:t>Common signs and symptoms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Impaired/total loss of vision in injured eye.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 in the eye.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 high volume of tears in the eye.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Eyelid spasms.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Blood or fluid loss from the eye.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5992E22-7AF2-4097-9ACC-ADB346F8C4DD}" type="slidenum">
              <a:rPr lang="en-US" altLang="en-US" sz="1200">
                <a:latin typeface="Arial" panose="020B0604020202020204" pitchFamily="34" charset="0"/>
              </a:rPr>
              <a:pPr eaLnBrk="1" hangingPunct="1"/>
              <a:t>158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86305296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General first aid treatment for an eye injury/wound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apply direct pressure on the eyeball.</a:t>
            </a:r>
          </a:p>
          <a:p>
            <a:pPr marL="457200" lvl="1" indent="0">
              <a:spcBef>
                <a:spcPts val="300"/>
              </a:spcBef>
              <a:spcAft>
                <a:spcPts val="300"/>
              </a:spcAft>
              <a:buNone/>
            </a:pP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try to remove any embedded object.</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Call an ambulance on 000 or 112.</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Help the patient into the position most comfortable for them.</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Support the head and advise them to avoid movement.</a:t>
            </a:r>
          </a:p>
          <a:p>
            <a:pPr>
              <a:spcBef>
                <a:spcPts val="300"/>
              </a:spcBef>
              <a:spcAft>
                <a:spcPts val="300"/>
              </a:spcAft>
            </a:pPr>
            <a:endParaRPr lang="en-US" altLang="en-US" b="1" dirty="0">
              <a:solidFill>
                <a:srgbClr val="000000"/>
              </a:solidFill>
              <a:ea typeface="MS Mincho" panose="02020609040205080304" pitchFamily="49" charset="-128"/>
            </a:endParaRPr>
          </a:p>
          <a:p>
            <a:pPr>
              <a:spcBef>
                <a:spcPts val="300"/>
              </a:spcBef>
              <a:spcAft>
                <a:spcPts val="300"/>
              </a:spcAft>
            </a:pPr>
            <a:endParaRPr lang="en-US" altLang="en-US" b="1"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IF NO OBJECT IN EYE</a:t>
            </a:r>
            <a:r>
              <a:rPr lang="en-US" altLang="en-US" dirty="0">
                <a:solidFill>
                  <a:srgbClr val="000000"/>
                </a:solidFill>
                <a:ea typeface="MS Mincho" panose="02020609040205080304" pitchFamily="49" charset="-128"/>
              </a:rPr>
              <a:t>:</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Cover the eye with a sterile pad.</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Use a bandage to hold the pad in place, without putting pressure on the eyeball.</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Ask the person to keep the unaffected eye closed to stop blood/dirt/fluid from entering it.</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Advise the person to try not to move the unaffected eye – this will prevent movement in the affected eye also.</a:t>
            </a:r>
          </a:p>
          <a:p>
            <a:pPr lvl="0">
              <a:spcBef>
                <a:spcPts val="300"/>
              </a:spcBef>
              <a:spcAft>
                <a:spcPts val="300"/>
              </a:spcAft>
              <a:buFont typeface="+mj-lt" charset="0"/>
              <a:buNone/>
            </a:pPr>
            <a:endParaRPr lang="en-US" altLang="en-US" i="1" dirty="0">
              <a:solidFill>
                <a:srgbClr val="000000"/>
              </a:solidFill>
              <a:ea typeface="MS Mincho" panose="02020609040205080304" pitchFamily="49" charset="-128"/>
            </a:endParaRPr>
          </a:p>
          <a:p>
            <a:pPr lvl="0">
              <a:spcBef>
                <a:spcPts val="300"/>
              </a:spcBef>
              <a:spcAft>
                <a:spcPts val="300"/>
              </a:spcAft>
              <a:buFont typeface="+mj-lt" charset="0"/>
              <a:buNone/>
            </a:pPr>
            <a:r>
              <a:rPr lang="en-US" altLang="en-US" i="1" dirty="0">
                <a:solidFill>
                  <a:srgbClr val="000000"/>
                </a:solidFill>
                <a:ea typeface="MS Mincho" panose="02020609040205080304" pitchFamily="49" charset="-128"/>
              </a:rPr>
              <a:t>Continued…</a:t>
            </a:r>
            <a:endParaRPr lang="en-US" altLang="en-US" dirty="0">
              <a:solidFill>
                <a:srgbClr val="000000"/>
              </a:solidFill>
              <a:ea typeface="MS Mincho" panose="02020609040205080304" pitchFamily="49"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6B0203F-97EC-4EDC-AF89-A25FC2E89783}" type="slidenum">
              <a:rPr lang="en-US" altLang="en-US" sz="1200">
                <a:latin typeface="Arial" panose="020B0604020202020204" pitchFamily="34" charset="0"/>
              </a:rPr>
              <a:pPr eaLnBrk="1" hangingPunct="1"/>
              <a:t>159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740640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you decide to go ahead with first aid, you must try to get consent from the casualty, and stop if they ask you to. </a:t>
            </a:r>
            <a:endParaRPr lang="en-AU" altLang="en-US" dirty="0"/>
          </a:p>
          <a:p>
            <a:r>
              <a:rPr lang="en-US" altLang="en-US" dirty="0"/>
              <a:t> </a:t>
            </a:r>
            <a:endParaRPr lang="en-AU" altLang="en-US" dirty="0"/>
          </a:p>
          <a:p>
            <a:r>
              <a:rPr lang="en-US" altLang="en-US" dirty="0"/>
              <a:t>If the person doesn’t give consent and you touch them or they think you will touch them you could be charged with assault or battery. </a:t>
            </a:r>
            <a:endParaRPr lang="en-AU" altLang="en-US" dirty="0"/>
          </a:p>
          <a:p>
            <a:r>
              <a:rPr lang="en-US" altLang="en-US" dirty="0"/>
              <a:t> </a:t>
            </a:r>
            <a:endParaRPr lang="en-AU" altLang="en-US" dirty="0"/>
          </a:p>
          <a:p>
            <a:r>
              <a:rPr lang="en-US" altLang="en-US" dirty="0"/>
              <a:t>You may not always be able to get consent from an injured person, as they may be unable to communicate and/or unconscious.</a:t>
            </a:r>
            <a:endParaRPr lang="en-AU" altLang="en-US" dirty="0"/>
          </a:p>
          <a:p>
            <a:r>
              <a:rPr lang="en-US" altLang="en-US" dirty="0"/>
              <a:t> </a:t>
            </a:r>
            <a:endParaRPr lang="en-AU" altLang="en-US" dirty="0"/>
          </a:p>
          <a:p>
            <a:r>
              <a:rPr lang="en-US" altLang="en-US" dirty="0"/>
              <a:t>In these cases the law assumes that the person would have consented if they had been able to, but only if their life and/or future health was in danger. </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798219-E58A-4274-9D73-6745E4192199}" type="slidenum">
              <a:rPr lang="en-US" altLang="en-US" sz="1200">
                <a:latin typeface="Arial" panose="020B0604020202020204" pitchFamily="34" charset="0"/>
              </a:rPr>
              <a:pPr eaLnBrk="1" hangingPunct="1"/>
              <a:t>16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1797854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If the Patient is Conscious:</a:t>
            </a:r>
            <a:r>
              <a:rPr lang="en-US" altLang="en-US" b="0" dirty="0">
                <a:solidFill>
                  <a:srgbClr val="000000"/>
                </a:solidFill>
                <a:ea typeface="MS Mincho" panose="02020609040205080304" pitchFamily="49" charset="-128"/>
              </a:rPr>
              <a:t>…</a:t>
            </a:r>
            <a:r>
              <a:rPr lang="en-US" altLang="en-US" i="1" dirty="0">
                <a:solidFill>
                  <a:srgbClr val="000000"/>
                </a:solidFill>
                <a:ea typeface="MS Mincho" panose="02020609040205080304" pitchFamily="49" charset="-128"/>
              </a:rPr>
              <a:t>Continued</a:t>
            </a: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IF OBJECT IS EMBEDDED IN THE EYE</a:t>
            </a:r>
            <a:r>
              <a:rPr lang="en-US" altLang="en-US" dirty="0">
                <a:solidFill>
                  <a:srgbClr val="000000"/>
                </a:solidFill>
                <a:ea typeface="MS Mincho" panose="02020609040205080304" pitchFamily="49" charset="-128"/>
              </a:rPr>
              <a:t>:</a:t>
            </a: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8. </a:t>
            </a:r>
            <a:r>
              <a:rPr lang="en-US" altLang="en-US" dirty="0">
                <a:solidFill>
                  <a:srgbClr val="000000"/>
                </a:solidFill>
                <a:ea typeface="MS Mincho" panose="02020609040205080304" pitchFamily="49" charset="-128"/>
              </a:rPr>
              <a:t>Do not attempt to remove the object.</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9. </a:t>
            </a:r>
            <a:r>
              <a:rPr lang="en-US" altLang="en-US" dirty="0">
                <a:solidFill>
                  <a:srgbClr val="000000"/>
                </a:solidFill>
                <a:ea typeface="MS Mincho" panose="02020609040205080304" pitchFamily="49" charset="-128"/>
              </a:rPr>
              <a:t>Place a sterile dressing around the object.</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10. </a:t>
            </a:r>
            <a:r>
              <a:rPr lang="en-US" altLang="en-US" dirty="0" err="1">
                <a:solidFill>
                  <a:srgbClr val="000000"/>
                </a:solidFill>
                <a:ea typeface="MS Mincho" panose="02020609040205080304" pitchFamily="49" charset="-128"/>
              </a:rPr>
              <a:t>Stabilise</a:t>
            </a:r>
            <a:r>
              <a:rPr lang="en-US" altLang="en-US" dirty="0">
                <a:solidFill>
                  <a:srgbClr val="000000"/>
                </a:solidFill>
                <a:ea typeface="MS Mincho" panose="02020609040205080304" pitchFamily="49" charset="-128"/>
              </a:rPr>
              <a:t> the object in place as best as possible – a paper cup could be used, placing it over the object before applying the bandage.</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11. </a:t>
            </a:r>
            <a:r>
              <a:rPr lang="en-US" altLang="en-US" dirty="0">
                <a:solidFill>
                  <a:srgbClr val="000000"/>
                </a:solidFill>
                <a:ea typeface="MS Mincho" panose="02020609040205080304" pitchFamily="49" charset="-128"/>
              </a:rPr>
              <a:t>Bandage it in place.</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12. </a:t>
            </a:r>
            <a:r>
              <a:rPr lang="en-US" altLang="en-US" dirty="0">
                <a:solidFill>
                  <a:srgbClr val="000000"/>
                </a:solidFill>
                <a:ea typeface="MS Mincho" panose="02020609040205080304" pitchFamily="49" charset="-128"/>
              </a:rPr>
              <a:t>Ask the person to keep the unaffected eye closed to stop blood/dirt/fluid from entering it.</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13.</a:t>
            </a:r>
            <a:r>
              <a:rPr lang="en-US" altLang="en-US" dirty="0">
                <a:solidFill>
                  <a:srgbClr val="000000"/>
                </a:solidFill>
                <a:ea typeface="MS Mincho" panose="02020609040205080304" pitchFamily="49" charset="-128"/>
              </a:rPr>
              <a:t> Advise the person to try not to move the unaffected eye – this will prevent movement in the affected eye also.</a:t>
            </a:r>
            <a:r>
              <a:rPr lang="en-US" altLang="en-US" dirty="0">
                <a:solidFill>
                  <a:srgbClr val="000000"/>
                </a:solidFill>
              </a:rPr>
              <a:t> </a:t>
            </a:r>
          </a:p>
          <a:p>
            <a:pPr>
              <a:spcBef>
                <a:spcPts val="300"/>
              </a:spcBef>
              <a:spcAft>
                <a:spcPts val="300"/>
              </a:spcAft>
              <a:buFont typeface="Calibri" panose="020F0502020204030204" pitchFamily="34" charset="0"/>
              <a:buNone/>
            </a:pPr>
            <a:endParaRPr lang="en-US" altLang="en-US" dirty="0">
              <a:solidFill>
                <a:srgbClr val="000000"/>
              </a:solidFill>
            </a:endParaRPr>
          </a:p>
          <a:p>
            <a:pPr>
              <a:spcBef>
                <a:spcPts val="300"/>
              </a:spcBef>
              <a:spcAft>
                <a:spcPts val="300"/>
              </a:spcAft>
              <a:buFont typeface="Calibri" panose="020F0502020204030204" pitchFamily="34" charset="0"/>
              <a:buNone/>
            </a:pPr>
            <a:endParaRPr lang="en-US" altLang="en-US" dirty="0">
              <a:solidFill>
                <a:srgbClr val="000000"/>
              </a:solidFill>
            </a:endParaRPr>
          </a:p>
          <a:p>
            <a:pPr>
              <a:spcBef>
                <a:spcPts val="300"/>
              </a:spcBef>
              <a:spcAft>
                <a:spcPts val="300"/>
              </a:spcAft>
              <a:buFont typeface="+mj-lt" charset="0"/>
              <a:buNone/>
            </a:pPr>
            <a:r>
              <a:rPr lang="en-US" altLang="en-US" b="1" dirty="0">
                <a:solidFill>
                  <a:srgbClr val="000000"/>
                </a:solidFill>
              </a:rPr>
              <a:t>If the Patient is Unconscious: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Follow DRS ABCD Basic Life Support process.</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000 or 112 and follow emergency personnel instructions.</a:t>
            </a:r>
            <a:r>
              <a:rPr lang="en-US" altLang="en-US" dirty="0">
                <a:solidFill>
                  <a:srgbClr val="000000"/>
                </a:solidFill>
              </a:rPr>
              <a: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F0B5AB1-C821-41AB-BFAE-C0CE13F14982}" type="slidenum">
              <a:rPr lang="en-US" altLang="en-US" sz="1200">
                <a:latin typeface="Arial" panose="020B0604020202020204" pitchFamily="34" charset="0"/>
              </a:rPr>
              <a:pPr eaLnBrk="1" hangingPunct="1"/>
              <a:t>160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4237289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For foreign bodies in the eye (such as dirt, sand, slivers of wood etc.): </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1. </a:t>
            </a:r>
            <a:r>
              <a:rPr lang="en-US" altLang="en-US" dirty="0">
                <a:solidFill>
                  <a:srgbClr val="000000"/>
                </a:solidFill>
              </a:rPr>
              <a:t>Tell the person to try to remove the foreign body by blinking several times – this will produce more tears, which may flush it out. </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2. </a:t>
            </a:r>
            <a:r>
              <a:rPr lang="en-US" altLang="en-US" dirty="0">
                <a:solidFill>
                  <a:srgbClr val="000000"/>
                </a:solidFill>
              </a:rPr>
              <a:t>If this does not work, try flushing the eye with water – keep the affected eye lower so the unaffected eye does not become contaminated. </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3. </a:t>
            </a:r>
            <a:r>
              <a:rPr lang="en-US" altLang="en-US" dirty="0">
                <a:solidFill>
                  <a:srgbClr val="000000"/>
                </a:solidFill>
              </a:rPr>
              <a:t>If this does not remove the object, cover the eye with a pad, taped in place, then seek professional medical attention.</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1899762-D3EC-4C53-AE8B-C56C85CF773F}" type="slidenum">
              <a:rPr lang="en-US" altLang="en-US" sz="1200">
                <a:latin typeface="Arial" panose="020B0604020202020204" pitchFamily="34" charset="0"/>
              </a:rPr>
              <a:pPr eaLnBrk="1" hangingPunct="1"/>
              <a:t>161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136576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Bleeding and fluids in or draining from the ear may be from an injury to the ear itself or as a result of a serious head or spinal injury.</a:t>
            </a:r>
          </a:p>
          <a:p>
            <a:r>
              <a:rPr lang="en-US" altLang="en-US" dirty="0">
                <a:solidFill>
                  <a:srgbClr val="000000"/>
                </a:solidFill>
              </a:rPr>
              <a:t> </a:t>
            </a:r>
          </a:p>
          <a:p>
            <a:r>
              <a:rPr lang="en-US" altLang="en-US" dirty="0">
                <a:solidFill>
                  <a:srgbClr val="000000"/>
                </a:solidFill>
              </a:rPr>
              <a:t>Signs and symptoms of serious ear injuries may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Impaired hearing or deafness in affected ear.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Bleeding from the ear.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If related to an injury within the skull: watery fluid mixed with blood coming from the ear, headache and/or altered conscious state.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95D7F32-8C21-4F4D-A42B-9F08C2123378}" type="slidenum">
              <a:rPr lang="en-US" altLang="en-US" sz="1200">
                <a:latin typeface="Arial" panose="020B0604020202020204" pitchFamily="34" charset="0"/>
              </a:rPr>
              <a:pPr eaLnBrk="1" hangingPunct="1"/>
              <a:t>162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8552881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General first aid treatment for a serious ear injury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Help the person into a comfortable sitting position, tilting the head towards the side of the injured ear.</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Loosely cover the affected ear with a sterile pad and bandage it lightly. </a:t>
            </a:r>
            <a:r>
              <a:rPr lang="en-US" altLang="en-US" b="1" dirty="0">
                <a:solidFill>
                  <a:srgbClr val="000000"/>
                </a:solidFill>
                <a:ea typeface="MS Mincho" panose="02020609040205080304" pitchFamily="49" charset="-128"/>
              </a:rPr>
              <a:t>DO NOT </a:t>
            </a:r>
            <a:r>
              <a:rPr lang="en-US" altLang="en-US" dirty="0">
                <a:solidFill>
                  <a:srgbClr val="000000"/>
                </a:solidFill>
                <a:ea typeface="MS Mincho" panose="02020609040205080304" pitchFamily="49" charset="-128"/>
              </a:rPr>
              <a:t>plug the ear or try to stop the flow of blood or fluids from the ear.</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a:t>
            </a:r>
            <a:r>
              <a:rPr lang="en-US" altLang="en-US" dirty="0">
                <a:solidFill>
                  <a:srgbClr val="000000"/>
                </a:solidFill>
                <a:ea typeface="MS Mincho" panose="02020609040205080304" pitchFamily="49" charset="-128"/>
              </a:rPr>
              <a:t> Continue to closely monitor ABC and vital signs (consciousness, breathing, </a:t>
            </a:r>
            <a:r>
              <a:rPr lang="en-US" altLang="en-US" dirty="0" err="1">
                <a:solidFill>
                  <a:srgbClr val="000000"/>
                </a:solidFill>
                <a:ea typeface="MS Mincho" panose="02020609040205080304" pitchFamily="49" charset="-128"/>
              </a:rPr>
              <a:t>colour</a:t>
            </a:r>
            <a:r>
              <a:rPr lang="en-US" altLang="en-US" dirty="0">
                <a:solidFill>
                  <a:srgbClr val="000000"/>
                </a:solidFill>
                <a:ea typeface="MS Mincho" panose="02020609040205080304" pitchFamily="49" charset="-128"/>
              </a:rPr>
              <a:t>).</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Be prepared, as the patient may need treatment for shock.</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If the person becomes unconscious follow DRS ABCD Basic Life Support process.</a:t>
            </a:r>
          </a:p>
          <a:p>
            <a:endParaRPr lang="en-US" altLang="en-US" dirty="0">
              <a:solidFill>
                <a:srgbClr val="000000"/>
              </a:solidFill>
            </a:endParaRP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Follow DRS ABCD Basic Life Support process.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491C671-C344-459F-9AC2-3C324CD29516}" type="slidenum">
              <a:rPr lang="en-US" altLang="en-US" sz="1200">
                <a:latin typeface="Arial" panose="020B0604020202020204" pitchFamily="34" charset="0"/>
              </a:rPr>
              <a:pPr eaLnBrk="1" hangingPunct="1"/>
              <a:t>163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243052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General first aid treatment for a needle stick injury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ndParaRPr>
          </a:p>
          <a:p>
            <a:pPr lvl="1">
              <a:buFont typeface="+mj-lt" charset="0"/>
              <a:buNone/>
            </a:pPr>
            <a:r>
              <a:rPr lang="en-US" altLang="en-US" b="1" dirty="0">
                <a:solidFill>
                  <a:srgbClr val="000000"/>
                </a:solidFill>
              </a:rPr>
              <a:t>1.</a:t>
            </a:r>
            <a:r>
              <a:rPr lang="en-US" altLang="en-US" dirty="0">
                <a:solidFill>
                  <a:srgbClr val="000000"/>
                </a:solidFill>
              </a:rPr>
              <a:t> Reassure the patient and get them to rest and stay calm.</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2. </a:t>
            </a:r>
            <a:r>
              <a:rPr lang="en-US" altLang="en-US" dirty="0">
                <a:solidFill>
                  <a:srgbClr val="000000"/>
                </a:solidFill>
              </a:rPr>
              <a:t>Let the wound bleed freely for a few seconds.</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3. </a:t>
            </a:r>
            <a:r>
              <a:rPr lang="en-US" altLang="en-US" dirty="0">
                <a:solidFill>
                  <a:srgbClr val="000000"/>
                </a:solidFill>
              </a:rPr>
              <a:t>Flush/wash the injury site with soap and running water – if not available an alcohol-based hand rub/wash may be used.</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4. </a:t>
            </a:r>
            <a:r>
              <a:rPr lang="en-US" altLang="en-US" dirty="0">
                <a:solidFill>
                  <a:srgbClr val="000000"/>
                </a:solidFill>
              </a:rPr>
              <a:t>If necessary a sterile, waterproof dressing may be applied.</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5. </a:t>
            </a:r>
            <a:r>
              <a:rPr lang="en-US" altLang="en-US" dirty="0">
                <a:solidFill>
                  <a:srgbClr val="000000"/>
                </a:solidFill>
              </a:rPr>
              <a:t>Urge the person to go straight to their doctor or an emergency department.</a:t>
            </a:r>
          </a:p>
          <a:p>
            <a:pPr lvl="1">
              <a:buFont typeface="+mj-lt" charset="0"/>
              <a:buNone/>
            </a:pPr>
            <a:endParaRPr lang="en-US" altLang="en-US" dirty="0">
              <a:solidFill>
                <a:srgbClr val="000000"/>
              </a:solidFill>
            </a:endParaRPr>
          </a:p>
          <a:p>
            <a:pPr lvl="1">
              <a:buFont typeface="+mj-lt" charset="0"/>
              <a:buNone/>
            </a:pPr>
            <a:r>
              <a:rPr lang="en-US" altLang="en-US" dirty="0">
                <a:solidFill>
                  <a:srgbClr val="000000"/>
                </a:solidFill>
              </a:rPr>
              <a:t>If possible the needle should be retained in a sturdy container (with a lid) for later testing. </a:t>
            </a:r>
          </a:p>
          <a:p>
            <a:endParaRPr lang="en-US" altLang="en-US" b="1" dirty="0">
              <a:solidFill>
                <a:srgbClr val="000000"/>
              </a:solidFill>
              <a:ea typeface="MS Mincho" panose="02020609040205080304" pitchFamily="49" charset="-128"/>
            </a:endParaRPr>
          </a:p>
          <a:p>
            <a:endParaRPr lang="en-US" altLang="en-US" b="1"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ndParaRPr>
          </a:p>
          <a:p>
            <a:pPr lvl="1">
              <a:buFont typeface="+mj-lt" charset="0"/>
              <a:buNone/>
            </a:pPr>
            <a:r>
              <a:rPr lang="en-US" altLang="en-US" b="1" dirty="0">
                <a:solidFill>
                  <a:srgbClr val="000000"/>
                </a:solidFill>
              </a:rPr>
              <a:t>1.</a:t>
            </a:r>
            <a:r>
              <a:rPr lang="en-US" altLang="en-US" dirty="0">
                <a:solidFill>
                  <a:srgbClr val="000000"/>
                </a:solidFill>
              </a:rPr>
              <a:t> Follow DRS ABCD Basic Life Support process.</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2.</a:t>
            </a:r>
            <a:r>
              <a:rPr lang="en-US" altLang="en-US" dirty="0">
                <a:solidFill>
                  <a:srgbClr val="000000"/>
                </a:solidFill>
              </a:rPr>
              <a:t> Call an ambulance on 000 or 112.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4CCA546-35BF-4AE9-BC9C-0260C04115A9}" type="slidenum">
              <a:rPr lang="en-US" altLang="en-US" sz="1200">
                <a:latin typeface="Arial" panose="020B0604020202020204" pitchFamily="34" charset="0"/>
              </a:rPr>
              <a:pPr eaLnBrk="1" hangingPunct="1"/>
              <a:t>164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42861754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General first aid treatment for a needle stick injury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ndParaRPr>
          </a:p>
          <a:p>
            <a:pPr lvl="1">
              <a:buFont typeface="+mj-lt" charset="0"/>
              <a:buNone/>
            </a:pPr>
            <a:r>
              <a:rPr lang="en-US" altLang="en-US" b="1" dirty="0">
                <a:solidFill>
                  <a:srgbClr val="000000"/>
                </a:solidFill>
              </a:rPr>
              <a:t>1.</a:t>
            </a:r>
            <a:r>
              <a:rPr lang="en-US" altLang="en-US" dirty="0">
                <a:solidFill>
                  <a:srgbClr val="000000"/>
                </a:solidFill>
              </a:rPr>
              <a:t> Reassure the patient and get them to rest and stay calm.</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2. </a:t>
            </a:r>
            <a:r>
              <a:rPr lang="en-US" altLang="en-US" dirty="0">
                <a:solidFill>
                  <a:srgbClr val="000000"/>
                </a:solidFill>
              </a:rPr>
              <a:t>Let the wound bleed freely for a few seconds.</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3. </a:t>
            </a:r>
            <a:r>
              <a:rPr lang="en-US" altLang="en-US" dirty="0">
                <a:solidFill>
                  <a:srgbClr val="000000"/>
                </a:solidFill>
              </a:rPr>
              <a:t>Flush/wash the injury site with soap and running water – if not available an alcohol-based hand rub/wash may be used.</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4. </a:t>
            </a:r>
            <a:r>
              <a:rPr lang="en-US" altLang="en-US" dirty="0">
                <a:solidFill>
                  <a:srgbClr val="000000"/>
                </a:solidFill>
              </a:rPr>
              <a:t>If necessary a sterile, waterproof dressing may be applied.</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5. </a:t>
            </a:r>
            <a:r>
              <a:rPr lang="en-US" altLang="en-US" dirty="0">
                <a:solidFill>
                  <a:srgbClr val="000000"/>
                </a:solidFill>
              </a:rPr>
              <a:t>Urge the person to go straight to their doctor or an emergency department.</a:t>
            </a:r>
          </a:p>
          <a:p>
            <a:pPr lvl="1">
              <a:buFont typeface="+mj-lt" charset="0"/>
              <a:buNone/>
            </a:pPr>
            <a:endParaRPr lang="en-US" altLang="en-US" dirty="0">
              <a:solidFill>
                <a:srgbClr val="000000"/>
              </a:solidFill>
            </a:endParaRPr>
          </a:p>
          <a:p>
            <a:pPr lvl="1">
              <a:buFont typeface="+mj-lt" charset="0"/>
              <a:buNone/>
            </a:pPr>
            <a:r>
              <a:rPr lang="en-US" altLang="en-US" dirty="0">
                <a:solidFill>
                  <a:srgbClr val="000000"/>
                </a:solidFill>
              </a:rPr>
              <a:t>If possible the needle should be retained in a sturdy container (with a lid) for later testing. </a:t>
            </a:r>
          </a:p>
          <a:p>
            <a:endParaRPr lang="en-US" altLang="en-US" b="1" dirty="0">
              <a:solidFill>
                <a:srgbClr val="000000"/>
              </a:solidFill>
              <a:ea typeface="MS Mincho" panose="02020609040205080304" pitchFamily="49" charset="-128"/>
            </a:endParaRPr>
          </a:p>
          <a:p>
            <a:endParaRPr lang="en-US" altLang="en-US" b="1"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ndParaRPr>
          </a:p>
          <a:p>
            <a:pPr lvl="1">
              <a:buFont typeface="+mj-lt" charset="0"/>
              <a:buNone/>
            </a:pPr>
            <a:r>
              <a:rPr lang="en-US" altLang="en-US" b="1" dirty="0">
                <a:solidFill>
                  <a:srgbClr val="000000"/>
                </a:solidFill>
              </a:rPr>
              <a:t>1.</a:t>
            </a:r>
            <a:r>
              <a:rPr lang="en-US" altLang="en-US" dirty="0">
                <a:solidFill>
                  <a:srgbClr val="000000"/>
                </a:solidFill>
              </a:rPr>
              <a:t> Follow DRS ABCD Basic Life Support process.</a:t>
            </a:r>
          </a:p>
          <a:p>
            <a:pPr lvl="1">
              <a:buFont typeface="+mj-lt" charset="0"/>
              <a:buNone/>
            </a:pPr>
            <a:endParaRPr lang="en-US" altLang="en-US" dirty="0">
              <a:solidFill>
                <a:srgbClr val="000000"/>
              </a:solidFill>
            </a:endParaRPr>
          </a:p>
          <a:p>
            <a:pPr lvl="1">
              <a:buFont typeface="+mj-lt" charset="0"/>
              <a:buNone/>
            </a:pPr>
            <a:r>
              <a:rPr lang="en-US" altLang="en-US" b="1" dirty="0">
                <a:solidFill>
                  <a:srgbClr val="000000"/>
                </a:solidFill>
              </a:rPr>
              <a:t>2.</a:t>
            </a:r>
            <a:r>
              <a:rPr lang="en-US" altLang="en-US" dirty="0">
                <a:solidFill>
                  <a:srgbClr val="000000"/>
                </a:solidFill>
              </a:rPr>
              <a:t> Call an ambulance on 000 or 112.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4CCA546-35BF-4AE9-BC9C-0260C04115A9}" type="slidenum">
              <a:rPr lang="en-US" altLang="en-US" sz="1200">
                <a:latin typeface="Arial" panose="020B0604020202020204" pitchFamily="34" charset="0"/>
              </a:rPr>
              <a:pPr eaLnBrk="1" hangingPunct="1"/>
              <a:t>165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0117555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 sprain occurs when ligaments and other tissue at a joint are partially or completely torn.</a:t>
            </a:r>
          </a:p>
          <a:p>
            <a:r>
              <a:rPr lang="en-US" altLang="en-US" dirty="0">
                <a:solidFill>
                  <a:srgbClr val="000000"/>
                </a:solidFill>
              </a:rPr>
              <a:t> </a:t>
            </a:r>
          </a:p>
          <a:p>
            <a:r>
              <a:rPr lang="en-US" altLang="en-US" dirty="0">
                <a:solidFill>
                  <a:srgbClr val="000000"/>
                </a:solidFill>
              </a:rPr>
              <a:t>A strain occurs when muscle or tendon </a:t>
            </a:r>
            <a:r>
              <a:rPr lang="en-US" altLang="en-US" dirty="0" err="1">
                <a:solidFill>
                  <a:srgbClr val="000000"/>
                </a:solidFill>
              </a:rPr>
              <a:t>fibres</a:t>
            </a:r>
            <a:r>
              <a:rPr lang="en-US" altLang="en-US" dirty="0">
                <a:solidFill>
                  <a:srgbClr val="000000"/>
                </a:solidFill>
              </a:rPr>
              <a:t> are stretched and torn.</a:t>
            </a:r>
          </a:p>
          <a:p>
            <a:r>
              <a:rPr lang="en-US" altLang="en-US" dirty="0">
                <a:solidFill>
                  <a:srgbClr val="000000"/>
                </a:solidFill>
              </a:rPr>
              <a:t> </a:t>
            </a:r>
          </a:p>
          <a:p>
            <a:r>
              <a:rPr lang="en-US" altLang="en-US" dirty="0">
                <a:solidFill>
                  <a:srgbClr val="000000"/>
                </a:solidFill>
              </a:rPr>
              <a:t>Common signs and symptoms of sprains and strains include: </a:t>
            </a:r>
          </a:p>
          <a:p>
            <a:pPr marL="628650" lvl="1" indent="-171450">
              <a:buFontTx/>
              <a:buChar char="•"/>
            </a:pPr>
            <a:r>
              <a:rPr lang="en-US" altLang="en-US" b="1" dirty="0">
                <a:solidFill>
                  <a:srgbClr val="000000"/>
                </a:solidFill>
              </a:rPr>
              <a:t>Sprains</a:t>
            </a:r>
            <a:r>
              <a:rPr lang="en-US" altLang="en-US" dirty="0">
                <a:solidFill>
                  <a:srgbClr val="000000"/>
                </a:solidFill>
              </a:rPr>
              <a:t> – generally occur at a joint: </a:t>
            </a:r>
          </a:p>
          <a:p>
            <a:pPr marL="1085850" lvl="2" indent="-171450">
              <a:buFontTx/>
              <a:buChar char="•"/>
            </a:pPr>
            <a:r>
              <a:rPr lang="en-US" altLang="en-US" dirty="0">
                <a:solidFill>
                  <a:srgbClr val="000000"/>
                </a:solidFill>
              </a:rPr>
              <a:t>Pain. </a:t>
            </a:r>
          </a:p>
          <a:p>
            <a:pPr marL="1085850" lvl="2" indent="-171450">
              <a:buFontTx/>
              <a:buChar char="•"/>
            </a:pPr>
            <a:r>
              <a:rPr lang="en-US" altLang="en-US" dirty="0">
                <a:solidFill>
                  <a:srgbClr val="000000"/>
                </a:solidFill>
              </a:rPr>
              <a:t>Swelling. </a:t>
            </a:r>
          </a:p>
          <a:p>
            <a:pPr marL="1085850" lvl="2" indent="-171450">
              <a:buFontTx/>
              <a:buChar char="•"/>
            </a:pPr>
            <a:r>
              <a:rPr lang="en-US" altLang="en-US" dirty="0">
                <a:solidFill>
                  <a:srgbClr val="000000"/>
                </a:solidFill>
              </a:rPr>
              <a:t>Deformity.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EF01992-F59B-4023-8113-E88B9A89AB37}" type="slidenum">
              <a:rPr lang="en-US" altLang="en-US" sz="1200">
                <a:latin typeface="Arial" panose="020B0604020202020204" pitchFamily="34" charset="0"/>
              </a:rPr>
              <a:pPr eaLnBrk="1" hangingPunct="1"/>
              <a:t>166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4643665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First aid treatment for sprains and strains follows uses the </a:t>
            </a:r>
            <a:r>
              <a:rPr lang="en-US" altLang="en-US" b="1" dirty="0">
                <a:solidFill>
                  <a:srgbClr val="000000"/>
                </a:solidFill>
              </a:rPr>
              <a:t>RICER</a:t>
            </a:r>
            <a:r>
              <a:rPr lang="en-US" altLang="en-US" dirty="0">
                <a:solidFill>
                  <a:srgbClr val="000000"/>
                </a:solidFill>
              </a:rPr>
              <a:t> acronym: </a:t>
            </a:r>
          </a:p>
          <a:p>
            <a:endParaRPr lang="en-US" altLang="en-US" b="1"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RICER stands for:</a:t>
            </a:r>
          </a:p>
          <a:p>
            <a:endParaRPr lang="en-US" altLang="en-US"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R</a:t>
            </a:r>
            <a:r>
              <a:rPr lang="en-US" altLang="en-US" dirty="0">
                <a:solidFill>
                  <a:srgbClr val="000000"/>
                </a:solidFill>
                <a:ea typeface="MS Mincho" panose="02020609040205080304" pitchFamily="49" charset="-128"/>
              </a:rPr>
              <a:t>est</a:t>
            </a:r>
            <a:r>
              <a:rPr lang="en-US" altLang="en-US" baseline="0" dirty="0">
                <a:solidFill>
                  <a:srgbClr val="000000"/>
                </a:solidFill>
                <a:ea typeface="MS Mincho" panose="02020609040205080304" pitchFamily="49" charset="-128"/>
              </a:rPr>
              <a:t> – </a:t>
            </a:r>
            <a:r>
              <a:rPr lang="en-US" altLang="en-US" dirty="0">
                <a:solidFill>
                  <a:srgbClr val="000000"/>
                </a:solidFill>
                <a:ea typeface="MS Mincho" panose="02020609040205080304" pitchFamily="49" charset="-128"/>
              </a:rPr>
              <a:t>Avoid movement/activities that cause pain for at least 48-72 hours. Assist the person into the most comfortable position – if head/neck/spinal injuries are suspected leave the person lying flat.</a:t>
            </a:r>
          </a:p>
          <a:p>
            <a:pPr lvl="1"/>
            <a:endParaRPr lang="en-US" altLang="en-US"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I</a:t>
            </a:r>
            <a:r>
              <a:rPr lang="en-US" altLang="en-US" dirty="0">
                <a:solidFill>
                  <a:srgbClr val="000000"/>
                </a:solidFill>
                <a:ea typeface="MS Mincho" panose="02020609040205080304" pitchFamily="49" charset="-128"/>
              </a:rPr>
              <a:t>ce</a:t>
            </a:r>
            <a:r>
              <a:rPr lang="en-US" altLang="en-US" baseline="0" dirty="0">
                <a:solidFill>
                  <a:srgbClr val="000000"/>
                </a:solidFill>
                <a:ea typeface="MS Mincho" panose="02020609040205080304" pitchFamily="49" charset="-128"/>
              </a:rPr>
              <a:t> – </a:t>
            </a:r>
            <a:r>
              <a:rPr lang="en-US" altLang="en-US" dirty="0">
                <a:solidFill>
                  <a:srgbClr val="000000"/>
                </a:solidFill>
                <a:ea typeface="MS Mincho" panose="02020609040205080304" pitchFamily="49" charset="-128"/>
              </a:rPr>
              <a:t>Control bleeding if applicable then apply a wrapped ice pack/cold compress for 20 minutes. Reapply every 2 hours for the first 48-72 hours. This helps to reduce swelling and relieve pain/discomfort.</a:t>
            </a:r>
          </a:p>
          <a:p>
            <a:pPr lvl="1"/>
            <a:endParaRPr lang="en-US" altLang="en-US"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C</a:t>
            </a:r>
            <a:r>
              <a:rPr lang="en-US" altLang="en-US" dirty="0">
                <a:solidFill>
                  <a:srgbClr val="000000"/>
                </a:solidFill>
                <a:ea typeface="MS Mincho" panose="02020609040205080304" pitchFamily="49" charset="-128"/>
              </a:rPr>
              <a:t>ompression</a:t>
            </a:r>
            <a:r>
              <a:rPr lang="en-US" altLang="en-US" baseline="0" dirty="0">
                <a:solidFill>
                  <a:srgbClr val="000000"/>
                </a:solidFill>
                <a:ea typeface="MS Mincho" panose="02020609040205080304" pitchFamily="49" charset="-128"/>
              </a:rPr>
              <a:t> – </a:t>
            </a:r>
            <a:r>
              <a:rPr lang="en-US" altLang="en-US" dirty="0">
                <a:solidFill>
                  <a:srgbClr val="000000"/>
                </a:solidFill>
                <a:ea typeface="MS Mincho" panose="02020609040205080304" pitchFamily="49" charset="-128"/>
              </a:rPr>
              <a:t>Apply a firm, supporting bandage, giving even pressure over the area. Light padding may be used if pain is severe.</a:t>
            </a:r>
          </a:p>
          <a:p>
            <a:pPr marL="457200" lvl="1" indent="0">
              <a:buNone/>
            </a:pPr>
            <a:endParaRPr lang="en-US" altLang="en-US"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E</a:t>
            </a:r>
            <a:r>
              <a:rPr lang="en-US" altLang="en-US" dirty="0">
                <a:solidFill>
                  <a:srgbClr val="000000"/>
                </a:solidFill>
                <a:ea typeface="MS Mincho" panose="02020609040205080304" pitchFamily="49" charset="-128"/>
              </a:rPr>
              <a:t>levation</a:t>
            </a:r>
            <a:r>
              <a:rPr lang="en-US" altLang="en-US" baseline="0" dirty="0">
                <a:solidFill>
                  <a:srgbClr val="000000"/>
                </a:solidFill>
                <a:ea typeface="MS Mincho" panose="02020609040205080304" pitchFamily="49" charset="-128"/>
              </a:rPr>
              <a:t> – </a:t>
            </a:r>
            <a:r>
              <a:rPr lang="en-US" altLang="en-US" dirty="0">
                <a:solidFill>
                  <a:srgbClr val="000000"/>
                </a:solidFill>
                <a:ea typeface="MS Mincho" panose="02020609040205080304" pitchFamily="49" charset="-128"/>
              </a:rPr>
              <a:t>If possible, raise the injured area above the level of the heart. This slows the blood flow to the area and reduces swelling. </a:t>
            </a: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elevate if a fracture is suspected.</a:t>
            </a:r>
          </a:p>
          <a:p>
            <a:pPr lvl="1"/>
            <a:endParaRPr lang="en-US" altLang="en-US" dirty="0">
              <a:solidFill>
                <a:srgbClr val="000000"/>
              </a:solidFill>
            </a:endParaRPr>
          </a:p>
          <a:p>
            <a:pPr lvl="1"/>
            <a:r>
              <a:rPr lang="en-US" altLang="en-US" b="1" dirty="0">
                <a:solidFill>
                  <a:srgbClr val="000000"/>
                </a:solidFill>
                <a:ea typeface="MS Mincho" panose="02020609040205080304" pitchFamily="49" charset="-128"/>
              </a:rPr>
              <a:t>R</a:t>
            </a:r>
            <a:r>
              <a:rPr lang="en-US" altLang="en-US" dirty="0">
                <a:solidFill>
                  <a:srgbClr val="000000"/>
                </a:solidFill>
                <a:ea typeface="MS Mincho" panose="02020609040205080304" pitchFamily="49" charset="-128"/>
              </a:rPr>
              <a:t>eferral</a:t>
            </a:r>
            <a:r>
              <a:rPr lang="en-US" altLang="en-US" baseline="0" dirty="0">
                <a:solidFill>
                  <a:srgbClr val="000000"/>
                </a:solidFill>
                <a:ea typeface="MS Mincho" panose="02020609040205080304" pitchFamily="49" charset="-128"/>
              </a:rPr>
              <a:t> – </a:t>
            </a:r>
            <a:r>
              <a:rPr lang="en-US" altLang="en-US" dirty="0">
                <a:solidFill>
                  <a:srgbClr val="000000"/>
                </a:solidFill>
                <a:ea typeface="MS Mincho" panose="02020609040205080304" pitchFamily="49" charset="-128"/>
              </a:rPr>
              <a:t>Refer the person for further advice and treatment, e.g. their doctor or emergency department.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0EADB82-7CD0-4C5E-B2A0-37F97EAB8C6E}" type="slidenum">
              <a:rPr lang="en-US" altLang="en-US" sz="1200">
                <a:latin typeface="Arial" panose="020B0604020202020204" pitchFamily="34" charset="0"/>
              </a:rPr>
              <a:pPr eaLnBrk="1" hangingPunct="1"/>
              <a:t>167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46020413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rPr>
              <a:t>Compression with a Roller Bandage</a:t>
            </a:r>
            <a:endParaRPr lang="en-US" altLang="en-US" dirty="0">
              <a:solidFill>
                <a:srgbClr val="000000"/>
              </a:solidFill>
            </a:endParaRPr>
          </a:p>
          <a:p>
            <a:r>
              <a:rPr lang="en-US" altLang="en-US" dirty="0">
                <a:solidFill>
                  <a:srgbClr val="000000"/>
                </a:solidFill>
              </a:rPr>
              <a:t> </a:t>
            </a:r>
          </a:p>
          <a:p>
            <a:r>
              <a:rPr lang="en-US" altLang="en-US" dirty="0">
                <a:solidFill>
                  <a:srgbClr val="000000"/>
                </a:solidFill>
              </a:rPr>
              <a:t>Roller bandages can be found in most first aid kits and are available in a range of sizes and materials. They may be used to manage bleeding, ensure dressings are kept in place and to support injuries. </a:t>
            </a:r>
          </a:p>
          <a:p>
            <a:r>
              <a:rPr lang="en-US" altLang="en-US" dirty="0">
                <a:solidFill>
                  <a:srgbClr val="000000"/>
                </a:solidFill>
              </a:rPr>
              <a:t> </a:t>
            </a:r>
          </a:p>
          <a:p>
            <a:r>
              <a:rPr lang="en-US" altLang="en-US" dirty="0">
                <a:solidFill>
                  <a:srgbClr val="000000"/>
                </a:solidFill>
              </a:rPr>
              <a:t>Strains and sprains should be treated using elastic roller bandages as they provide even pressure over the injured area. </a:t>
            </a:r>
          </a:p>
          <a:p>
            <a:r>
              <a:rPr lang="en-US" altLang="en-US" dirty="0">
                <a:solidFill>
                  <a:srgbClr val="000000"/>
                </a:solidFill>
              </a:rPr>
              <a:t> </a:t>
            </a:r>
          </a:p>
          <a:p>
            <a:r>
              <a:rPr lang="en-US" altLang="en-US" dirty="0">
                <a:solidFill>
                  <a:srgbClr val="000000"/>
                </a:solidFill>
              </a:rPr>
              <a:t>This helps to reduce swelling, over the injured area. Whilst the bandage should apply even pressure on the injured area you should ensure that it is not put on too tightly as this can cause circulation problems.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7C74E0F-3DFB-4158-9902-22905149C1FD}" type="slidenum">
              <a:rPr lang="en-US" altLang="en-US" sz="1200">
                <a:latin typeface="Arial" panose="020B0604020202020204" pitchFamily="34" charset="0"/>
              </a:rPr>
              <a:pPr eaLnBrk="1" hangingPunct="1"/>
              <a:t>168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9861450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Burns damage the soft tissue of the body and may be caused by:</a:t>
            </a:r>
          </a:p>
          <a:p>
            <a:pPr marL="457200" lvl="1" indent="0">
              <a:buFontTx/>
              <a:buNone/>
            </a:pPr>
            <a:endParaRPr lang="en-US" altLang="en-US" dirty="0">
              <a:solidFill>
                <a:srgbClr val="000000"/>
              </a:solidFill>
              <a:ea typeface="MS Mincho" panose="02020609040205080304" pitchFamily="49" charset="-128"/>
            </a:endParaRPr>
          </a:p>
          <a:p>
            <a:pPr marL="628650" lvl="1" indent="-171450">
              <a:buFontTx/>
              <a:buChar char="•"/>
            </a:pPr>
            <a:r>
              <a:rPr lang="en-US" altLang="en-US" dirty="0">
                <a:solidFill>
                  <a:srgbClr val="000000"/>
                </a:solidFill>
                <a:ea typeface="MS Mincho" panose="02020609040205080304" pitchFamily="49" charset="-128"/>
              </a:rPr>
              <a:t>Heat.</a:t>
            </a:r>
          </a:p>
          <a:p>
            <a:pPr marL="457200" lvl="1" indent="0">
              <a:buFontTx/>
              <a:buNone/>
            </a:pPr>
            <a:endParaRPr lang="en-US" altLang="en-US" dirty="0">
              <a:solidFill>
                <a:srgbClr val="000000"/>
              </a:solidFill>
              <a:ea typeface="MS Mincho" panose="02020609040205080304" pitchFamily="49" charset="-128"/>
            </a:endParaRPr>
          </a:p>
          <a:p>
            <a:pPr marL="628650" lvl="1" indent="-171450">
              <a:buFontTx/>
              <a:buChar char="•"/>
            </a:pPr>
            <a:r>
              <a:rPr lang="en-US" altLang="en-US" dirty="0">
                <a:solidFill>
                  <a:srgbClr val="000000"/>
                </a:solidFill>
                <a:ea typeface="MS Mincho" panose="02020609040205080304" pitchFamily="49" charset="-128"/>
              </a:rPr>
              <a:t>Chemicals.</a:t>
            </a:r>
          </a:p>
          <a:p>
            <a:pPr marL="457200" lvl="1" indent="0">
              <a:buFontTx/>
              <a:buNone/>
            </a:pPr>
            <a:endParaRPr lang="en-US" altLang="en-US" dirty="0">
              <a:solidFill>
                <a:srgbClr val="000000"/>
              </a:solidFill>
              <a:ea typeface="MS Mincho" panose="02020609040205080304" pitchFamily="49" charset="-128"/>
            </a:endParaRPr>
          </a:p>
          <a:p>
            <a:pPr marL="628650" lvl="1" indent="-171450">
              <a:buFontTx/>
              <a:buChar char="•"/>
            </a:pPr>
            <a:r>
              <a:rPr lang="en-US" altLang="en-US" dirty="0">
                <a:solidFill>
                  <a:srgbClr val="000000"/>
                </a:solidFill>
                <a:ea typeface="MS Mincho" panose="02020609040205080304" pitchFamily="49" charset="-128"/>
              </a:rPr>
              <a:t>Electricity.</a:t>
            </a:r>
          </a:p>
          <a:p>
            <a:pPr marL="457200" lvl="1" indent="0">
              <a:buFontTx/>
              <a:buNone/>
            </a:pPr>
            <a:endParaRPr lang="en-US" altLang="en-US" dirty="0">
              <a:solidFill>
                <a:srgbClr val="000000"/>
              </a:solidFill>
              <a:ea typeface="MS Mincho" panose="02020609040205080304" pitchFamily="49" charset="-128"/>
            </a:endParaRPr>
          </a:p>
          <a:p>
            <a:pPr marL="628650" lvl="1" indent="-171450">
              <a:buFontTx/>
              <a:buChar char="•"/>
            </a:pPr>
            <a:r>
              <a:rPr lang="en-US" altLang="en-US" dirty="0">
                <a:solidFill>
                  <a:srgbClr val="000000"/>
                </a:solidFill>
                <a:ea typeface="MS Mincho" panose="02020609040205080304" pitchFamily="49" charset="-128"/>
              </a:rPr>
              <a:t>Extreme cold.</a:t>
            </a:r>
          </a:p>
          <a:p>
            <a:pPr marL="457200" lvl="1" indent="0">
              <a:buFontTx/>
              <a:buNone/>
            </a:pPr>
            <a:endParaRPr lang="en-US" altLang="en-US" dirty="0">
              <a:solidFill>
                <a:srgbClr val="000000"/>
              </a:solidFill>
              <a:ea typeface="MS Mincho" panose="02020609040205080304" pitchFamily="49" charset="-128"/>
            </a:endParaRPr>
          </a:p>
          <a:p>
            <a:pPr marL="628650" lvl="1" indent="-171450">
              <a:buFontTx/>
              <a:buChar char="•"/>
            </a:pPr>
            <a:r>
              <a:rPr lang="en-US" altLang="en-US" dirty="0">
                <a:solidFill>
                  <a:srgbClr val="000000"/>
                </a:solidFill>
                <a:ea typeface="MS Mincho" panose="02020609040205080304" pitchFamily="49" charset="-128"/>
              </a:rPr>
              <a:t>Solar radiation.</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94CEC6F-4548-4D90-8FE2-FDCAB80B426D}" type="slidenum">
              <a:rPr lang="en-US" altLang="en-US" sz="1200">
                <a:latin typeface="Arial" panose="020B0604020202020204" pitchFamily="34" charset="0"/>
              </a:rPr>
              <a:pPr eaLnBrk="1" hangingPunct="1"/>
              <a:t>169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96093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important to be aware that individuals may have differing views and beliefs regarding receiving medical or first aid treatment. These may relate to cultural, religious or personal beliefs and customs.</a:t>
            </a:r>
            <a:endParaRPr lang="en-AU" altLang="en-US" dirty="0"/>
          </a:p>
          <a:p>
            <a:r>
              <a:rPr lang="en-US" altLang="en-US" dirty="0"/>
              <a:t> </a:t>
            </a:r>
            <a:endParaRPr lang="en-AU" altLang="en-US" dirty="0"/>
          </a:p>
          <a:p>
            <a:r>
              <a:rPr lang="en-US" altLang="en-US" dirty="0"/>
              <a:t>Your first aid skills should be applied to the casualty in a way that doesn’t force first aid procedures and respects the individual’s beliefs. You should follow the guidelines for consent with every individual.</a:t>
            </a:r>
          </a:p>
          <a:p>
            <a:endParaRPr lang="en-US" altLang="en-US" dirty="0"/>
          </a:p>
          <a:p>
            <a:r>
              <a:rPr lang="en-US" altLang="en-US" dirty="0"/>
              <a:t>Also check the casualty for medical identification tags such as a bracelet or necklace. These will give you information like the name of the casualty, emergency contact, medical illnesses, allergies, and even what medical treatment they would refuse. </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1E0C8E3-AA6E-4C28-9E0D-F54AF994DEE1}" type="slidenum">
              <a:rPr lang="en-US" altLang="en-US" sz="1200">
                <a:latin typeface="Arial" panose="020B0604020202020204" pitchFamily="34" charset="0"/>
              </a:rPr>
              <a:pPr eaLnBrk="1" hangingPunct="1"/>
              <a:t>17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51632909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Heat burns from different sources, e.g. flame, friction, scalding or solar radiation, are generally treated in the same manner. This involves: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1. </a:t>
            </a:r>
            <a:r>
              <a:rPr lang="en-US" altLang="en-US" dirty="0">
                <a:solidFill>
                  <a:srgbClr val="000000"/>
                </a:solidFill>
              </a:rPr>
              <a:t>Cool the burned area under cool water for 20 minutes.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2. </a:t>
            </a:r>
            <a:r>
              <a:rPr lang="en-US" altLang="en-US" dirty="0">
                <a:solidFill>
                  <a:srgbClr val="000000"/>
                </a:solidFill>
              </a:rPr>
              <a:t>Gently remove any clothing and jewellery from the burned area. </a:t>
            </a:r>
            <a:r>
              <a:rPr lang="en-US" altLang="en-US" b="1" dirty="0">
                <a:solidFill>
                  <a:srgbClr val="000000"/>
                </a:solidFill>
              </a:rPr>
              <a:t>DO NOT</a:t>
            </a:r>
            <a:r>
              <a:rPr lang="en-US" altLang="en-US" dirty="0">
                <a:solidFill>
                  <a:srgbClr val="000000"/>
                </a:solidFill>
              </a:rPr>
              <a:t> try to remove any clothing that is sticking to it.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3. </a:t>
            </a:r>
            <a:r>
              <a:rPr lang="en-US" altLang="en-US" dirty="0">
                <a:solidFill>
                  <a:srgbClr val="000000"/>
                </a:solidFill>
              </a:rPr>
              <a:t>If the area cannot be immersed (kept under water) – such as the face – you can use a towel, sheets or clothes that have been soaked in water. Change/rewet these regularly as they will absorb heat from the burn.</a:t>
            </a:r>
          </a:p>
          <a:p>
            <a:pPr lvl="0">
              <a:buFont typeface="Calibri" panose="020F0502020204030204" pitchFamily="34" charset="0"/>
              <a:buNone/>
            </a:pPr>
            <a:endParaRPr lang="en-US" altLang="en-US" i="1" dirty="0">
              <a:solidFill>
                <a:srgbClr val="000000"/>
              </a:solidFill>
            </a:endParaRPr>
          </a:p>
          <a:p>
            <a:pPr lvl="0">
              <a:buFont typeface="Calibri" panose="020F0502020204030204" pitchFamily="34" charset="0"/>
              <a:buNone/>
            </a:pPr>
            <a:r>
              <a:rPr lang="en-US" altLang="en-US" i="1" dirty="0">
                <a:solidFill>
                  <a:srgbClr val="000000"/>
                </a:solidFill>
              </a:rPr>
              <a:t>Continued…</a:t>
            </a:r>
            <a:endParaRPr lang="en-US"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64AA1D4-52F1-40E1-A7AC-5B6D0AB4DEB9}" type="slidenum">
              <a:rPr lang="en-US" altLang="en-US" sz="1200">
                <a:latin typeface="Arial" panose="020B0604020202020204" pitchFamily="34" charset="0"/>
              </a:rPr>
              <a:pPr eaLnBrk="1" hangingPunct="1"/>
              <a:t>170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99657426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Heat burns from different sources, e.g. flame, friction, scalding or solar radiation, are generally treated in the same manner. This involves: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1. </a:t>
            </a:r>
            <a:r>
              <a:rPr lang="en-US" altLang="en-US" dirty="0">
                <a:solidFill>
                  <a:srgbClr val="000000"/>
                </a:solidFill>
              </a:rPr>
              <a:t>Cool the burned area under cool water for 20 minutes.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2. </a:t>
            </a:r>
            <a:r>
              <a:rPr lang="en-US" altLang="en-US" dirty="0">
                <a:solidFill>
                  <a:srgbClr val="000000"/>
                </a:solidFill>
              </a:rPr>
              <a:t>Gently remove any clothing and jewellery from the burned area. </a:t>
            </a:r>
            <a:r>
              <a:rPr lang="en-US" altLang="en-US" b="1" dirty="0">
                <a:solidFill>
                  <a:srgbClr val="000000"/>
                </a:solidFill>
              </a:rPr>
              <a:t>DO NOT</a:t>
            </a:r>
            <a:r>
              <a:rPr lang="en-US" altLang="en-US" dirty="0">
                <a:solidFill>
                  <a:srgbClr val="000000"/>
                </a:solidFill>
              </a:rPr>
              <a:t> try to remove any clothing that is sticking to it.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3. </a:t>
            </a:r>
            <a:r>
              <a:rPr lang="en-US" altLang="en-US" dirty="0">
                <a:solidFill>
                  <a:srgbClr val="000000"/>
                </a:solidFill>
              </a:rPr>
              <a:t>If the area cannot be immersed (kept under water) – such as the face – you can use a towel, sheets or clothes that have been soaked in water. Change/rewet these regularly as they will absorb heat from the burn.</a:t>
            </a:r>
          </a:p>
          <a:p>
            <a:pPr lvl="0">
              <a:buFont typeface="Calibri" panose="020F0502020204030204" pitchFamily="34" charset="0"/>
              <a:buNone/>
            </a:pPr>
            <a:endParaRPr lang="en-US" altLang="en-US" i="1" dirty="0">
              <a:solidFill>
                <a:srgbClr val="000000"/>
              </a:solidFill>
            </a:endParaRPr>
          </a:p>
          <a:p>
            <a:pPr lvl="0">
              <a:buFont typeface="Calibri" panose="020F0502020204030204" pitchFamily="34" charset="0"/>
              <a:buNone/>
            </a:pPr>
            <a:r>
              <a:rPr lang="en-US" altLang="en-US" i="1" dirty="0">
                <a:solidFill>
                  <a:srgbClr val="000000"/>
                </a:solidFill>
              </a:rPr>
              <a:t>Continued…</a:t>
            </a:r>
            <a:endParaRPr lang="en-US"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64AA1D4-52F1-40E1-A7AC-5B6D0AB4DEB9}" type="slidenum">
              <a:rPr lang="en-US" altLang="en-US" sz="1200">
                <a:latin typeface="Arial" panose="020B0604020202020204" pitchFamily="34" charset="0"/>
              </a:rPr>
              <a:pPr eaLnBrk="1" hangingPunct="1"/>
              <a:t>171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75836285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Chemical burns usually occur when the skin comes into contact with a strong acid or alkaline substance. </a:t>
            </a:r>
          </a:p>
          <a:p>
            <a:r>
              <a:rPr lang="en-US" altLang="en-US" dirty="0">
                <a:solidFill>
                  <a:srgbClr val="000000"/>
                </a:solidFill>
              </a:rPr>
              <a:t> </a:t>
            </a:r>
          </a:p>
          <a:p>
            <a:r>
              <a:rPr lang="en-US" altLang="en-US" dirty="0">
                <a:solidFill>
                  <a:srgbClr val="000000"/>
                </a:solidFill>
              </a:rPr>
              <a:t>The longer the substance remains on the skin, the more severe the burn will be.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196082F-6001-4821-AA58-31DED2149AC5}" type="slidenum">
              <a:rPr lang="en-US" altLang="en-US" sz="1200">
                <a:latin typeface="Arial" panose="020B0604020202020204" pitchFamily="34" charset="0"/>
              </a:rPr>
              <a:pPr eaLnBrk="1" hangingPunct="1"/>
              <a:t>172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5341119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General first aid treatment for chemical burns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571500" lvl="2">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If available, consult the Materials Safety Data Sheet or container for the chemical and follow instructions.</a:t>
            </a:r>
          </a:p>
          <a:p>
            <a:pPr marL="571500"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71500" lvl="2">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Remove the chemical from the body as quickly as possible.</a:t>
            </a:r>
          </a:p>
          <a:p>
            <a:pPr marL="571500"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71500" lvl="2">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Flush the area with large amounts of cool, running water – continue for at least 20 minutes.</a:t>
            </a:r>
          </a:p>
          <a:p>
            <a:pPr marL="571500"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71500" lvl="2">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Call an ambulance on 000 or 112.</a:t>
            </a:r>
          </a:p>
          <a:p>
            <a:pPr marL="571500" lvl="2">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71500" lvl="2">
              <a:spcBef>
                <a:spcPts val="300"/>
              </a:spcBef>
              <a:spcAft>
                <a:spcPts val="300"/>
              </a:spcAft>
              <a:buFont typeface="+mj-lt" charset="0"/>
              <a:buNone/>
            </a:pPr>
            <a:r>
              <a:rPr lang="en-US" altLang="en-US" b="1" dirty="0">
                <a:solidFill>
                  <a:srgbClr val="000000"/>
                </a:solidFill>
                <a:ea typeface="MS Mincho" panose="02020609040205080304" pitchFamily="49" charset="-128"/>
              </a:rPr>
              <a:t>5. DO NOT</a:t>
            </a:r>
            <a:r>
              <a:rPr lang="en-US" altLang="en-US" dirty="0">
                <a:solidFill>
                  <a:srgbClr val="000000"/>
                </a:solidFill>
                <a:ea typeface="MS Mincho" panose="02020609040205080304" pitchFamily="49" charset="-128"/>
              </a:rPr>
              <a:t> use high pressure water – this may further damage the skin.</a:t>
            </a:r>
          </a:p>
          <a:p>
            <a:pPr marL="571500"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71500" lvl="2">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Help the person to remove contaminated clothing.</a:t>
            </a:r>
          </a:p>
          <a:p>
            <a:pPr marL="571500"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71500" lvl="2">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err="1">
                <a:solidFill>
                  <a:srgbClr val="000000"/>
                </a:solidFill>
                <a:ea typeface="MS Mincho" panose="02020609040205080304" pitchFamily="49" charset="-128"/>
              </a:rPr>
              <a:t>Minimise</a:t>
            </a:r>
            <a:r>
              <a:rPr lang="en-US" altLang="en-US" dirty="0">
                <a:solidFill>
                  <a:srgbClr val="000000"/>
                </a:solidFill>
                <a:ea typeface="MS Mincho" panose="02020609040205080304" pitchFamily="49" charset="-128"/>
              </a:rPr>
              <a:t>/be prepared to treat shock.</a:t>
            </a:r>
          </a:p>
          <a:p>
            <a:pPr>
              <a:spcBef>
                <a:spcPts val="300"/>
              </a:spcBef>
              <a:spcAft>
                <a:spcPts val="300"/>
              </a:spcAft>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dirty="0">
                <a:solidFill>
                  <a:srgbClr val="000000"/>
                </a:solidFill>
                <a:ea typeface="MS Mincho" panose="02020609040205080304" pitchFamily="49" charset="-128"/>
              </a:rPr>
              <a:t>If the eye is affected:</a:t>
            </a:r>
          </a:p>
          <a:p>
            <a:pPr marL="628650" lvl="1" indent="-119062">
              <a:spcBef>
                <a:spcPts val="300"/>
              </a:spcBef>
              <a:spcAft>
                <a:spcPts val="300"/>
              </a:spcAft>
              <a:buFontTx/>
              <a:buNone/>
            </a:pPr>
            <a:r>
              <a:rPr lang="en-US" altLang="en-US" dirty="0">
                <a:solidFill>
                  <a:srgbClr val="000000"/>
                </a:solidFill>
                <a:ea typeface="MS Mincho" panose="02020609040205080304" pitchFamily="49" charset="-128"/>
              </a:rPr>
              <a:t>Flush the eye for 20 minutes – be sure the water flushes underneath the eyelids.</a:t>
            </a:r>
          </a:p>
          <a:p>
            <a:pPr marL="628650" lvl="1" indent="-119062">
              <a:spcBef>
                <a:spcPts val="300"/>
              </a:spcBef>
              <a:spcAft>
                <a:spcPts val="300"/>
              </a:spcAft>
              <a:buFontTx/>
              <a:buNone/>
            </a:pPr>
            <a:r>
              <a:rPr lang="en-US" altLang="en-US" dirty="0">
                <a:solidFill>
                  <a:srgbClr val="000000"/>
                </a:solidFill>
                <a:ea typeface="MS Mincho" panose="02020609040205080304" pitchFamily="49" charset="-128"/>
              </a:rPr>
              <a:t>Keep flushing until ambulance personnel arrive.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DF584F8-39A2-4B53-877C-31EFCAE127B6}" type="slidenum">
              <a:rPr lang="en-US" altLang="en-US" sz="1200">
                <a:latin typeface="Arial" panose="020B0604020202020204" pitchFamily="34" charset="0"/>
              </a:rPr>
              <a:pPr eaLnBrk="1" hangingPunct="1"/>
              <a:t>173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5994578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signs and symptoms of electrical burns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Unconsciousness.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Semi consciousness – dazed, confused behaviour.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Obvious/visible burns on the skin – often on the hand and foot and where the current entered and exited the body.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Breathing difficulty.</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Absent/weak/irregular pulse.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Signs/symptoms of shock.</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F428B00-3372-45C0-99DF-17FDA8C4036D}" type="slidenum">
              <a:rPr lang="en-US" altLang="en-US" sz="1200">
                <a:latin typeface="Arial" panose="020B0604020202020204" pitchFamily="34" charset="0"/>
              </a:rPr>
              <a:pPr eaLnBrk="1" hangingPunct="1"/>
              <a:t>174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773338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Always check that the area is safe before entering the scene (survey the scene). First aid treatment for electrical burns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Ensure an ambulance has been called.</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a:t>
            </a:r>
            <a:r>
              <a:rPr lang="en-US" altLang="en-US" dirty="0">
                <a:solidFill>
                  <a:srgbClr val="000000"/>
                </a:solidFill>
                <a:ea typeface="MS Mincho" panose="02020609040205080304" pitchFamily="49" charset="-128"/>
              </a:rPr>
              <a:t> Monitor for signs of shock and treat accordingly.</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Give care for burns as for heat burns.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Continue to monitor ABC/vital signs.</a:t>
            </a:r>
          </a:p>
          <a:p>
            <a:endParaRPr lang="en-US" altLang="en-US" dirty="0">
              <a:solidFill>
                <a:srgbClr val="000000"/>
              </a:solidFill>
            </a:endParaRP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Drowsy or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a:t>
            </a:r>
            <a:r>
              <a:rPr lang="en-US" altLang="en-US" dirty="0">
                <a:solidFill>
                  <a:srgbClr val="000000"/>
                </a:solidFill>
                <a:ea typeface="MS Mincho" panose="02020609040205080304" pitchFamily="49" charset="-128"/>
              </a:rPr>
              <a:t> Ensure an ambulance has been called.</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a:t>
            </a:r>
            <a:r>
              <a:rPr lang="en-US" altLang="en-US" dirty="0">
                <a:solidFill>
                  <a:srgbClr val="000000"/>
                </a:solidFill>
                <a:ea typeface="MS Mincho" panose="02020609040205080304" pitchFamily="49" charset="-128"/>
              </a:rPr>
              <a:t> Place the person in the recovery position.</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Clear the airways and check for breathing, following DRS ABCD Basic Life Support process.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b="0" dirty="0">
                <a:solidFill>
                  <a:srgbClr val="000000"/>
                </a:solidFill>
                <a:ea typeface="MS Mincho" panose="02020609040205080304" pitchFamily="49" charset="-128"/>
              </a:rPr>
              <a:t>Monitor</a:t>
            </a:r>
            <a:r>
              <a:rPr lang="en-US" altLang="en-US" b="1" dirty="0">
                <a:solidFill>
                  <a:srgbClr val="000000"/>
                </a:solidFill>
                <a:ea typeface="MS Mincho" panose="02020609040205080304" pitchFamily="49" charset="-128"/>
              </a:rPr>
              <a:t> </a:t>
            </a:r>
            <a:r>
              <a:rPr lang="en-US" altLang="en-US" dirty="0">
                <a:solidFill>
                  <a:srgbClr val="000000"/>
                </a:solidFill>
                <a:ea typeface="MS Mincho" panose="02020609040205080304" pitchFamily="49" charset="-128"/>
              </a:rPr>
              <a:t>for signs of shock and treat accordingly.</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Give care for burns as for heat burns.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6.</a:t>
            </a:r>
            <a:r>
              <a:rPr lang="en-US" altLang="en-US" dirty="0">
                <a:solidFill>
                  <a:srgbClr val="000000"/>
                </a:solidFill>
                <a:ea typeface="MS Mincho" panose="02020609040205080304" pitchFamily="49" charset="-128"/>
              </a:rPr>
              <a:t> Continue to monitor ABC/vital signs.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924A5D3-E7AA-488F-A87C-829088D73014}" type="slidenum">
              <a:rPr lang="en-US" altLang="en-US" sz="1200">
                <a:latin typeface="Arial" panose="020B0604020202020204" pitchFamily="34" charset="0"/>
              </a:rPr>
              <a:pPr eaLnBrk="1" hangingPunct="1"/>
              <a:t>175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97183883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Hypothermia occurs when the warming mechanism of the body fails and the entire body cools down, dropping below 35 degrees Celsius.</a:t>
            </a:r>
          </a:p>
          <a:p>
            <a:r>
              <a:rPr lang="en-US" altLang="en-US" dirty="0">
                <a:solidFill>
                  <a:srgbClr val="000000"/>
                </a:solidFill>
              </a:rPr>
              <a:t> </a:t>
            </a:r>
          </a:p>
          <a:p>
            <a:r>
              <a:rPr lang="en-US" altLang="en-US" dirty="0">
                <a:solidFill>
                  <a:srgbClr val="000000"/>
                </a:solidFill>
              </a:rPr>
              <a:t>Common signs and symptoms of hypothermia include:  </a:t>
            </a:r>
          </a:p>
          <a:p>
            <a:pPr marL="628650" lvl="1" indent="-171450">
              <a:buFontTx/>
              <a:buChar char="•"/>
            </a:pPr>
            <a:r>
              <a:rPr lang="en-US" altLang="en-US" dirty="0">
                <a:solidFill>
                  <a:srgbClr val="000000"/>
                </a:solidFill>
              </a:rPr>
              <a:t>Mild hypothermia: </a:t>
            </a:r>
          </a:p>
          <a:p>
            <a:pPr marL="1085850" lvl="2" indent="-171450">
              <a:buFontTx/>
              <a:buChar char="•"/>
            </a:pPr>
            <a:r>
              <a:rPr lang="en-US" altLang="en-US" dirty="0">
                <a:solidFill>
                  <a:srgbClr val="000000"/>
                </a:solidFill>
              </a:rPr>
              <a:t>Shivering. </a:t>
            </a:r>
          </a:p>
          <a:p>
            <a:pPr marL="1085850" lvl="2" indent="-171450">
              <a:buFontTx/>
              <a:buChar char="•"/>
            </a:pPr>
            <a:r>
              <a:rPr lang="en-US" altLang="en-US" dirty="0">
                <a:solidFill>
                  <a:srgbClr val="000000"/>
                </a:solidFill>
              </a:rPr>
              <a:t>Slurred speech. </a:t>
            </a:r>
          </a:p>
          <a:p>
            <a:pPr marL="1085850" lvl="2" indent="-171450">
              <a:buFontTx/>
              <a:buChar char="•"/>
            </a:pPr>
            <a:r>
              <a:rPr lang="en-US" altLang="en-US" dirty="0">
                <a:solidFill>
                  <a:srgbClr val="000000"/>
                </a:solidFill>
              </a:rPr>
              <a:t>Skin looks pale and is cool to touch. </a:t>
            </a:r>
          </a:p>
          <a:p>
            <a:pPr marL="1085850" lvl="2" indent="-171450">
              <a:buFontTx/>
              <a:buChar char="•"/>
            </a:pPr>
            <a:r>
              <a:rPr lang="en-US" altLang="en-US" dirty="0">
                <a:solidFill>
                  <a:srgbClr val="000000"/>
                </a:solidFill>
              </a:rPr>
              <a:t>Difficulty concentrating; slowed thinking. </a:t>
            </a:r>
          </a:p>
          <a:p>
            <a:pPr marL="1085850" lvl="2" indent="-171450">
              <a:buFontTx/>
              <a:buChar char="•"/>
            </a:pPr>
            <a:r>
              <a:rPr lang="en-US" altLang="en-US" dirty="0">
                <a:solidFill>
                  <a:srgbClr val="000000"/>
                </a:solidFill>
              </a:rPr>
              <a:t>Coordination is poor.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3560971-5AA0-4155-B643-568F75BE70C8}" type="slidenum">
              <a:rPr lang="en-US" altLang="en-US" sz="1200">
                <a:latin typeface="Arial" panose="020B0604020202020204" pitchFamily="34" charset="0"/>
              </a:rPr>
              <a:pPr eaLnBrk="1" hangingPunct="1"/>
              <a:t>176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12265973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Hypothermia occurs when the warming mechanism of the body fails and the entire body cools down, dropping below 35 degrees Celsius.</a:t>
            </a:r>
          </a:p>
          <a:p>
            <a:r>
              <a:rPr lang="en-US" altLang="en-US" dirty="0">
                <a:solidFill>
                  <a:srgbClr val="000000"/>
                </a:solidFill>
              </a:rPr>
              <a:t> </a:t>
            </a:r>
          </a:p>
          <a:p>
            <a:r>
              <a:rPr lang="en-US" altLang="en-US" dirty="0">
                <a:solidFill>
                  <a:srgbClr val="000000"/>
                </a:solidFill>
              </a:rPr>
              <a:t>Common signs and symptoms of hypothermia include:  </a:t>
            </a:r>
          </a:p>
          <a:p>
            <a:pPr marL="628650" lvl="1" indent="-171450">
              <a:buFontTx/>
              <a:buChar char="•"/>
            </a:pPr>
            <a:r>
              <a:rPr lang="en-US" altLang="en-US" dirty="0">
                <a:solidFill>
                  <a:srgbClr val="000000"/>
                </a:solidFill>
              </a:rPr>
              <a:t>Mild hypothermia: </a:t>
            </a:r>
          </a:p>
          <a:p>
            <a:pPr marL="1085850" lvl="2" indent="-171450">
              <a:buFontTx/>
              <a:buChar char="•"/>
            </a:pPr>
            <a:r>
              <a:rPr lang="en-US" altLang="en-US" dirty="0">
                <a:solidFill>
                  <a:srgbClr val="000000"/>
                </a:solidFill>
              </a:rPr>
              <a:t>Shivering. </a:t>
            </a:r>
          </a:p>
          <a:p>
            <a:pPr marL="1085850" lvl="2" indent="-171450">
              <a:buFontTx/>
              <a:buChar char="•"/>
            </a:pPr>
            <a:r>
              <a:rPr lang="en-US" altLang="en-US" dirty="0">
                <a:solidFill>
                  <a:srgbClr val="000000"/>
                </a:solidFill>
              </a:rPr>
              <a:t>Slurred speech. </a:t>
            </a:r>
          </a:p>
          <a:p>
            <a:pPr marL="1085850" lvl="2" indent="-171450">
              <a:buFontTx/>
              <a:buChar char="•"/>
            </a:pPr>
            <a:r>
              <a:rPr lang="en-US" altLang="en-US" dirty="0">
                <a:solidFill>
                  <a:srgbClr val="000000"/>
                </a:solidFill>
              </a:rPr>
              <a:t>Skin looks pale and is cool to touch. </a:t>
            </a:r>
          </a:p>
          <a:p>
            <a:pPr marL="1085850" lvl="2" indent="-171450">
              <a:buFontTx/>
              <a:buChar char="•"/>
            </a:pPr>
            <a:r>
              <a:rPr lang="en-US" altLang="en-US" dirty="0">
                <a:solidFill>
                  <a:srgbClr val="000000"/>
                </a:solidFill>
              </a:rPr>
              <a:t>Difficulty concentrating; slowed thinking. </a:t>
            </a:r>
          </a:p>
          <a:p>
            <a:pPr marL="1085850" lvl="2" indent="-171450">
              <a:buFontTx/>
              <a:buChar char="•"/>
            </a:pPr>
            <a:r>
              <a:rPr lang="en-US" altLang="en-US" dirty="0">
                <a:solidFill>
                  <a:srgbClr val="000000"/>
                </a:solidFill>
              </a:rPr>
              <a:t>Coordination is poor.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3560971-5AA0-4155-B643-568F75BE70C8}" type="slidenum">
              <a:rPr lang="en-US" altLang="en-US" sz="1200">
                <a:latin typeface="Arial" panose="020B0604020202020204" pitchFamily="34" charset="0"/>
              </a:rPr>
              <a:pPr eaLnBrk="1" hangingPunct="1"/>
              <a:t>177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06496552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First aid treatment for Hypothermia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lvl="1">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Call 000 or 112.</a:t>
            </a:r>
          </a:p>
          <a:p>
            <a:pPr lvl="1">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2.</a:t>
            </a:r>
            <a:r>
              <a:rPr lang="en-US" altLang="en-US" dirty="0">
                <a:solidFill>
                  <a:srgbClr val="000000"/>
                </a:solidFill>
                <a:ea typeface="MS Mincho" panose="02020609040205080304" pitchFamily="49" charset="-128"/>
              </a:rPr>
              <a:t> Remove the person from the cold environment.</a:t>
            </a:r>
          </a:p>
          <a:p>
            <a:pPr lvl="1">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Remove wet clothing and dry the person off.</a:t>
            </a:r>
          </a:p>
          <a:p>
            <a:pPr lvl="1">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Wrap in blankets/sleeping bag/thermal blanket to provide warmth and insulation from wind and ground.</a:t>
            </a:r>
          </a:p>
          <a:p>
            <a:pPr lvl="1">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If alert provide warm, non-alcoholic, sweet drink.</a:t>
            </a:r>
          </a:p>
          <a:p>
            <a:pPr lvl="1">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6.</a:t>
            </a:r>
            <a:r>
              <a:rPr lang="en-US" altLang="en-US" dirty="0">
                <a:solidFill>
                  <a:srgbClr val="000000"/>
                </a:solidFill>
                <a:ea typeface="MS Mincho" panose="02020609040205080304" pitchFamily="49" charset="-128"/>
              </a:rPr>
              <a:t> If no longer shivering or the ambulance is delayed proceed with active rewarming using wrapped hot water bottles, heating pads (if the person is dry) or other heated sources. Apply heated sources to the groin, armpits, trunk and sides of the neck. Body-to-body contact may also be used.</a:t>
            </a:r>
          </a:p>
          <a:p>
            <a:pPr marL="457200" lvl="1" indent="0">
              <a:spcBef>
                <a:spcPts val="300"/>
              </a:spcBef>
              <a:spcAft>
                <a:spcPts val="300"/>
              </a:spcAft>
              <a:buNone/>
            </a:pP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place person in warm water or expose to fire/heater – may cause dangerous heart rhythms.</a:t>
            </a:r>
          </a:p>
          <a:p>
            <a:pPr marL="457200" lvl="1" indent="0">
              <a:spcBef>
                <a:spcPts val="300"/>
              </a:spcBef>
              <a:spcAft>
                <a:spcPts val="300"/>
              </a:spcAft>
              <a:buNone/>
            </a:pP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rub or massage the person.</a:t>
            </a:r>
          </a:p>
          <a:p>
            <a:pPr>
              <a:spcBef>
                <a:spcPts val="300"/>
              </a:spcBef>
              <a:spcAft>
                <a:spcPts val="300"/>
              </a:spcAft>
            </a:pPr>
            <a:endParaRPr lang="en-US" altLang="en-US" dirty="0">
              <a:solidFill>
                <a:srgbClr val="000000"/>
              </a:solidFill>
              <a:ea typeface="MS Mincho" panose="02020609040205080304" pitchFamily="49" charset="-128"/>
            </a:endParaRPr>
          </a:p>
          <a:p>
            <a:pPr>
              <a:spcBef>
                <a:spcPts val="300"/>
              </a:spcBef>
              <a:spcAft>
                <a:spcPts val="300"/>
              </a:spcAft>
            </a:pPr>
            <a:endParaRPr lang="en-US" altLang="en-US"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457200" lvl="1" indent="0">
              <a:buNone/>
            </a:pPr>
            <a:r>
              <a:rPr lang="en-US" altLang="en-US" dirty="0">
                <a:solidFill>
                  <a:srgbClr val="000000"/>
                </a:solidFill>
                <a:ea typeface="MS Mincho" panose="02020609040205080304" pitchFamily="49" charset="-128"/>
              </a:rPr>
              <a:t>Same as for conscious patient (except step </a:t>
            </a:r>
            <a:r>
              <a:rPr lang="en-US" altLang="en-US" b="1" dirty="0">
                <a:solidFill>
                  <a:srgbClr val="000000"/>
                </a:solidFill>
                <a:ea typeface="MS Mincho" panose="02020609040205080304" pitchFamily="49" charset="-128"/>
              </a:rPr>
              <a:t>5</a:t>
            </a:r>
            <a:r>
              <a:rPr lang="en-US" altLang="en-US" dirty="0">
                <a:solidFill>
                  <a:srgbClr val="000000"/>
                </a:solidFill>
                <a:ea typeface="MS Mincho" panose="02020609040205080304" pitchFamily="49" charset="-128"/>
              </a:rPr>
              <a: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AEAADE5-0D3A-4191-A42E-C4BE7CADFC86}" type="slidenum">
              <a:rPr lang="en-US" altLang="en-US" sz="1200">
                <a:latin typeface="Arial" panose="020B0604020202020204" pitchFamily="34" charset="0"/>
              </a:rPr>
              <a:pPr eaLnBrk="1" hangingPunct="1"/>
              <a:t>178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66867642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Hyperthermia includes heat stroke and heat exhaustion and occurs when the body can’t lose heat to the environment. </a:t>
            </a:r>
          </a:p>
          <a:p>
            <a:r>
              <a:rPr lang="en-US" altLang="en-US" dirty="0">
                <a:solidFill>
                  <a:srgbClr val="000000"/>
                </a:solidFill>
              </a:rPr>
              <a:t> </a:t>
            </a:r>
          </a:p>
          <a:p>
            <a:r>
              <a:rPr lang="en-US" altLang="en-US" dirty="0">
                <a:solidFill>
                  <a:srgbClr val="000000"/>
                </a:solidFill>
              </a:rPr>
              <a:t>Dehydration may result from heat-induced illness, causing fatigue, dizziness, nausea, vomiting, headaches, seizures and unconsciousness. Dehydration should be treated by giving the person small drinks of cool water.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8DBE8BE-5C2F-42B6-8E4A-E895C04E863E}" type="slidenum">
              <a:rPr lang="en-US" altLang="en-US" sz="1200">
                <a:latin typeface="Arial" panose="020B0604020202020204" pitchFamily="34" charset="0"/>
              </a:rPr>
              <a:pPr eaLnBrk="1" hangingPunct="1"/>
              <a:t>179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67727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important to keep records of emergencies and injuries, including what happened and how it was addressed.</a:t>
            </a:r>
            <a:endParaRPr lang="en-AU" altLang="en-US" dirty="0"/>
          </a:p>
          <a:p>
            <a:r>
              <a:rPr lang="en-US" altLang="en-US" dirty="0"/>
              <a:t> </a:t>
            </a:r>
            <a:endParaRPr lang="en-AU" altLang="en-US" dirty="0"/>
          </a:p>
          <a:p>
            <a:r>
              <a:rPr lang="en-US" altLang="en-US" dirty="0"/>
              <a:t>Record</a:t>
            </a:r>
            <a:r>
              <a:rPr lang="en-US" altLang="en-US" baseline="0" dirty="0"/>
              <a:t> </a:t>
            </a:r>
            <a:r>
              <a:rPr lang="en-US" altLang="en-US" dirty="0"/>
              <a:t>keeping and reporting requirements can vary between states and territories, industries and organisations. </a:t>
            </a:r>
            <a:endParaRPr lang="en-AU" altLang="en-US" dirty="0"/>
          </a:p>
          <a:p>
            <a:r>
              <a:rPr lang="en-US" altLang="en-US" dirty="0"/>
              <a:t> </a:t>
            </a:r>
            <a:endParaRPr lang="en-AU" altLang="en-US" dirty="0"/>
          </a:p>
          <a:p>
            <a:r>
              <a:rPr lang="en-US" altLang="en-US" dirty="0"/>
              <a:t>If you are acting as a first aid officer in your workplace make sure you follow the specific recording guidelines and procedures.</a:t>
            </a:r>
            <a:endParaRPr lang="en-AU" altLang="en-US" dirty="0"/>
          </a:p>
          <a:p>
            <a:r>
              <a:rPr lang="en-US" altLang="en-US" dirty="0"/>
              <a:t> </a:t>
            </a:r>
            <a:endParaRPr lang="en-AU" altLang="en-US" dirty="0"/>
          </a:p>
          <a:p>
            <a:r>
              <a:rPr lang="en-US" altLang="en-US" dirty="0"/>
              <a:t>Records should be made and kept for every workplace first aid incident, with copies provided to the organisation.</a:t>
            </a:r>
            <a:endParaRPr lang="en-AU" altLang="en-US" dirty="0"/>
          </a:p>
          <a:p>
            <a:r>
              <a:rPr lang="en-US" altLang="en-US" dirty="0"/>
              <a:t> </a:t>
            </a:r>
            <a:endParaRPr lang="en-AU" altLang="en-US" dirty="0"/>
          </a:p>
          <a:p>
            <a:r>
              <a:rPr lang="en-US" altLang="en-US" dirty="0"/>
              <a:t>If providing first aid outside of the workplace you should make a record of the event, or at least keep notes about the first aid you gave.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4868A28-8C33-4069-9D11-13EE433C948D}" type="slidenum">
              <a:rPr lang="en-US" altLang="en-US" sz="1200">
                <a:latin typeface="Arial" panose="020B0604020202020204" pitchFamily="34" charset="0"/>
              </a:rPr>
              <a:pPr eaLnBrk="1" hangingPunct="1"/>
              <a:t>18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9776159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Heat exhaustion occurs when the body cannot regulate its temperature and usually occurs after work in a hot environment or after long periods of strenuous exercise.</a:t>
            </a:r>
          </a:p>
          <a:p>
            <a:r>
              <a:rPr lang="en-US" altLang="en-US" dirty="0">
                <a:solidFill>
                  <a:srgbClr val="000000"/>
                </a:solidFill>
              </a:rPr>
              <a:t> </a:t>
            </a:r>
          </a:p>
          <a:p>
            <a:r>
              <a:rPr lang="en-US" altLang="en-US" dirty="0">
                <a:solidFill>
                  <a:srgbClr val="000000"/>
                </a:solidFill>
              </a:rPr>
              <a:t>It affects the circulatory system and can result in cases of mild shock. It is more common than heat stroke.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80A3E86-BC3E-4661-94CC-79ACAED214B1}" type="slidenum">
              <a:rPr lang="en-US" altLang="en-US" sz="1200">
                <a:latin typeface="Arial" panose="020B0604020202020204" pitchFamily="34" charset="0"/>
              </a:rPr>
              <a:pPr eaLnBrk="1" hangingPunct="1"/>
              <a:t>180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4096451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First aid treatment for Heat Exhaustion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a:t>
            </a:r>
            <a:r>
              <a:rPr lang="en-US" altLang="en-US" dirty="0">
                <a:solidFill>
                  <a:srgbClr val="000000"/>
                </a:solidFill>
                <a:ea typeface="MS Mincho" panose="02020609040205080304" pitchFamily="49" charset="-128"/>
              </a:rPr>
              <a:t> Encourage the person to find a cool place or shelter to rest.</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a:t>
            </a:r>
            <a:r>
              <a:rPr lang="en-US" altLang="en-US" dirty="0">
                <a:solidFill>
                  <a:srgbClr val="000000"/>
                </a:solidFill>
                <a:ea typeface="MS Mincho" panose="02020609040205080304" pitchFamily="49" charset="-128"/>
              </a:rPr>
              <a:t> Loosen/remove extra clothing.</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a:t>
            </a:r>
            <a:r>
              <a:rPr lang="en-US" altLang="en-US" dirty="0">
                <a:solidFill>
                  <a:srgbClr val="000000"/>
                </a:solidFill>
                <a:ea typeface="MS Mincho" panose="02020609040205080304" pitchFamily="49" charset="-128"/>
              </a:rPr>
              <a:t> Moisten the skin – use a damp cloth, </a:t>
            </a:r>
            <a:r>
              <a:rPr lang="en-US" altLang="en-US" dirty="0" err="1">
                <a:solidFill>
                  <a:srgbClr val="000000"/>
                </a:solidFill>
                <a:ea typeface="MS Mincho" panose="02020609040205080304" pitchFamily="49" charset="-128"/>
              </a:rPr>
              <a:t>atomiser</a:t>
            </a:r>
            <a:r>
              <a:rPr lang="en-US" altLang="en-US" dirty="0">
                <a:solidFill>
                  <a:srgbClr val="000000"/>
                </a:solidFill>
                <a:ea typeface="MS Mincho" panose="02020609040205080304" pitchFamily="49" charset="-128"/>
              </a:rPr>
              <a:t> or fan.</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If fully conscious give small drinks of cool water </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a:t>
            </a:r>
            <a:r>
              <a:rPr lang="en-US" altLang="en-US" dirty="0">
                <a:solidFill>
                  <a:srgbClr val="000000"/>
                </a:solidFill>
                <a:ea typeface="MS Mincho" panose="02020609040205080304" pitchFamily="49" charset="-128"/>
              </a:rPr>
              <a:t> If unconscious follow DRS ABCD Basic Life Support process.</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Seek medical assistance/call for an ambulance 000 or 112.</a:t>
            </a: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Follow DRS ABCD Basic Life Support process.</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000 or 112 for an ambulance.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C9D1CFA-A927-4B5B-AAE3-979CF54B24D5}" type="slidenum">
              <a:rPr lang="en-US" altLang="en-US" sz="1200">
                <a:latin typeface="Arial" panose="020B0604020202020204" pitchFamily="34" charset="0"/>
              </a:rPr>
              <a:pPr eaLnBrk="1" hangingPunct="1"/>
              <a:t>181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74564692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More severe than heat exhaustion, heat stroke indicates that heat has overwhelmed the body system, and some systems are beginning to stop </a:t>
            </a:r>
            <a:r>
              <a:rPr lang="en-US" altLang="en-US" dirty="0">
                <a:solidFill>
                  <a:srgbClr val="000000"/>
                </a:solidFill>
              </a:rPr>
              <a:t>functioning.</a:t>
            </a:r>
          </a:p>
          <a:p>
            <a:endParaRPr lang="en-US" altLang="en-US" b="1" dirty="0">
              <a:solidFill>
                <a:srgbClr val="000000"/>
              </a:solidFill>
            </a:endParaRPr>
          </a:p>
          <a:p>
            <a:r>
              <a:rPr lang="en-US" altLang="en-US" b="1" dirty="0">
                <a:solidFill>
                  <a:srgbClr val="000000"/>
                </a:solidFill>
              </a:rPr>
              <a:t>Immediate medical attention is required.</a:t>
            </a:r>
            <a:endParaRPr lang="en-US" altLang="en-US" dirty="0">
              <a:solidFill>
                <a:srgbClr val="000000"/>
              </a:solidFill>
            </a:endParaRPr>
          </a:p>
          <a:p>
            <a:r>
              <a:rPr lang="en-US" altLang="en-US" dirty="0">
                <a:solidFill>
                  <a:srgbClr val="000000"/>
                </a:solidFill>
              </a:rPr>
              <a:t> </a:t>
            </a:r>
          </a:p>
          <a:p>
            <a:r>
              <a:rPr lang="en-US" altLang="en-US" dirty="0">
                <a:solidFill>
                  <a:srgbClr val="000000"/>
                </a:solidFill>
              </a:rPr>
              <a:t>Common signs and systems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Body temperature more than 40 degrees.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Noisy or erratic breathing – most likely shallow and rapid.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Flushed/red, hot, dry skin – although some people will sweat profusely.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Partial or complete loss of consciousness.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Pulse rate is fast and bounding.</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9B424DC-BE84-4204-B74C-2E15434863CE}" type="slidenum">
              <a:rPr lang="en-US" altLang="en-US" sz="1200">
                <a:latin typeface="Arial" panose="020B0604020202020204" pitchFamily="34" charset="0"/>
              </a:rPr>
              <a:pPr eaLnBrk="1" hangingPunct="1"/>
              <a:t>182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5039556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solidFill>
                  <a:srgbClr val="000000"/>
                </a:solidFill>
                <a:ea typeface="ＭＳ Ｐゴシック" charset="0"/>
                <a:cs typeface="Tahoma"/>
              </a:rPr>
              <a:t>First aid treatment for Heat Stroke involves:</a:t>
            </a:r>
          </a:p>
          <a:p>
            <a:pPr>
              <a:defRPr/>
            </a:pPr>
            <a:endParaRPr lang="en-US" dirty="0">
              <a:solidFill>
                <a:srgbClr val="000000"/>
              </a:solidFill>
              <a:ea typeface="ＭＳ Ｐゴシック" charset="0"/>
              <a:cs typeface="Tahoma"/>
            </a:endParaRPr>
          </a:p>
          <a:p>
            <a:pPr>
              <a:defRPr/>
            </a:pPr>
            <a:r>
              <a:rPr lang="en-US" b="1" dirty="0">
                <a:solidFill>
                  <a:srgbClr val="000000"/>
                </a:solidFill>
                <a:ea typeface="ＭＳ 明朝"/>
                <a:cs typeface="Tahoma"/>
              </a:rPr>
              <a:t>If the Patient is Conscious:</a:t>
            </a: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1. </a:t>
            </a:r>
            <a:r>
              <a:rPr lang="en-US" dirty="0">
                <a:solidFill>
                  <a:srgbClr val="000000"/>
                </a:solidFill>
                <a:ea typeface="ＭＳ 明朝"/>
                <a:cs typeface="Tahoma"/>
              </a:rPr>
              <a:t>Stop the person from continuing any activity.</a:t>
            </a:r>
          </a:p>
          <a:p>
            <a:pPr marL="571500" lvl="2">
              <a:spcBef>
                <a:spcPts val="300"/>
              </a:spcBef>
              <a:spcAft>
                <a:spcPts val="300"/>
              </a:spcAft>
              <a:buFont typeface="+mj-lt"/>
              <a:buNone/>
              <a:defRPr/>
            </a:pP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2.</a:t>
            </a:r>
            <a:r>
              <a:rPr lang="en-US" dirty="0">
                <a:solidFill>
                  <a:srgbClr val="000000"/>
                </a:solidFill>
                <a:ea typeface="ＭＳ 明朝"/>
                <a:cs typeface="Tahoma"/>
              </a:rPr>
              <a:t> Place the person in a cool place to rest.</a:t>
            </a:r>
          </a:p>
          <a:p>
            <a:pPr marL="571500" lvl="2">
              <a:spcBef>
                <a:spcPts val="300"/>
              </a:spcBef>
              <a:spcAft>
                <a:spcPts val="300"/>
              </a:spcAft>
              <a:buFont typeface="+mj-lt"/>
              <a:buNone/>
              <a:defRPr/>
            </a:pP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3. </a:t>
            </a:r>
            <a:r>
              <a:rPr lang="en-US" dirty="0">
                <a:solidFill>
                  <a:srgbClr val="000000"/>
                </a:solidFill>
                <a:ea typeface="ＭＳ 明朝"/>
                <a:cs typeface="Tahoma"/>
              </a:rPr>
              <a:t>Call for medical assistance 000 or 112.</a:t>
            </a:r>
          </a:p>
          <a:p>
            <a:pPr marL="571500" lvl="2">
              <a:spcBef>
                <a:spcPts val="300"/>
              </a:spcBef>
              <a:spcAft>
                <a:spcPts val="300"/>
              </a:spcAft>
              <a:buFont typeface="+mj-lt"/>
              <a:buNone/>
              <a:defRPr/>
            </a:pP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4.</a:t>
            </a:r>
            <a:r>
              <a:rPr lang="en-US" dirty="0">
                <a:solidFill>
                  <a:srgbClr val="000000"/>
                </a:solidFill>
                <a:ea typeface="ＭＳ 明朝"/>
                <a:cs typeface="Tahoma"/>
              </a:rPr>
              <a:t> Loosen/remove tight, extra or sweaty clothing.</a:t>
            </a:r>
          </a:p>
          <a:p>
            <a:pPr marL="571500" lvl="2">
              <a:spcBef>
                <a:spcPts val="300"/>
              </a:spcBef>
              <a:spcAft>
                <a:spcPts val="300"/>
              </a:spcAft>
              <a:buFont typeface="+mj-lt"/>
              <a:buNone/>
              <a:defRPr/>
            </a:pP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5.</a:t>
            </a:r>
            <a:r>
              <a:rPr lang="en-US" dirty="0">
                <a:solidFill>
                  <a:srgbClr val="000000"/>
                </a:solidFill>
                <a:ea typeface="ＭＳ 明朝"/>
                <a:cs typeface="Tahoma"/>
              </a:rPr>
              <a:t> Moisten the skin with damp cloths/</a:t>
            </a:r>
            <a:r>
              <a:rPr lang="en-US" dirty="0" err="1">
                <a:solidFill>
                  <a:srgbClr val="000000"/>
                </a:solidFill>
                <a:ea typeface="ＭＳ 明朝"/>
                <a:cs typeface="Tahoma"/>
              </a:rPr>
              <a:t>atomiser</a:t>
            </a:r>
            <a:r>
              <a:rPr lang="en-US" dirty="0">
                <a:solidFill>
                  <a:srgbClr val="000000"/>
                </a:solidFill>
                <a:ea typeface="ＭＳ 明朝"/>
                <a:cs typeface="Tahoma"/>
              </a:rPr>
              <a:t> etc.</a:t>
            </a:r>
          </a:p>
          <a:p>
            <a:pPr marL="571500" lvl="2">
              <a:spcBef>
                <a:spcPts val="300"/>
              </a:spcBef>
              <a:spcAft>
                <a:spcPts val="300"/>
              </a:spcAft>
              <a:buFont typeface="+mj-lt"/>
              <a:buNone/>
              <a:defRPr/>
            </a:pP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6.</a:t>
            </a:r>
            <a:r>
              <a:rPr lang="en-US" dirty="0">
                <a:solidFill>
                  <a:srgbClr val="000000"/>
                </a:solidFill>
                <a:ea typeface="ＭＳ 明朝"/>
                <a:cs typeface="Tahoma"/>
              </a:rPr>
              <a:t> Apply wrapped ice packs on the groin, neck and armpits.</a:t>
            </a:r>
          </a:p>
          <a:p>
            <a:pPr marL="571500" lvl="2">
              <a:spcBef>
                <a:spcPts val="300"/>
              </a:spcBef>
              <a:spcAft>
                <a:spcPts val="300"/>
              </a:spcAft>
              <a:buFont typeface="+mj-lt"/>
              <a:buNone/>
              <a:defRPr/>
            </a:pP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7.</a:t>
            </a:r>
            <a:r>
              <a:rPr lang="en-US" dirty="0">
                <a:solidFill>
                  <a:srgbClr val="000000"/>
                </a:solidFill>
                <a:ea typeface="ＭＳ 明朝"/>
                <a:cs typeface="Tahoma"/>
              </a:rPr>
              <a:t> If fully conscious give small drinks of cool water.</a:t>
            </a:r>
          </a:p>
          <a:p>
            <a:pPr marL="571500" lvl="2">
              <a:spcBef>
                <a:spcPts val="300"/>
              </a:spcBef>
              <a:spcAft>
                <a:spcPts val="300"/>
              </a:spcAft>
              <a:buFont typeface="+mj-lt"/>
              <a:buNone/>
              <a:defRPr/>
            </a:pP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8. </a:t>
            </a:r>
            <a:r>
              <a:rPr lang="en-US" b="0" dirty="0">
                <a:solidFill>
                  <a:srgbClr val="000000"/>
                </a:solidFill>
                <a:ea typeface="ＭＳ 明朝"/>
                <a:cs typeface="Tahoma"/>
              </a:rPr>
              <a:t>Be</a:t>
            </a:r>
            <a:r>
              <a:rPr lang="en-US" b="1" dirty="0">
                <a:solidFill>
                  <a:srgbClr val="000000"/>
                </a:solidFill>
                <a:ea typeface="ＭＳ 明朝"/>
                <a:cs typeface="Tahoma"/>
              </a:rPr>
              <a:t> </a:t>
            </a:r>
            <a:r>
              <a:rPr lang="en-US" dirty="0">
                <a:solidFill>
                  <a:srgbClr val="000000"/>
                </a:solidFill>
                <a:ea typeface="ＭＳ 明朝"/>
                <a:cs typeface="Tahoma"/>
              </a:rPr>
              <a:t>prepared as the patient may become unconscious.</a:t>
            </a:r>
          </a:p>
          <a:p>
            <a:pPr marL="571500" lvl="2">
              <a:spcBef>
                <a:spcPts val="300"/>
              </a:spcBef>
              <a:spcAft>
                <a:spcPts val="300"/>
              </a:spcAft>
              <a:buFont typeface="+mj-lt"/>
              <a:buNone/>
              <a:defRPr/>
            </a:pP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9.</a:t>
            </a:r>
            <a:r>
              <a:rPr lang="en-US" dirty="0">
                <a:solidFill>
                  <a:srgbClr val="000000"/>
                </a:solidFill>
                <a:ea typeface="ＭＳ 明朝"/>
                <a:cs typeface="Tahoma"/>
              </a:rPr>
              <a:t> If required resuscitate using DRS ABCD Basic Life Support process.</a:t>
            </a:r>
          </a:p>
          <a:p>
            <a:pPr marL="571500" lvl="2">
              <a:spcBef>
                <a:spcPts val="300"/>
              </a:spcBef>
              <a:spcAft>
                <a:spcPts val="300"/>
              </a:spcAft>
              <a:buFont typeface="+mj-lt"/>
              <a:buNone/>
              <a:defRPr/>
            </a:pPr>
            <a:endParaRPr lang="en-US" dirty="0">
              <a:solidFill>
                <a:srgbClr val="000000"/>
              </a:solidFill>
              <a:ea typeface="ＭＳ 明朝"/>
              <a:cs typeface="Tahoma"/>
            </a:endParaRPr>
          </a:p>
          <a:p>
            <a:pPr marL="571500" lvl="2">
              <a:spcBef>
                <a:spcPts val="300"/>
              </a:spcBef>
              <a:spcAft>
                <a:spcPts val="300"/>
              </a:spcAft>
              <a:buFont typeface="+mj-lt"/>
              <a:buNone/>
              <a:defRPr/>
            </a:pPr>
            <a:r>
              <a:rPr lang="en-US" b="1" dirty="0">
                <a:solidFill>
                  <a:srgbClr val="000000"/>
                </a:solidFill>
                <a:ea typeface="ＭＳ 明朝"/>
                <a:cs typeface="Tahoma"/>
              </a:rPr>
              <a:t>10. </a:t>
            </a:r>
            <a:r>
              <a:rPr lang="en-US" dirty="0">
                <a:solidFill>
                  <a:srgbClr val="000000"/>
                </a:solidFill>
                <a:ea typeface="ＭＳ 明朝"/>
                <a:cs typeface="Tahoma"/>
              </a:rPr>
              <a:t>Keep cooling until an ambulance arrives and/or body temperature falls to 38 degrees Celsius.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2E42B6A-113B-428B-9500-80297FDADF53}" type="slidenum">
              <a:rPr lang="en-US" altLang="en-US" sz="1200">
                <a:latin typeface="Arial" panose="020B0604020202020204" pitchFamily="34" charset="0"/>
              </a:rPr>
              <a:pPr eaLnBrk="1" hangingPunct="1"/>
              <a:t>183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4779473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Envenomation is where venom (poison) gets into the body from bites or stings by spiders, snakes, marine creatures like jellyfish and insects like bees. The poison can be painful, disabling and potentially life-threatening.</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B4828D3-92FA-4D11-A703-C00A2AF7E6B3}" type="slidenum">
              <a:rPr lang="en-US" altLang="en-US" sz="1200">
                <a:latin typeface="Arial" panose="020B0604020202020204" pitchFamily="34" charset="0"/>
              </a:rPr>
              <a:pPr eaLnBrk="1" hangingPunct="1"/>
              <a:t>184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3094076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Common signs and symptoms of bites or stings from bees, wasps, etc. are: </a:t>
            </a:r>
          </a:p>
          <a:p>
            <a:pPr marL="628650" lvl="1" indent="-171450">
              <a:buFontTx/>
              <a:buChar char="•"/>
            </a:pPr>
            <a:endParaRPr lang="en-US" altLang="en-US" dirty="0"/>
          </a:p>
          <a:p>
            <a:pPr marL="628650" lvl="1" indent="-171450">
              <a:buFontTx/>
              <a:buChar char="•"/>
            </a:pPr>
            <a:r>
              <a:rPr lang="en-US" altLang="en-US" dirty="0"/>
              <a:t>Pain at the bite/sting site. </a:t>
            </a:r>
          </a:p>
          <a:p>
            <a:pPr marL="628650" lvl="1" indent="-171450">
              <a:buFontTx/>
              <a:buChar char="•"/>
            </a:pPr>
            <a:endParaRPr lang="en-US" altLang="en-US" dirty="0"/>
          </a:p>
          <a:p>
            <a:pPr marL="628650" lvl="1" indent="-171450">
              <a:buFontTx/>
              <a:buChar char="•"/>
            </a:pPr>
            <a:r>
              <a:rPr lang="en-US" altLang="en-US" dirty="0"/>
              <a:t>Swelling and redness at site. </a:t>
            </a:r>
          </a:p>
          <a:p>
            <a:pPr marL="628650" lvl="1" indent="-171450">
              <a:buFontTx/>
              <a:buChar char="•"/>
            </a:pPr>
            <a:endParaRPr lang="en-US" altLang="en-US" dirty="0"/>
          </a:p>
          <a:p>
            <a:pPr marL="628650" lvl="1" indent="-171450">
              <a:buFontTx/>
              <a:buChar char="•"/>
            </a:pPr>
            <a:r>
              <a:rPr lang="en-US" altLang="en-US" dirty="0"/>
              <a:t>Allergic reaction – may include itching, rash, swollen eyelids, respiratory distress, altered state of consciousness.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8E14962-015F-43ED-BFB6-1FA278BEA9EB}" type="slidenum">
              <a:rPr lang="en-US" altLang="en-US" sz="1200">
                <a:latin typeface="Arial" panose="020B0604020202020204" pitchFamily="34" charset="0"/>
              </a:rPr>
              <a:pPr eaLnBrk="1" hangingPunct="1"/>
              <a:t>185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06343999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General first aid treatment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Remove the insect from the skin surface.</a:t>
            </a:r>
          </a:p>
          <a:p>
            <a:pPr marL="628650" lvl="1" indent="-290512">
              <a:spcBef>
                <a:spcPts val="300"/>
              </a:spcBef>
              <a:spcAft>
                <a:spcPts val="300"/>
              </a:spcAft>
              <a:buFont typeface="+mj-lt" charset="0"/>
              <a:buNone/>
            </a:pPr>
            <a:r>
              <a:rPr lang="en-US" altLang="en-US" dirty="0">
                <a:solidFill>
                  <a:srgbClr val="000000"/>
                </a:solidFill>
                <a:ea typeface="MS Mincho" panose="02020609040205080304" pitchFamily="49" charset="-128"/>
              </a:rPr>
              <a:t>     For bee stings, remove the venom barb (stinger) by scraping sideways with your fingernail. </a:t>
            </a:r>
          </a:p>
          <a:p>
            <a:pPr>
              <a:spcBef>
                <a:spcPts val="300"/>
              </a:spcBef>
              <a:spcAft>
                <a:spcPts val="300"/>
              </a:spcAft>
            </a:pPr>
            <a:r>
              <a:rPr lang="en-US" altLang="en-US" b="1" dirty="0">
                <a:solidFill>
                  <a:srgbClr val="000000"/>
                </a:solidFill>
                <a:ea typeface="MS Mincho" panose="02020609040205080304" pitchFamily="49" charset="-128"/>
              </a:rPr>
              <a:t>              DO NOT</a:t>
            </a:r>
            <a:r>
              <a:rPr lang="en-US" altLang="en-US" dirty="0">
                <a:solidFill>
                  <a:srgbClr val="000000"/>
                </a:solidFill>
                <a:ea typeface="MS Mincho" panose="02020609040205080304" pitchFamily="49" charset="-128"/>
              </a:rPr>
              <a:t> remove a tick.</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Apply a cold compress to the bite site.</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a:t>
            </a:r>
            <a:r>
              <a:rPr lang="en-US" altLang="en-US" dirty="0">
                <a:solidFill>
                  <a:srgbClr val="000000"/>
                </a:solidFill>
                <a:ea typeface="MS Mincho" panose="02020609040205080304" pitchFamily="49" charset="-128"/>
              </a:rPr>
              <a:t> If a known allergy exists, apply the person’s anaphylaxis action plan (may involve administering an </a:t>
            </a:r>
            <a:r>
              <a:rPr lang="en-US" altLang="en-US" dirty="0" err="1">
                <a:solidFill>
                  <a:srgbClr val="000000"/>
                </a:solidFill>
                <a:ea typeface="MS Mincho" panose="02020609040205080304" pitchFamily="49" charset="-128"/>
              </a:rPr>
              <a:t>EpiPen</a:t>
            </a:r>
            <a:r>
              <a:rPr lang="en-US" altLang="en-US" dirty="0">
                <a:solidFill>
                  <a:srgbClr val="000000"/>
                </a:solidFill>
                <a:ea typeface="MS Mincho" panose="02020609040205080304" pitchFamily="49" charset="-128"/>
              </a:rPr>
              <a:t>) and call for an ambulance.</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Monitor ABC and if needed give CPR.</a:t>
            </a:r>
          </a:p>
          <a:p>
            <a:endParaRPr lang="en-US" altLang="en-US" dirty="0">
              <a:solidFill>
                <a:srgbClr val="000000"/>
              </a:solidFill>
            </a:endParaRP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a:t>
            </a:r>
            <a:r>
              <a:rPr lang="en-US" altLang="en-US" dirty="0">
                <a:solidFill>
                  <a:srgbClr val="000000"/>
                </a:solidFill>
                <a:ea typeface="MS Mincho" panose="02020609040205080304" pitchFamily="49" charset="-128"/>
              </a:rPr>
              <a:t> Clear their airways and follow DRS ABCD Basic Life Support process.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000 or 112 for an ambulance.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61CE545-7142-49A6-A846-2CDC1DF27D01}" type="slidenum">
              <a:rPr lang="en-US" altLang="en-US" sz="1200">
                <a:latin typeface="Arial" panose="020B0604020202020204" pitchFamily="34" charset="0"/>
              </a:rPr>
              <a:pPr eaLnBrk="1" hangingPunct="1"/>
              <a:t>186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55627563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Red-back spiders are about 1cm long with a red or orange stripe on the back. Their venom can be life-threatening for small children and animals. </a:t>
            </a:r>
            <a:r>
              <a:rPr lang="en-US" altLang="en-US" dirty="0" err="1">
                <a:solidFill>
                  <a:srgbClr val="000000"/>
                </a:solidFill>
              </a:rPr>
              <a:t>Antivenom</a:t>
            </a:r>
            <a:r>
              <a:rPr lang="en-US" altLang="en-US" dirty="0">
                <a:solidFill>
                  <a:srgbClr val="000000"/>
                </a:solidFill>
              </a:rPr>
              <a:t> is available for red-back spider bites.</a:t>
            </a:r>
          </a:p>
          <a:p>
            <a:r>
              <a:rPr lang="en-US" altLang="en-US" dirty="0">
                <a:solidFill>
                  <a:srgbClr val="000000"/>
                </a:solidFill>
              </a:rPr>
              <a:t> </a:t>
            </a:r>
          </a:p>
          <a:p>
            <a:r>
              <a:rPr lang="en-US" altLang="en-US" dirty="0">
                <a:solidFill>
                  <a:srgbClr val="000000"/>
                </a:solidFill>
              </a:rPr>
              <a:t>Common signs and symptoms: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 at the bite/sting site – spreads, becoming red, swollen, sweating, hot – pain may also occur on opposite limb/away from bite site.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Nausea/vomiting/stomach 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Heavy sweating, swollen glands in the armpits and groin.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2F3D435-C853-422E-99DB-FE38B44AD2B5}" type="slidenum">
              <a:rPr lang="en-US" altLang="en-US" sz="1200">
                <a:latin typeface="Arial" panose="020B0604020202020204" pitchFamily="34" charset="0"/>
              </a:rPr>
              <a:pPr eaLnBrk="1" hangingPunct="1"/>
              <a:t>187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4392889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General first aid treatment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Apply an ice/cold compress to the area for no longer than 20 minutes.</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Continually monitor the person and monitor ABC.</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a:t>
            </a:r>
            <a:r>
              <a:rPr lang="en-US" altLang="en-US" dirty="0">
                <a:solidFill>
                  <a:srgbClr val="000000"/>
                </a:solidFill>
                <a:ea typeface="MS Mincho" panose="02020609040205080304" pitchFamily="49" charset="-128"/>
              </a:rPr>
              <a:t> Immediately call for an ambulance – Dial 000 or 112.</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If you are in an isolated/remote area, transport the person to a medical facility.</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DO NOT</a:t>
            </a:r>
            <a:r>
              <a:rPr lang="en-US" altLang="en-US" dirty="0">
                <a:solidFill>
                  <a:srgbClr val="000000"/>
                </a:solidFill>
                <a:ea typeface="MS Mincho" panose="02020609040205080304" pitchFamily="49" charset="-128"/>
              </a:rPr>
              <a:t> apply pressure </a:t>
            </a:r>
            <a:r>
              <a:rPr lang="en-US" altLang="en-US" dirty="0" err="1">
                <a:solidFill>
                  <a:srgbClr val="000000"/>
                </a:solidFill>
                <a:ea typeface="MS Mincho" panose="02020609040205080304" pitchFamily="49" charset="-128"/>
              </a:rPr>
              <a:t>immobilisation</a:t>
            </a:r>
            <a:r>
              <a:rPr lang="en-US" altLang="en-US" dirty="0">
                <a:solidFill>
                  <a:srgbClr val="000000"/>
                </a:solidFill>
                <a:ea typeface="MS Mincho" panose="02020609040205080304" pitchFamily="49" charset="-128"/>
              </a:rPr>
              <a:t> technique.</a:t>
            </a:r>
          </a:p>
          <a:p>
            <a:endParaRPr lang="en-US" altLang="en-US" dirty="0">
              <a:solidFill>
                <a:srgbClr val="000000"/>
              </a:solidFill>
            </a:endParaRP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Clear their airways and follow DRS ABCD Basic Life Support process.</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000 or 112 for an ambulance.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9EF2EF8-2458-4A96-864E-564514F0229D}" type="slidenum">
              <a:rPr lang="en-US" altLang="en-US" sz="1200">
                <a:latin typeface="Arial" panose="020B0604020202020204" pitchFamily="34" charset="0"/>
              </a:rPr>
              <a:pPr eaLnBrk="1" hangingPunct="1"/>
              <a:t>188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16484133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People have different reactions to different snake bites but there are common signs and symptoms.</a:t>
            </a:r>
          </a:p>
          <a:p>
            <a:r>
              <a:rPr lang="en-US" altLang="en-US" dirty="0">
                <a:solidFill>
                  <a:srgbClr val="000000"/>
                </a:solidFill>
              </a:rPr>
              <a:t> </a:t>
            </a:r>
          </a:p>
          <a:p>
            <a:r>
              <a:rPr lang="en-US" altLang="en-US" dirty="0">
                <a:solidFill>
                  <a:srgbClr val="000000"/>
                </a:solidFill>
              </a:rPr>
              <a:t>These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Fang marks in the skin – either paired or single.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Nausea/vomiting.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Headache and altered conscious state.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FDA949D-4169-4E82-91FA-E363F71531B1}" type="slidenum">
              <a:rPr lang="en-US" altLang="en-US" sz="1200">
                <a:latin typeface="Arial" panose="020B0604020202020204" pitchFamily="34" charset="0"/>
              </a:rPr>
              <a:pPr eaLnBrk="1" hangingPunct="1"/>
              <a:t>189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21760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important to keep records of emergencies and injuries, including what happened and how it was addressed.</a:t>
            </a:r>
            <a:endParaRPr lang="en-AU" altLang="en-US" dirty="0"/>
          </a:p>
          <a:p>
            <a:r>
              <a:rPr lang="en-US" altLang="en-US" dirty="0"/>
              <a:t> </a:t>
            </a:r>
            <a:endParaRPr lang="en-AU" altLang="en-US" dirty="0"/>
          </a:p>
          <a:p>
            <a:r>
              <a:rPr lang="en-US" altLang="en-US" dirty="0"/>
              <a:t>Record</a:t>
            </a:r>
            <a:r>
              <a:rPr lang="en-US" altLang="en-US" baseline="0" dirty="0"/>
              <a:t> </a:t>
            </a:r>
            <a:r>
              <a:rPr lang="en-US" altLang="en-US" dirty="0"/>
              <a:t>keeping and reporting requirements can vary between states and territories, industries and organisations. </a:t>
            </a:r>
            <a:endParaRPr lang="en-AU" altLang="en-US" dirty="0"/>
          </a:p>
          <a:p>
            <a:r>
              <a:rPr lang="en-US" altLang="en-US" dirty="0"/>
              <a:t> </a:t>
            </a:r>
            <a:endParaRPr lang="en-AU" altLang="en-US" dirty="0"/>
          </a:p>
          <a:p>
            <a:r>
              <a:rPr lang="en-US" altLang="en-US" dirty="0"/>
              <a:t>If you are acting as a first aid officer in your workplace make sure you follow the specific recording guidelines and procedures.</a:t>
            </a:r>
            <a:endParaRPr lang="en-AU" altLang="en-US" dirty="0"/>
          </a:p>
          <a:p>
            <a:r>
              <a:rPr lang="en-US" altLang="en-US" dirty="0"/>
              <a:t> </a:t>
            </a:r>
            <a:endParaRPr lang="en-AU" altLang="en-US" dirty="0"/>
          </a:p>
          <a:p>
            <a:r>
              <a:rPr lang="en-US" altLang="en-US" dirty="0"/>
              <a:t>Records should be made and kept for every workplace first aid incident, with copies provided to the organisation.</a:t>
            </a:r>
            <a:endParaRPr lang="en-AU" altLang="en-US" dirty="0"/>
          </a:p>
          <a:p>
            <a:r>
              <a:rPr lang="en-US" altLang="en-US" dirty="0"/>
              <a:t> </a:t>
            </a:r>
            <a:endParaRPr lang="en-AU" altLang="en-US" dirty="0"/>
          </a:p>
          <a:p>
            <a:r>
              <a:rPr lang="en-US" altLang="en-US" dirty="0"/>
              <a:t>If providing first aid outside of the workplace you should make a record of the event, or at least keep notes about the first aid you gave.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4868A28-8C33-4069-9D11-13EE433C948D}" type="slidenum">
              <a:rPr lang="en-US" altLang="en-US" sz="1200">
                <a:latin typeface="Arial" panose="020B0604020202020204" pitchFamily="34" charset="0"/>
              </a:rPr>
              <a:pPr eaLnBrk="1" hangingPunct="1"/>
              <a:t>19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8269228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First aid treatment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338138"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Conduct primary survey.</a:t>
            </a:r>
          </a:p>
          <a:p>
            <a:pPr marL="338138" lvl="1" indent="0">
              <a:spcBef>
                <a:spcPts val="300"/>
              </a:spcBef>
              <a:spcAft>
                <a:spcPts val="300"/>
              </a:spcAft>
              <a:buNone/>
            </a:pPr>
            <a:endParaRPr lang="en-US" altLang="en-US" dirty="0">
              <a:solidFill>
                <a:srgbClr val="000000"/>
              </a:solidFill>
              <a:ea typeface="MS Mincho" panose="02020609040205080304" pitchFamily="49" charset="-128"/>
            </a:endParaRPr>
          </a:p>
          <a:p>
            <a:pPr marL="338138"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Use pressure </a:t>
            </a:r>
            <a:r>
              <a:rPr lang="en-US" altLang="en-US" dirty="0" err="1">
                <a:solidFill>
                  <a:srgbClr val="000000"/>
                </a:solidFill>
                <a:ea typeface="MS Mincho" panose="02020609040205080304" pitchFamily="49" charset="-128"/>
              </a:rPr>
              <a:t>immobilisation</a:t>
            </a:r>
            <a:r>
              <a:rPr lang="en-US" altLang="en-US" dirty="0">
                <a:solidFill>
                  <a:srgbClr val="000000"/>
                </a:solidFill>
                <a:ea typeface="MS Mincho" panose="02020609040205080304" pitchFamily="49" charset="-128"/>
              </a:rPr>
              <a:t> technique if bite is on a limb.</a:t>
            </a:r>
          </a:p>
          <a:p>
            <a:pPr marL="338138" lvl="1" indent="0">
              <a:spcBef>
                <a:spcPts val="300"/>
              </a:spcBef>
              <a:spcAft>
                <a:spcPts val="300"/>
              </a:spcAft>
              <a:buNone/>
            </a:pPr>
            <a:endParaRPr lang="en-US" altLang="en-US" dirty="0">
              <a:solidFill>
                <a:srgbClr val="000000"/>
              </a:solidFill>
              <a:ea typeface="MS Mincho" panose="02020609040205080304" pitchFamily="49" charset="-128"/>
            </a:endParaRPr>
          </a:p>
          <a:p>
            <a:pPr marL="338138" lvl="1" indent="0">
              <a:spcBef>
                <a:spcPts val="300"/>
              </a:spcBef>
              <a:spcAft>
                <a:spcPts val="300"/>
              </a:spcAft>
              <a:buNone/>
            </a:pPr>
            <a:r>
              <a:rPr lang="en-US" altLang="en-US" b="1" dirty="0">
                <a:solidFill>
                  <a:srgbClr val="000000"/>
                </a:solidFill>
                <a:ea typeface="MS Mincho" panose="02020609040205080304" pitchFamily="49" charset="-128"/>
              </a:rPr>
              <a:t>3.</a:t>
            </a:r>
            <a:r>
              <a:rPr lang="en-US" altLang="en-US" dirty="0">
                <a:solidFill>
                  <a:srgbClr val="000000"/>
                </a:solidFill>
                <a:ea typeface="MS Mincho" panose="02020609040205080304" pitchFamily="49" charset="-128"/>
              </a:rPr>
              <a:t> Continually monitor the person and their ABC.</a:t>
            </a:r>
          </a:p>
          <a:p>
            <a:pPr marL="338138" lvl="1" indent="0">
              <a:spcBef>
                <a:spcPts val="300"/>
              </a:spcBef>
              <a:spcAft>
                <a:spcPts val="300"/>
              </a:spcAft>
              <a:buNone/>
            </a:pPr>
            <a:endParaRPr lang="en-US" altLang="en-US" dirty="0">
              <a:solidFill>
                <a:srgbClr val="000000"/>
              </a:solidFill>
              <a:ea typeface="MS Mincho" panose="02020609040205080304" pitchFamily="49" charset="-128"/>
            </a:endParaRPr>
          </a:p>
          <a:p>
            <a:pPr marL="338138" lvl="1" indent="0">
              <a:spcBef>
                <a:spcPts val="300"/>
              </a:spcBef>
              <a:spcAft>
                <a:spcPts val="300"/>
              </a:spcAft>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Be prepared to give CPR if required.</a:t>
            </a:r>
          </a:p>
          <a:p>
            <a:pPr marL="338138" lvl="1" indent="0">
              <a:spcBef>
                <a:spcPts val="300"/>
              </a:spcBef>
              <a:spcAft>
                <a:spcPts val="300"/>
              </a:spcAft>
              <a:buNone/>
            </a:pPr>
            <a:endParaRPr lang="en-US" altLang="en-US" dirty="0">
              <a:solidFill>
                <a:srgbClr val="000000"/>
              </a:solidFill>
              <a:ea typeface="MS Mincho" panose="02020609040205080304" pitchFamily="49" charset="-128"/>
            </a:endParaRPr>
          </a:p>
          <a:p>
            <a:pPr marL="338138" lvl="1" indent="0">
              <a:spcBef>
                <a:spcPts val="300"/>
              </a:spcBef>
              <a:spcAft>
                <a:spcPts val="300"/>
              </a:spcAft>
              <a:buNone/>
            </a:pPr>
            <a:r>
              <a:rPr lang="en-US" altLang="en-US" b="1" dirty="0">
                <a:solidFill>
                  <a:srgbClr val="000000"/>
                </a:solidFill>
                <a:ea typeface="MS Mincho" panose="02020609040205080304" pitchFamily="49" charset="-128"/>
              </a:rPr>
              <a:t>5.</a:t>
            </a:r>
            <a:r>
              <a:rPr lang="en-US" altLang="en-US" dirty="0">
                <a:solidFill>
                  <a:srgbClr val="000000"/>
                </a:solidFill>
                <a:ea typeface="MS Mincho" panose="02020609040205080304" pitchFamily="49" charset="-128"/>
              </a:rPr>
              <a:t> Reassure the patient and get them to rest and stay calm.</a:t>
            </a:r>
          </a:p>
          <a:p>
            <a:pPr marL="338138" lvl="1" indent="0">
              <a:spcBef>
                <a:spcPts val="300"/>
              </a:spcBef>
              <a:spcAft>
                <a:spcPts val="300"/>
              </a:spcAft>
              <a:buNone/>
            </a:pPr>
            <a:endParaRPr lang="en-US" altLang="en-US" dirty="0">
              <a:solidFill>
                <a:srgbClr val="000000"/>
              </a:solidFill>
              <a:ea typeface="MS Mincho" panose="02020609040205080304" pitchFamily="49" charset="-128"/>
            </a:endParaRPr>
          </a:p>
          <a:p>
            <a:pPr marL="338138" lvl="1" indent="0">
              <a:spcBef>
                <a:spcPts val="300"/>
              </a:spcBef>
              <a:spcAft>
                <a:spcPts val="300"/>
              </a:spcAft>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Immediately call for an ambulance – Dial 000 or 112.</a:t>
            </a:r>
          </a:p>
          <a:p>
            <a:pPr marL="338138" lvl="1" indent="0">
              <a:spcBef>
                <a:spcPts val="300"/>
              </a:spcBef>
              <a:spcAft>
                <a:spcPts val="300"/>
              </a:spcAft>
              <a:buNone/>
            </a:pPr>
            <a:endParaRPr lang="en-US" altLang="en-US" dirty="0">
              <a:solidFill>
                <a:srgbClr val="000000"/>
              </a:solidFill>
              <a:ea typeface="MS Mincho" panose="02020609040205080304" pitchFamily="49" charset="-128"/>
            </a:endParaRPr>
          </a:p>
          <a:p>
            <a:pPr marL="338138" lvl="1" indent="0">
              <a:spcBef>
                <a:spcPts val="300"/>
              </a:spcBef>
              <a:spcAft>
                <a:spcPts val="300"/>
              </a:spcAft>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If you are in an isolated/remote area, transport the person to a medical facility.</a:t>
            </a: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Clear their airways and follow DRS ABCD Basic Life Support process.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a:t>
            </a:r>
            <a:r>
              <a:rPr lang="en-US" altLang="en-US" dirty="0">
                <a:solidFill>
                  <a:srgbClr val="000000"/>
                </a:solidFill>
                <a:ea typeface="MS Mincho" panose="02020609040205080304" pitchFamily="49" charset="-128"/>
              </a:rPr>
              <a:t> Call 000 or 112 for an ambulance.</a:t>
            </a: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r>
              <a:rPr lang="en-US" altLang="en-US" dirty="0">
                <a:solidFill>
                  <a:srgbClr val="000000"/>
                </a:solidFill>
                <a:ea typeface="MS Mincho" panose="02020609040205080304" pitchFamily="49" charset="-128"/>
              </a:rPr>
              <a:t>Don’t clean the bite site as venom left on the skin or clothes can be used to identify the type of snake and which </a:t>
            </a:r>
            <a:r>
              <a:rPr lang="en-US" altLang="en-US" dirty="0" err="1">
                <a:solidFill>
                  <a:srgbClr val="000000"/>
                </a:solidFill>
                <a:ea typeface="MS Mincho" panose="02020609040205080304" pitchFamily="49" charset="-128"/>
              </a:rPr>
              <a:t>antivenom</a:t>
            </a:r>
            <a:r>
              <a:rPr lang="en-US" altLang="en-US" dirty="0">
                <a:solidFill>
                  <a:srgbClr val="000000"/>
                </a:solidFill>
                <a:ea typeface="MS Mincho" panose="02020609040205080304" pitchFamily="49" charset="-128"/>
              </a:rPr>
              <a:t> should be used.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2F47846-E8C4-439C-A5FB-649C0C12535F}" type="slidenum">
              <a:rPr lang="en-US" altLang="en-US" sz="1200">
                <a:latin typeface="Arial" panose="020B0604020202020204" pitchFamily="34" charset="0"/>
              </a:rPr>
              <a:pPr eaLnBrk="1" hangingPunct="1"/>
              <a:t>190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3579559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Signs and symptoms of bluebottle and non-box jellyfish stings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Skin – welts appear, often white surrounded by red ring.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 at the site of the sting.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 in the lymph nodes – in the groin and armpits.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Headache.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Nausea/vomiting.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Muscle and back 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Respiratory distress/breathing difficulty.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7BE9885-8EE4-4047-99CB-6302C64DE21B}" type="slidenum">
              <a:rPr lang="en-US" altLang="en-US" sz="1200">
                <a:latin typeface="Arial" panose="020B0604020202020204" pitchFamily="34" charset="0"/>
              </a:rPr>
              <a:pPr eaLnBrk="1" hangingPunct="1"/>
              <a:t>191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5178501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First aid treatment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Rescue the patient from the sea and move to a dry area.</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Reassure the person and keep them calm and resting.</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DO NOT</a:t>
            </a:r>
            <a:r>
              <a:rPr lang="en-US" altLang="en-US" dirty="0">
                <a:solidFill>
                  <a:srgbClr val="000000"/>
                </a:solidFill>
                <a:ea typeface="MS Mincho" panose="02020609040205080304" pitchFamily="49" charset="-128"/>
              </a:rPr>
              <a:t> rub the stung area.</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Pick off any tentacles on the skin with your fingers (not dangerous for rescuer).</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Wash the area with sea water NOT fresh water</a:t>
            </a: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Follow DRS ABCD Basic Life Support process.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for an ambulance – Dial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73CEADD-FC55-4C9D-A16B-F8FC77636D00}" type="slidenum">
              <a:rPr lang="en-US" altLang="en-US" sz="1200">
                <a:latin typeface="Arial" panose="020B0604020202020204" pitchFamily="34" charset="0"/>
              </a:rPr>
              <a:pPr eaLnBrk="1" hangingPunct="1"/>
              <a:t>192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4251062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If the Patient is Conscious:</a:t>
            </a:r>
          </a:p>
          <a:p>
            <a:pPr marL="0" lvl="0" indent="-171450">
              <a:spcBef>
                <a:spcPts val="300"/>
              </a:spcBef>
              <a:spcAft>
                <a:spcPts val="300"/>
              </a:spcAft>
              <a:buNone/>
            </a:pPr>
            <a:r>
              <a:rPr lang="en-US" altLang="en-US" dirty="0">
                <a:solidFill>
                  <a:srgbClr val="000000"/>
                </a:solidFill>
                <a:ea typeface="MS Mincho" panose="02020609040205080304" pitchFamily="49" charset="-128"/>
              </a:rPr>
              <a:t>And then:</a:t>
            </a:r>
          </a:p>
          <a:p>
            <a:pPr marL="457200" lvl="1" indent="0">
              <a:spcBef>
                <a:spcPts val="300"/>
              </a:spcBef>
              <a:spcAft>
                <a:spcPts val="300"/>
              </a:spcAft>
              <a:buNone/>
            </a:pPr>
            <a:r>
              <a:rPr lang="en-US" altLang="en-US" b="1" dirty="0">
                <a:solidFill>
                  <a:srgbClr val="000000"/>
                </a:solidFill>
                <a:ea typeface="MS Mincho" panose="02020609040205080304" pitchFamily="49" charset="-128"/>
              </a:rPr>
              <a:t>FOR BLUEBOTTLE STING:</a:t>
            </a: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Apply a hot compress over the area of the bite or immerse in hot water – be careful not to scald area.</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If pain is not relieved or hot water is not available use an ice pack/cold compress.</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Monitor the person and their ABC.</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Be prepared to give CPR.</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5.</a:t>
            </a:r>
            <a:r>
              <a:rPr lang="en-US" altLang="en-US" dirty="0">
                <a:solidFill>
                  <a:srgbClr val="000000"/>
                </a:solidFill>
                <a:ea typeface="MS Mincho" panose="02020609040205080304" pitchFamily="49" charset="-128"/>
              </a:rPr>
              <a:t> Call an ambulance if required 000 or 112.</a:t>
            </a:r>
          </a:p>
          <a:p>
            <a:pPr lvl="1">
              <a:spcBef>
                <a:spcPts val="300"/>
              </a:spcBef>
              <a:spcAft>
                <a:spcPts val="300"/>
              </a:spcAft>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FOR OTHER JELLYFISH STINGS:</a:t>
            </a:r>
            <a:endParaRPr lang="en-US" altLang="en-US" dirty="0">
              <a:solidFill>
                <a:srgbClr val="000000"/>
              </a:solidFill>
              <a:ea typeface="MS Mincho" panose="02020609040205080304" pitchFamily="49" charset="-128"/>
            </a:endParaRPr>
          </a:p>
          <a:p>
            <a:pPr lvl="2">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Apply a cold/ice pack for pain relief.</a:t>
            </a:r>
          </a:p>
          <a:p>
            <a:pPr lvl="2">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Calibri" panose="020F0502020204030204" pitchFamily="34"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If pain is not relieved, or </a:t>
            </a:r>
            <a:r>
              <a:rPr lang="en-US" altLang="en-US" dirty="0" err="1">
                <a:solidFill>
                  <a:srgbClr val="000000"/>
                </a:solidFill>
                <a:ea typeface="MS Mincho" panose="02020609040205080304" pitchFamily="49" charset="-128"/>
              </a:rPr>
              <a:t>generalised</a:t>
            </a:r>
            <a:r>
              <a:rPr lang="en-US" altLang="en-US" dirty="0">
                <a:solidFill>
                  <a:srgbClr val="000000"/>
                </a:solidFill>
                <a:ea typeface="MS Mincho" panose="02020609040205080304" pitchFamily="49" charset="-128"/>
              </a:rPr>
              <a:t> pain develops, or the sting is over a large area: Call an ambulance 000 or 112 and seek assistance from a life guard/lifesaver.</a:t>
            </a:r>
          </a:p>
          <a:p>
            <a:endParaRPr lang="en-US" altLang="en-US" dirty="0">
              <a:solidFill>
                <a:srgbClr val="000000"/>
              </a:solidFill>
            </a:endParaRP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a:t>
            </a:r>
            <a:r>
              <a:rPr lang="en-US" altLang="en-US" dirty="0">
                <a:solidFill>
                  <a:srgbClr val="000000"/>
                </a:solidFill>
                <a:ea typeface="MS Mincho" panose="02020609040205080304" pitchFamily="49" charset="-128"/>
              </a:rPr>
              <a:t> Follow DRS ABCD Basic Life Support process.</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a:t>
            </a:r>
            <a:r>
              <a:rPr lang="en-US" altLang="en-US" dirty="0">
                <a:solidFill>
                  <a:srgbClr val="000000"/>
                </a:solidFill>
                <a:ea typeface="MS Mincho" panose="02020609040205080304" pitchFamily="49" charset="-128"/>
              </a:rPr>
              <a:t> Call for an ambulance – Dial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30A8163-C578-4800-938E-9AE61A926A0C}" type="slidenum">
              <a:rPr lang="en-US" altLang="en-US" sz="1200">
                <a:latin typeface="Arial" panose="020B0604020202020204" pitchFamily="34" charset="0"/>
              </a:rPr>
              <a:pPr eaLnBrk="1" hangingPunct="1"/>
              <a:t>193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619164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Signs and symptoms of box jellyfish stings include: </a:t>
            </a:r>
          </a:p>
          <a:p>
            <a:pPr marL="628650" lvl="1" indent="-171450">
              <a:buFontTx/>
              <a:buChar char="•"/>
            </a:pPr>
            <a:endParaRPr lang="en-US" altLang="en-US" dirty="0"/>
          </a:p>
          <a:p>
            <a:pPr marL="628650" lvl="1" indent="-171450">
              <a:buFontTx/>
              <a:buChar char="•"/>
            </a:pPr>
            <a:r>
              <a:rPr lang="en-US" altLang="en-US" dirty="0"/>
              <a:t>Skin: </a:t>
            </a:r>
          </a:p>
          <a:p>
            <a:pPr marL="1085850" lvl="2" indent="-171450">
              <a:buFontTx/>
              <a:buChar char="•"/>
            </a:pPr>
            <a:r>
              <a:rPr lang="en-US" altLang="en-US" dirty="0"/>
              <a:t>Ladder pattern marks from tentacles. </a:t>
            </a:r>
          </a:p>
          <a:p>
            <a:pPr marL="1085850" lvl="2" indent="-171450">
              <a:buFontTx/>
              <a:buChar char="•"/>
            </a:pPr>
            <a:r>
              <a:rPr lang="en-US" altLang="en-US" dirty="0"/>
              <a:t>Immediate burning pain. </a:t>
            </a:r>
          </a:p>
          <a:p>
            <a:pPr marL="1085850" lvl="2" indent="-171450">
              <a:buFontTx/>
              <a:buChar char="•"/>
            </a:pPr>
            <a:r>
              <a:rPr lang="en-US" altLang="en-US" dirty="0"/>
              <a:t>Pieces of tentacles cling to the skin. </a:t>
            </a:r>
          </a:p>
          <a:p>
            <a:pPr marL="628650" lvl="1" indent="-171450">
              <a:buFontTx/>
              <a:buChar char="•"/>
            </a:pPr>
            <a:endParaRPr lang="en-US" altLang="en-US" dirty="0"/>
          </a:p>
          <a:p>
            <a:pPr marL="628650" lvl="1" indent="-171450">
              <a:buFontTx/>
              <a:buChar char="•"/>
            </a:pPr>
            <a:r>
              <a:rPr lang="en-US" altLang="en-US" dirty="0"/>
              <a:t>Pain in the lymph nodes – in the groin and armpits. </a:t>
            </a:r>
          </a:p>
          <a:p>
            <a:pPr marL="628650" lvl="1" indent="-171450">
              <a:buFontTx/>
              <a:buChar char="•"/>
            </a:pPr>
            <a:endParaRPr lang="en-US" altLang="en-US" dirty="0"/>
          </a:p>
          <a:p>
            <a:pPr marL="628650" lvl="1" indent="-171450">
              <a:buFontTx/>
              <a:buChar char="•"/>
            </a:pPr>
            <a:r>
              <a:rPr lang="en-US" altLang="en-US" dirty="0"/>
              <a:t>Altered behaviour. </a:t>
            </a:r>
          </a:p>
          <a:p>
            <a:pPr marL="628650" lvl="1" indent="-171450">
              <a:buFontTx/>
              <a:buChar char="•"/>
            </a:pPr>
            <a:endParaRPr lang="en-US" altLang="en-US" dirty="0"/>
          </a:p>
          <a:p>
            <a:pPr marL="628650" lvl="1" indent="-171450">
              <a:buFontTx/>
              <a:buChar char="•"/>
            </a:pPr>
            <a:r>
              <a:rPr lang="en-US" altLang="en-US" dirty="0"/>
              <a:t>Respiratory/sudden cardiac arrest.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B11A176-F02B-4D24-A0EE-440B4497D739}" type="slidenum">
              <a:rPr lang="en-US" altLang="en-US" sz="1200">
                <a:latin typeface="Arial" panose="020B0604020202020204" pitchFamily="34" charset="0"/>
              </a:rPr>
              <a:pPr eaLnBrk="1" hangingPunct="1"/>
              <a:t>194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76364382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Signs and symptoms of box jellyfish stings include: </a:t>
            </a:r>
          </a:p>
          <a:p>
            <a:pPr marL="628650" lvl="1" indent="-171450">
              <a:buFontTx/>
              <a:buChar char="•"/>
            </a:pPr>
            <a:endParaRPr lang="en-US" altLang="en-US" dirty="0"/>
          </a:p>
          <a:p>
            <a:pPr marL="628650" lvl="1" indent="-171450">
              <a:buFontTx/>
              <a:buChar char="•"/>
            </a:pPr>
            <a:r>
              <a:rPr lang="en-US" altLang="en-US" dirty="0"/>
              <a:t>Skin: </a:t>
            </a:r>
          </a:p>
          <a:p>
            <a:pPr marL="1085850" lvl="2" indent="-171450">
              <a:buFontTx/>
              <a:buChar char="•"/>
            </a:pPr>
            <a:r>
              <a:rPr lang="en-US" altLang="en-US" dirty="0"/>
              <a:t>Ladder pattern marks from tentacles. </a:t>
            </a:r>
          </a:p>
          <a:p>
            <a:pPr marL="1085850" lvl="2" indent="-171450">
              <a:buFontTx/>
              <a:buChar char="•"/>
            </a:pPr>
            <a:r>
              <a:rPr lang="en-US" altLang="en-US" dirty="0"/>
              <a:t>Immediate burning pain. </a:t>
            </a:r>
          </a:p>
          <a:p>
            <a:pPr marL="1085850" lvl="2" indent="-171450">
              <a:buFontTx/>
              <a:buChar char="•"/>
            </a:pPr>
            <a:r>
              <a:rPr lang="en-US" altLang="en-US" dirty="0"/>
              <a:t>Pieces of tentacles cling to the skin. </a:t>
            </a:r>
          </a:p>
          <a:p>
            <a:pPr marL="628650" lvl="1" indent="-171450">
              <a:buFontTx/>
              <a:buChar char="•"/>
            </a:pPr>
            <a:endParaRPr lang="en-US" altLang="en-US" dirty="0"/>
          </a:p>
          <a:p>
            <a:pPr marL="628650" lvl="1" indent="-171450">
              <a:buFontTx/>
              <a:buChar char="•"/>
            </a:pPr>
            <a:r>
              <a:rPr lang="en-US" altLang="en-US" dirty="0"/>
              <a:t>Pain in the lymph nodes – in the groin and armpits. </a:t>
            </a:r>
          </a:p>
          <a:p>
            <a:pPr marL="628650" lvl="1" indent="-171450">
              <a:buFontTx/>
              <a:buChar char="•"/>
            </a:pPr>
            <a:endParaRPr lang="en-US" altLang="en-US" dirty="0"/>
          </a:p>
          <a:p>
            <a:pPr marL="628650" lvl="1" indent="-171450">
              <a:buFontTx/>
              <a:buChar char="•"/>
            </a:pPr>
            <a:r>
              <a:rPr lang="en-US" altLang="en-US" dirty="0"/>
              <a:t>Altered behaviour. </a:t>
            </a:r>
          </a:p>
          <a:p>
            <a:pPr marL="628650" lvl="1" indent="-171450">
              <a:buFontTx/>
              <a:buChar char="•"/>
            </a:pPr>
            <a:endParaRPr lang="en-US" altLang="en-US" dirty="0"/>
          </a:p>
          <a:p>
            <a:pPr marL="628650" lvl="1" indent="-171450">
              <a:buFontTx/>
              <a:buChar char="•"/>
            </a:pPr>
            <a:r>
              <a:rPr lang="en-US" altLang="en-US" dirty="0"/>
              <a:t>Respiratory/sudden cardiac arrest.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B11A176-F02B-4D24-A0EE-440B4497D739}" type="slidenum">
              <a:rPr lang="en-US" altLang="en-US" sz="1200">
                <a:latin typeface="Arial" panose="020B0604020202020204" pitchFamily="34" charset="0"/>
              </a:rPr>
              <a:pPr eaLnBrk="1" hangingPunct="1"/>
              <a:t>195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15966890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Signs and symptoms of a bite from a blue-ringed octopus or cone shell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Bite/sting site – relatively painless, may be a spot of blood.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Numbness of tongue and lips.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Progressive muscle weakness.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Respiratory arrest may occur within 30 minutes.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Paralysis – the person may still be able to hear.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BA09ED4-C4B2-4BD3-B7D2-42E924673884}" type="slidenum">
              <a:rPr lang="en-US" altLang="en-US" sz="1200">
                <a:latin typeface="Arial" panose="020B0604020202020204" pitchFamily="34" charset="0"/>
              </a:rPr>
              <a:pPr eaLnBrk="1" hangingPunct="1"/>
              <a:t>196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3521670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Signs and symptoms of a bite from a blue-ringed octopus or cone shell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Bite/sting site – relatively painless, may be a spot of blood.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Numbness of tongue and lips.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Progressive muscle weakness.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Respiratory arrest may occur within 30 minutes.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Paralysis – the person may still be able to hear.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BA09ED4-C4B2-4BD3-B7D2-42E924673884}" type="slidenum">
              <a:rPr lang="en-US" altLang="en-US" sz="1200">
                <a:latin typeface="Arial" panose="020B0604020202020204" pitchFamily="34" charset="0"/>
              </a:rPr>
              <a:pPr eaLnBrk="1" hangingPunct="1"/>
              <a:t>197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151959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Signs and symptoms of stonefish, bull rout and stingray stings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Severe 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At site – swelling, open wound, </a:t>
            </a:r>
            <a:r>
              <a:rPr lang="en-US" altLang="en-US" dirty="0" err="1">
                <a:solidFill>
                  <a:srgbClr val="000000"/>
                </a:solidFill>
              </a:rPr>
              <a:t>discolouration</a:t>
            </a:r>
            <a:r>
              <a:rPr lang="en-US" altLang="en-US" dirty="0">
                <a:solidFill>
                  <a:srgbClr val="000000"/>
                </a:solidFill>
              </a:rPr>
              <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Possible external bleeding.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Panic/irrational behaviour.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601987C-2BB5-45CD-A7C5-91AFE5AA3574}" type="slidenum">
              <a:rPr lang="en-US" altLang="en-US" sz="1200">
                <a:latin typeface="Arial" panose="020B0604020202020204" pitchFamily="34" charset="0"/>
              </a:rPr>
              <a:pPr eaLnBrk="1" hangingPunct="1"/>
              <a:t>198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22863967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Signs and symptoms of stonefish, bull rout and stingray stings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Severe 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At site – swelling, open wound, </a:t>
            </a:r>
            <a:r>
              <a:rPr lang="en-US" altLang="en-US" dirty="0" err="1">
                <a:solidFill>
                  <a:srgbClr val="000000"/>
                </a:solidFill>
              </a:rPr>
              <a:t>discolouration</a:t>
            </a:r>
            <a:r>
              <a:rPr lang="en-US" altLang="en-US" dirty="0">
                <a:solidFill>
                  <a:srgbClr val="000000"/>
                </a:solidFill>
              </a:rPr>
              <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Possible external bleeding.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Panic/irrational behaviour.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601987C-2BB5-45CD-A7C5-91AFE5AA3574}" type="slidenum">
              <a:rPr lang="en-US" altLang="en-US" sz="1200">
                <a:latin typeface="Arial" panose="020B0604020202020204" pitchFamily="34" charset="0"/>
              </a:rPr>
              <a:pPr eaLnBrk="1" hangingPunct="1"/>
              <a:t>199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1188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training course is based on the unit of competency </a:t>
            </a:r>
            <a:r>
              <a:rPr lang="en-US" altLang="en-US" b="1" dirty="0"/>
              <a:t>HLTAID003 Provide First Aid.</a:t>
            </a:r>
            <a:endParaRPr lang="en-US" altLang="en-US" dirty="0"/>
          </a:p>
          <a:p>
            <a:r>
              <a:rPr lang="en-US" altLang="en-US" dirty="0"/>
              <a:t> </a:t>
            </a:r>
          </a:p>
          <a:p>
            <a:r>
              <a:rPr lang="en-US" altLang="en-US" dirty="0"/>
              <a:t>This course describes the skills and knowledge required by a worker to provide a first aid response to a casualty in a range of situations including community and workplace settings.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4B1B3C5-85DF-493B-BBFD-EB4037A57766}" type="slidenum">
              <a:rPr lang="en-US" altLang="en-US" sz="1200">
                <a:latin typeface="Arial" panose="020B0604020202020204" pitchFamily="34" charset="0"/>
              </a:rPr>
              <a:pPr eaLnBrk="1" hangingPunct="1"/>
              <a:t>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019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important to keep records of emergencies and injuries, including what happened and how it was addressed.</a:t>
            </a:r>
            <a:endParaRPr lang="en-AU" altLang="en-US" dirty="0"/>
          </a:p>
          <a:p>
            <a:r>
              <a:rPr lang="en-US" altLang="en-US" dirty="0"/>
              <a:t> </a:t>
            </a:r>
            <a:endParaRPr lang="en-AU" altLang="en-US" dirty="0"/>
          </a:p>
          <a:p>
            <a:r>
              <a:rPr lang="en-US" altLang="en-US" dirty="0"/>
              <a:t>Record</a:t>
            </a:r>
            <a:r>
              <a:rPr lang="en-US" altLang="en-US" baseline="0" dirty="0"/>
              <a:t> </a:t>
            </a:r>
            <a:r>
              <a:rPr lang="en-US" altLang="en-US" dirty="0"/>
              <a:t>keeping and reporting requirements can vary between states and territories, industries and organisations. </a:t>
            </a:r>
            <a:endParaRPr lang="en-AU" altLang="en-US" dirty="0"/>
          </a:p>
          <a:p>
            <a:r>
              <a:rPr lang="en-US" altLang="en-US" dirty="0"/>
              <a:t> </a:t>
            </a:r>
            <a:endParaRPr lang="en-AU" altLang="en-US" dirty="0"/>
          </a:p>
          <a:p>
            <a:r>
              <a:rPr lang="en-US" altLang="en-US" dirty="0"/>
              <a:t>If you are acting as a first aid officer in your workplace make sure you follow the specific recording guidelines and procedures.</a:t>
            </a:r>
            <a:endParaRPr lang="en-AU" altLang="en-US" dirty="0"/>
          </a:p>
          <a:p>
            <a:r>
              <a:rPr lang="en-US" altLang="en-US" dirty="0"/>
              <a:t> </a:t>
            </a:r>
            <a:endParaRPr lang="en-AU" altLang="en-US" dirty="0"/>
          </a:p>
          <a:p>
            <a:r>
              <a:rPr lang="en-US" altLang="en-US" dirty="0"/>
              <a:t>Records should be made and kept for every workplace first aid incident, with copies provided to the organisation.</a:t>
            </a:r>
            <a:endParaRPr lang="en-AU" altLang="en-US" dirty="0"/>
          </a:p>
          <a:p>
            <a:r>
              <a:rPr lang="en-US" altLang="en-US" dirty="0"/>
              <a:t> </a:t>
            </a:r>
            <a:endParaRPr lang="en-AU" altLang="en-US" dirty="0"/>
          </a:p>
          <a:p>
            <a:r>
              <a:rPr lang="en-US" altLang="en-US" dirty="0"/>
              <a:t>If providing first aid outside of the workplace you should make a record of the event, or at least keep notes about the first aid you gave.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4868A28-8C33-4069-9D11-13EE433C948D}" type="slidenum">
              <a:rPr lang="en-US" altLang="en-US" sz="1200">
                <a:latin typeface="Arial" panose="020B0604020202020204" pitchFamily="34" charset="0"/>
              </a:rPr>
              <a:pPr eaLnBrk="1" hangingPunct="1"/>
              <a:t>20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809955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Poisons can enter the body by contact with the skin, ingested, injected or inhaled and they can be solid, liquid or gas (including fumes and </a:t>
            </a:r>
            <a:r>
              <a:rPr lang="en-US" altLang="en-US" dirty="0" err="1">
                <a:solidFill>
                  <a:srgbClr val="000000"/>
                </a:solidFill>
              </a:rPr>
              <a:t>vapours</a:t>
            </a:r>
            <a:r>
              <a:rPr lang="en-US" altLang="en-US" dirty="0">
                <a:solidFill>
                  <a:srgbClr val="000000"/>
                </a:solidFill>
              </a:rPr>
              <a:t>). Many poisons may only be harmful if exposed to larger quantities.</a:t>
            </a:r>
          </a:p>
          <a:p>
            <a:r>
              <a:rPr lang="en-US" altLang="en-US" dirty="0"/>
              <a:t> </a:t>
            </a:r>
          </a:p>
          <a:p>
            <a:r>
              <a:rPr lang="en-US" altLang="en-US" dirty="0"/>
              <a:t>As with any medical emergency it is important to try and identify the source of the poison and illness so that it may be treated appropriately.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4362831-72CF-48D0-B300-EBA816401C44}" type="slidenum">
              <a:rPr lang="en-US" altLang="en-US" sz="1200">
                <a:latin typeface="Arial" panose="020B0604020202020204" pitchFamily="34" charset="0"/>
              </a:rPr>
              <a:pPr eaLnBrk="1" hangingPunct="1"/>
              <a:t>200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1564126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rPr>
              <a:t>Inhaled Poisons</a:t>
            </a:r>
            <a:r>
              <a:rPr lang="en-US" altLang="en-US" dirty="0">
                <a:solidFill>
                  <a:srgbClr val="000000"/>
                </a:solidFill>
              </a:rPr>
              <a:t>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Gases, including: carbon monoxide from an engine, carbon dioxide occurring naturally from decomposition, nitrous oxide used in </a:t>
            </a:r>
            <a:r>
              <a:rPr lang="en-US" altLang="en-US" dirty="0"/>
              <a:t>medicine, chlorine used in pools and cleaning. </a:t>
            </a:r>
          </a:p>
          <a:p>
            <a:pPr marL="628650" lvl="1" indent="-171450">
              <a:buFontTx/>
              <a:buChar char="•"/>
            </a:pPr>
            <a:endParaRPr lang="en-US" altLang="en-US" dirty="0"/>
          </a:p>
          <a:p>
            <a:pPr marL="628650" lvl="1" indent="-171450">
              <a:buFontTx/>
              <a:buChar char="•"/>
            </a:pPr>
            <a:r>
              <a:rPr lang="en-US" altLang="en-US" dirty="0"/>
              <a:t>Fumes from sources such as: glues, paints, petrol, drugs, including cocaine, as well as other </a:t>
            </a:r>
            <a:r>
              <a:rPr lang="en-US" altLang="en-US" dirty="0" err="1"/>
              <a:t>odourless</a:t>
            </a:r>
            <a:r>
              <a:rPr lang="en-US" altLang="en-US" dirty="0"/>
              <a:t> fumes.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90D2194-481F-4B22-A793-7F474EFF0023}" type="slidenum">
              <a:rPr lang="en-US" altLang="en-US" sz="1200">
                <a:latin typeface="Arial" panose="020B0604020202020204" pitchFamily="34" charset="0"/>
              </a:rPr>
              <a:pPr eaLnBrk="1" hangingPunct="1"/>
              <a:t>201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9798212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rPr>
              <a:t>Inhaled Poisons</a:t>
            </a:r>
            <a:r>
              <a:rPr lang="en-US" altLang="en-US" dirty="0">
                <a:solidFill>
                  <a:srgbClr val="000000"/>
                </a:solidFill>
              </a:rPr>
              <a:t>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Gases, including: carbon monoxide from an engine, carbon dioxide occurring naturally from decomposition, nitrous oxide used in </a:t>
            </a:r>
            <a:r>
              <a:rPr lang="en-US" altLang="en-US" dirty="0"/>
              <a:t>medicine, chlorine used in pools and cleaning. </a:t>
            </a:r>
          </a:p>
          <a:p>
            <a:pPr marL="628650" lvl="1" indent="-171450">
              <a:buFontTx/>
              <a:buChar char="•"/>
            </a:pPr>
            <a:endParaRPr lang="en-US" altLang="en-US" dirty="0"/>
          </a:p>
          <a:p>
            <a:pPr marL="628650" lvl="1" indent="-171450">
              <a:buFontTx/>
              <a:buChar char="•"/>
            </a:pPr>
            <a:r>
              <a:rPr lang="en-US" altLang="en-US" dirty="0"/>
              <a:t>Fumes from sources such as: glues, paints, petrol, drugs, including cocaine, as well as other </a:t>
            </a:r>
            <a:r>
              <a:rPr lang="en-US" altLang="en-US" dirty="0" err="1"/>
              <a:t>odourless</a:t>
            </a:r>
            <a:r>
              <a:rPr lang="en-US" altLang="en-US" dirty="0"/>
              <a:t> fumes.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90D2194-481F-4B22-A793-7F474EFF0023}" type="slidenum">
              <a:rPr lang="en-US" altLang="en-US" sz="1200">
                <a:latin typeface="Arial" panose="020B0604020202020204" pitchFamily="34" charset="0"/>
              </a:rPr>
              <a:pPr eaLnBrk="1" hangingPunct="1"/>
              <a:t>202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7456440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signs/symptoms of poisoning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Chest and/or abdominal 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Vomiting. </a:t>
            </a:r>
          </a:p>
          <a:p>
            <a:pPr marL="628650" lvl="1" indent="-171450">
              <a:buFontTx/>
              <a:buChar char="•"/>
            </a:pPr>
            <a:endParaRPr lang="en-US" altLang="en-US" dirty="0">
              <a:solidFill>
                <a:srgbClr val="000000"/>
              </a:solidFill>
            </a:endParaRPr>
          </a:p>
          <a:p>
            <a:pPr marL="628650" lvl="1" indent="-171450">
              <a:buFontTx/>
              <a:buChar char="•"/>
            </a:pPr>
            <a:r>
              <a:rPr lang="en-US" altLang="en-US" dirty="0" err="1">
                <a:solidFill>
                  <a:srgbClr val="000000"/>
                </a:solidFill>
              </a:rPr>
              <a:t>Diarrhoea</a:t>
            </a:r>
            <a:r>
              <a:rPr lang="en-US" altLang="en-US" dirty="0">
                <a:solidFill>
                  <a:srgbClr val="000000"/>
                </a:solidFill>
              </a:rPr>
              <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Difficulty breathing/irregular breathing.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Seizures.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Presence of drugs.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Sweating.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Altered conscious state.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Burns around the lips and tongue (if breathed in or swallowed).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6AB73E1-E0F6-4D39-92FF-E45DD7AF0F32}" type="slidenum">
              <a:rPr lang="en-US" altLang="en-US" sz="1200">
                <a:latin typeface="Arial" panose="020B0604020202020204" pitchFamily="34" charset="0"/>
              </a:rPr>
              <a:pPr eaLnBrk="1" hangingPunct="1"/>
              <a:t>203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18435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rPr>
              <a:t>General Treatment Principles</a:t>
            </a:r>
            <a:endParaRPr lang="en-US" altLang="en-US" dirty="0">
              <a:solidFill>
                <a:srgbClr val="000000"/>
              </a:solidFill>
            </a:endParaRPr>
          </a:p>
          <a:p>
            <a:r>
              <a:rPr lang="en-US" altLang="en-US" dirty="0">
                <a:solidFill>
                  <a:srgbClr val="000000"/>
                </a:solidFill>
              </a:rPr>
              <a:t> </a:t>
            </a:r>
          </a:p>
          <a:p>
            <a:r>
              <a:rPr lang="en-US" altLang="en-US" dirty="0">
                <a:solidFill>
                  <a:srgbClr val="000000"/>
                </a:solidFill>
              </a:rPr>
              <a:t>If the person is conscious and the scene is safe immediately call the Poisons Information Centre on 13 11 26.</a:t>
            </a:r>
          </a:p>
          <a:p>
            <a:r>
              <a:rPr lang="en-US" altLang="en-US" dirty="0">
                <a:solidFill>
                  <a:srgbClr val="000000"/>
                </a:solidFill>
              </a:rPr>
              <a:t> </a:t>
            </a:r>
          </a:p>
          <a:p>
            <a:r>
              <a:rPr lang="en-US" altLang="en-US" dirty="0">
                <a:solidFill>
                  <a:srgbClr val="000000"/>
                </a:solidFill>
              </a:rPr>
              <a:t>The operator will tell you what to do and whether an ambulance should be called.</a:t>
            </a:r>
          </a:p>
          <a:p>
            <a:r>
              <a:rPr lang="en-US" altLang="en-US" dirty="0">
                <a:solidFill>
                  <a:srgbClr val="000000"/>
                </a:solidFill>
              </a:rPr>
              <a:t> </a:t>
            </a:r>
          </a:p>
          <a:p>
            <a:r>
              <a:rPr lang="en-US" altLang="en-US" dirty="0">
                <a:solidFill>
                  <a:srgbClr val="000000"/>
                </a:solidFill>
              </a:rPr>
              <a:t>If the person is unconscious call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520B15B-06E1-464D-A99F-3690CAF5511D}" type="slidenum">
              <a:rPr lang="en-US" altLang="en-US" sz="1200">
                <a:latin typeface="Arial" panose="020B0604020202020204" pitchFamily="34" charset="0"/>
              </a:rPr>
              <a:pPr eaLnBrk="1" hangingPunct="1"/>
              <a:t>204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14021358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Substance misuse occurs when a person takes an overdose of a drug and it becomes toxic to the cells and organs in the body. There are accidental and intentional overdoses. As a result, a drug overdose can be life-threatening and require first aid management.</a:t>
            </a:r>
          </a:p>
          <a:p>
            <a:r>
              <a:rPr lang="en-US" altLang="en-US" dirty="0">
                <a:solidFill>
                  <a:srgbClr val="000000"/>
                </a:solidFill>
              </a:rPr>
              <a:t> </a:t>
            </a:r>
          </a:p>
          <a:p>
            <a:r>
              <a:rPr lang="en-US" altLang="en-US" dirty="0">
                <a:solidFill>
                  <a:srgbClr val="000000"/>
                </a:solidFill>
              </a:rPr>
              <a:t>Illicit drugs or street drugs are those obtained without a prescription and are illegal to possess.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7B62F11-9C8F-4F11-9849-D75E6B96E66F}" type="slidenum">
              <a:rPr lang="en-US" altLang="en-US" sz="1200">
                <a:latin typeface="Arial" panose="020B0604020202020204" pitchFamily="34" charset="0"/>
              </a:rPr>
              <a:pPr eaLnBrk="1" hangingPunct="1"/>
              <a:t>205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470697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Signs and symptoms of alcohol and other drug poisoning: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Skin – pale, clammy, cold.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Nausea/vomiting/abdominal 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Collapse/loss of consciousness.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Drowsiness, confusion, hallucinations.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Seizures.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Mood changes.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Difficulty or altered breathing.</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B40752F-1B38-46A7-8823-37B2C5B44EA7}" type="slidenum">
              <a:rPr lang="en-US" altLang="en-US" sz="1200">
                <a:latin typeface="Arial" panose="020B0604020202020204" pitchFamily="34" charset="0"/>
              </a:rPr>
              <a:pPr eaLnBrk="1" hangingPunct="1"/>
              <a:t>206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28682668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First aid management of substance misuse is similar to treating casualties who have been affected by poisonous substances because the body sees a drug overdose as being a poison. First aid treatments can include:</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Survey the scene.</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Carry out a primary survey and address any life-threatening conditions.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Call the Poisons Information Centre/local emergency number and follow directions.</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Conduct a secondary survey – question the person/bystanders and try and find out what, when and how much of the substance was taken.</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t>Help the patient into a comfortable position and calm and reassure them</a:t>
            </a:r>
            <a:r>
              <a:rPr lang="en-US" altLang="en-US" dirty="0">
                <a:solidFill>
                  <a:srgbClr val="000000"/>
                </a:solidFill>
                <a:ea typeface="MS Mincho" panose="02020609040205080304" pitchFamily="49" charset="-128"/>
              </a:rPr>
              <a:t>.</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t>Help maintain normal body temperature.</a:t>
            </a:r>
            <a:endParaRPr lang="en-AU" altLang="en-US" dirty="0"/>
          </a:p>
          <a:p>
            <a:pPr marL="509588" lvl="1">
              <a:spcBef>
                <a:spcPts val="300"/>
              </a:spcBef>
              <a:spcAft>
                <a:spcPts val="300"/>
              </a:spcAft>
              <a:buFont typeface="+mj-lt" charset="0"/>
              <a:buNone/>
            </a:pPr>
            <a:endParaRPr lang="en-AU" altLang="en-US" dirty="0"/>
          </a:p>
          <a:p>
            <a:pPr marL="509588" lvl="1">
              <a:spcBef>
                <a:spcPts val="300"/>
              </a:spcBef>
              <a:spcAft>
                <a:spcPts val="300"/>
              </a:spcAft>
              <a:buFont typeface="+mj-lt" charset="0"/>
              <a:buNone/>
            </a:pPr>
            <a:r>
              <a:rPr lang="en-AU" altLang="en-US" b="1" dirty="0"/>
              <a:t>7. </a:t>
            </a:r>
            <a:r>
              <a:rPr lang="en-US" altLang="en-US" dirty="0"/>
              <a:t>If the person becomes violent or threatening you should remove yourself from the area.</a:t>
            </a:r>
            <a:endParaRPr lang="en-AU" altLang="en-US" dirty="0"/>
          </a:p>
          <a:p>
            <a:endParaRPr lang="en-US" altLang="en-US" dirty="0"/>
          </a:p>
          <a:p>
            <a:endParaRPr lang="en-US" altLang="en-US" dirty="0"/>
          </a:p>
          <a:p>
            <a:r>
              <a:rPr lang="en-US" altLang="en-US" dirty="0"/>
              <a:t>Tell ambulance personnel if you think the person has used a “designer drug” as this can require different treatment and can affect how they respond to the incident.</a:t>
            </a:r>
            <a:r>
              <a:rPr lang="en-AU" altLang="en-US" dirty="0"/>
              <a:t> </a:t>
            </a:r>
            <a:endParaRPr lang="en-US"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D3063AE-7156-4281-9673-D190061DDB2C}" type="slidenum">
              <a:rPr lang="en-US" altLang="en-US" sz="1200">
                <a:latin typeface="Arial" panose="020B0604020202020204" pitchFamily="34" charset="0"/>
              </a:rPr>
              <a:pPr eaLnBrk="1" hangingPunct="1"/>
              <a:t>207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540612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 aware of your own personal limitations including:</a:t>
            </a:r>
          </a:p>
          <a:p>
            <a:pPr marL="628650" lvl="1" indent="-171450">
              <a:buFontTx/>
              <a:buChar char="•"/>
            </a:pPr>
            <a:endParaRPr lang="en-US" altLang="en-US" dirty="0"/>
          </a:p>
          <a:p>
            <a:pPr marL="628650" lvl="1" indent="-171450">
              <a:buFontTx/>
              <a:buChar char="•"/>
            </a:pPr>
            <a:r>
              <a:rPr lang="en-US" altLang="en-US" dirty="0"/>
              <a:t>Readiness to perform first aid.</a:t>
            </a:r>
          </a:p>
          <a:p>
            <a:pPr marL="628650" lvl="1" indent="-171450">
              <a:buFontTx/>
              <a:buChar char="•"/>
            </a:pPr>
            <a:endParaRPr lang="en-US" altLang="en-US" dirty="0"/>
          </a:p>
          <a:p>
            <a:pPr marL="628650" lvl="1" indent="-171450">
              <a:buFontTx/>
              <a:buChar char="•"/>
            </a:pPr>
            <a:r>
              <a:rPr lang="en-US" altLang="en-US" dirty="0"/>
              <a:t>Level of physical fitness.</a:t>
            </a:r>
          </a:p>
          <a:p>
            <a:pPr marL="628650" lvl="1" indent="-171450">
              <a:buFontTx/>
              <a:buChar char="•"/>
            </a:pPr>
            <a:endParaRPr lang="en-US" altLang="en-US" dirty="0"/>
          </a:p>
          <a:p>
            <a:pPr marL="628650" lvl="1" indent="-171450">
              <a:buFontTx/>
              <a:buChar char="•"/>
            </a:pPr>
            <a:r>
              <a:rPr lang="en-US" altLang="en-US" dirty="0"/>
              <a:t>General health.</a:t>
            </a:r>
          </a:p>
          <a:p>
            <a:pPr marL="628650" lvl="1" indent="-171450">
              <a:buFontTx/>
              <a:buChar char="•"/>
            </a:pPr>
            <a:endParaRPr lang="en-US" altLang="en-US" dirty="0"/>
          </a:p>
          <a:p>
            <a:pPr marL="628650" lvl="1" indent="-171450">
              <a:buFontTx/>
              <a:buChar char="•"/>
            </a:pPr>
            <a:r>
              <a:rPr lang="en-US" altLang="en-US" dirty="0"/>
              <a:t>Disability.</a:t>
            </a:r>
          </a:p>
          <a:p>
            <a:pPr marL="628650" lvl="1" indent="-171450">
              <a:buFontTx/>
              <a:buChar char="•"/>
            </a:pPr>
            <a:endParaRPr lang="en-US" altLang="en-US" dirty="0"/>
          </a:p>
          <a:p>
            <a:pPr marL="628650" lvl="1" indent="-171450">
              <a:buFontTx/>
              <a:buChar char="•"/>
            </a:pPr>
            <a:r>
              <a:rPr lang="en-US" altLang="en-US" dirty="0"/>
              <a:t>Barriers to actions (fear of failure or litigation).</a:t>
            </a:r>
          </a:p>
          <a:p>
            <a:pPr marL="628650" lvl="1" indent="-171450">
              <a:buFontTx/>
              <a:buChar char="•"/>
            </a:pPr>
            <a:endParaRPr lang="en-US" altLang="en-US" dirty="0"/>
          </a:p>
          <a:p>
            <a:pPr marL="628650" lvl="1" indent="-171450">
              <a:buFontTx/>
              <a:buChar char="•"/>
            </a:pPr>
            <a:r>
              <a:rPr lang="en-US" altLang="en-US" dirty="0"/>
              <a:t>Motivation to perform first aid.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6405544-0945-4C8F-B673-60A6F1E25CC9}" type="slidenum">
              <a:rPr lang="en-US" altLang="en-US" sz="1200">
                <a:latin typeface="Arial" panose="020B0604020202020204" pitchFamily="34" charset="0"/>
              </a:rPr>
              <a:pPr eaLnBrk="1" hangingPunct="1"/>
              <a:t>21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81718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It is time to </a:t>
            </a:r>
            <a:r>
              <a:rPr lang="en-US" altLang="en-US" dirty="0" err="1">
                <a:solidFill>
                  <a:srgbClr val="000000"/>
                </a:solidFill>
              </a:rPr>
              <a:t>finalise</a:t>
            </a:r>
            <a:r>
              <a:rPr lang="en-US" altLang="en-US" dirty="0">
                <a:solidFill>
                  <a:srgbClr val="000000"/>
                </a:solidFill>
              </a:rPr>
              <a:t> your first aid treatment when you see and hear the ambulance arrive. You need to prepare for the hand over of the casualty to the emergency response services personnel who will take over treatment.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64F9F3-41EB-4B2B-8F28-7322F0673B78}" type="slidenum">
              <a:rPr lang="en-US" altLang="en-US" sz="1200">
                <a:latin typeface="Arial" panose="020B0604020202020204" pitchFamily="34" charset="0"/>
              </a:rPr>
              <a:pPr eaLnBrk="1" hangingPunct="1"/>
              <a:t>22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08118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It is time to </a:t>
            </a:r>
            <a:r>
              <a:rPr lang="en-US" altLang="en-US" dirty="0" err="1">
                <a:solidFill>
                  <a:srgbClr val="000000"/>
                </a:solidFill>
              </a:rPr>
              <a:t>finalise</a:t>
            </a:r>
            <a:r>
              <a:rPr lang="en-US" altLang="en-US" dirty="0">
                <a:solidFill>
                  <a:srgbClr val="000000"/>
                </a:solidFill>
              </a:rPr>
              <a:t> your first aid treatment when you see and hear the ambulance arrive. You need to prepare for the hand over of the casualty to the emergency response services personnel who will take over treatment.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64F9F3-41EB-4B2B-8F28-7322F0673B78}" type="slidenum">
              <a:rPr lang="en-US" altLang="en-US" sz="1200">
                <a:latin typeface="Arial" panose="020B0604020202020204" pitchFamily="34" charset="0"/>
              </a:rPr>
              <a:pPr eaLnBrk="1" hangingPunct="1"/>
              <a:t>23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20025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It is time to </a:t>
            </a:r>
            <a:r>
              <a:rPr lang="en-US" altLang="en-US" dirty="0" err="1">
                <a:solidFill>
                  <a:srgbClr val="000000"/>
                </a:solidFill>
              </a:rPr>
              <a:t>finalise</a:t>
            </a:r>
            <a:r>
              <a:rPr lang="en-US" altLang="en-US" dirty="0">
                <a:solidFill>
                  <a:srgbClr val="000000"/>
                </a:solidFill>
              </a:rPr>
              <a:t> your first aid treatment when you see and hear the ambulance arrive. You need to prepare for the hand over of the casualty to the emergency response services personnel who will take over treatment.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64F9F3-41EB-4B2B-8F28-7322F0673B78}" type="slidenum">
              <a:rPr lang="en-US" altLang="en-US" sz="1200">
                <a:latin typeface="Arial" panose="020B0604020202020204" pitchFamily="34" charset="0"/>
              </a:rPr>
              <a:pPr eaLnBrk="1" hangingPunct="1"/>
              <a:t>24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15405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It is time to </a:t>
            </a:r>
            <a:r>
              <a:rPr lang="en-US" altLang="en-US" dirty="0" err="1">
                <a:solidFill>
                  <a:srgbClr val="000000"/>
                </a:solidFill>
              </a:rPr>
              <a:t>finalise</a:t>
            </a:r>
            <a:r>
              <a:rPr lang="en-US" altLang="en-US" dirty="0">
                <a:solidFill>
                  <a:srgbClr val="000000"/>
                </a:solidFill>
              </a:rPr>
              <a:t> your first aid treatment when you see and hear the ambulance arrive. You need to prepare for the hand over of the casualty to the emergency response services personnel who will take over treatment.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64F9F3-41EB-4B2B-8F28-7322F0673B78}" type="slidenum">
              <a:rPr lang="en-US" altLang="en-US" sz="1200">
                <a:latin typeface="Arial" panose="020B0604020202020204" pitchFamily="34" charset="0"/>
              </a:rPr>
              <a:pPr eaLnBrk="1" hangingPunct="1"/>
              <a:t>25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503449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The paramedics, ambulance officers or other emergency services personnel will want some details about the incident and the casualty’s condition. </a:t>
            </a:r>
          </a:p>
          <a:p>
            <a:r>
              <a:rPr lang="en-US" altLang="en-US" dirty="0">
                <a:solidFill>
                  <a:srgbClr val="000000"/>
                </a:solidFill>
              </a:rPr>
              <a:t> </a:t>
            </a:r>
          </a:p>
          <a:p>
            <a:r>
              <a:rPr lang="en-US" altLang="en-US" dirty="0">
                <a:solidFill>
                  <a:srgbClr val="000000"/>
                </a:solidFill>
              </a:rPr>
              <a:t>You need to be accurate and stick to the facts about what has happened. If you are feeling anxious or stressed, try to stay calm and take a few deep breaths before you speak.</a:t>
            </a:r>
          </a:p>
          <a:p>
            <a:r>
              <a:rPr lang="en-US" altLang="en-US" dirty="0">
                <a:solidFill>
                  <a:srgbClr val="000000"/>
                </a:solidFill>
              </a:rPr>
              <a:t> </a:t>
            </a:r>
          </a:p>
          <a:p>
            <a:r>
              <a:rPr lang="en-US" sz="1200" kern="1200" dirty="0">
                <a:solidFill>
                  <a:schemeClr val="tx1"/>
                </a:solidFill>
                <a:effectLst/>
              </a:rPr>
              <a:t>When providing incident details to emergency response services, answer any questions and give the information in a calm, clear and concise manner.</a:t>
            </a:r>
            <a:endParaRPr lang="en-AU" sz="1200" kern="1200" dirty="0">
              <a:solidFill>
                <a:schemeClr val="tx1"/>
              </a:solidFill>
              <a:effectLst/>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033972E-03B5-4744-81CC-901AA9D52FFB}" type="slidenum">
              <a:rPr lang="en-US" altLang="en-US" sz="1200">
                <a:latin typeface="Arial" panose="020B0604020202020204" pitchFamily="34" charset="0"/>
              </a:rPr>
              <a:pPr eaLnBrk="1" hangingPunct="1"/>
              <a:t>26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098916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Incident and casualty details should include: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Name of casualty.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Age.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Address.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Time of incident.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History of incident/injury.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Description of any injuries and/or illness.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Changes in level of consciousness.</a:t>
            </a:r>
          </a:p>
          <a:p>
            <a:pPr marL="0" lvl="0" indent="-171450">
              <a:buFontTx/>
              <a:buNone/>
            </a:pPr>
            <a:endParaRPr lang="en-US" altLang="en-US" i="1" dirty="0">
              <a:solidFill>
                <a:srgbClr val="000000"/>
              </a:solidFill>
            </a:endParaRPr>
          </a:p>
          <a:p>
            <a:pPr marL="0" lvl="0" indent="-171450">
              <a:buFontTx/>
              <a:buNone/>
            </a:pPr>
            <a:r>
              <a:rPr lang="en-US" altLang="en-US" i="1" dirty="0">
                <a:solidFill>
                  <a:srgbClr val="000000"/>
                </a:solidFill>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EB5C3B7-BCFC-49D4-BC58-70757116F0B6}" type="slidenum">
              <a:rPr lang="en-US" altLang="en-US" sz="1200">
                <a:latin typeface="Arial" panose="020B0604020202020204" pitchFamily="34" charset="0"/>
              </a:rPr>
              <a:pPr eaLnBrk="1" hangingPunct="1"/>
              <a:t>27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3478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you have handed over care of the casualty to professional medical personnel and completed the required reports and forms you should look back and evaluate how well you performed during the emergency.</a:t>
            </a:r>
          </a:p>
          <a:p>
            <a:r>
              <a:rPr lang="en-US" altLang="en-US" dirty="0"/>
              <a:t> </a:t>
            </a:r>
          </a:p>
          <a:p>
            <a:r>
              <a:rPr lang="en-US" altLang="en-US" dirty="0"/>
              <a:t>This includes recognising and dealing with any psychological impacts the incident might have had on yourself and the other rescuers.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5B8EC1-B365-4BA6-9F72-29E185F6648E}" type="slidenum">
              <a:rPr lang="en-US" altLang="en-US" sz="1200">
                <a:latin typeface="Arial" panose="020B0604020202020204" pitchFamily="34" charset="0"/>
              </a:rPr>
              <a:pPr eaLnBrk="1" hangingPunct="1"/>
              <a:t>28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70256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 everyone who is involved in critical incidents will be badly affected but some people can suffer from mental health issues such as Post-Traumatic Stress Disorder (PTSD).</a:t>
            </a:r>
          </a:p>
          <a:p>
            <a:r>
              <a:rPr lang="en-US" altLang="en-US" dirty="0"/>
              <a:t> </a:t>
            </a:r>
          </a:p>
          <a:p>
            <a:r>
              <a:rPr lang="en-US" altLang="en-US" dirty="0"/>
              <a:t>The signs of trauma or stress may include: </a:t>
            </a:r>
          </a:p>
          <a:p>
            <a:pPr marL="457200" lvl="1" indent="0">
              <a:buFontTx/>
              <a:buNone/>
            </a:pPr>
            <a:endParaRPr lang="en-US" altLang="en-US" dirty="0"/>
          </a:p>
          <a:p>
            <a:pPr marL="628650" lvl="1" indent="-171450">
              <a:buFontTx/>
              <a:buChar char="•"/>
            </a:pPr>
            <a:r>
              <a:rPr lang="en-US" altLang="en-US" dirty="0"/>
              <a:t>Emotional outbursts. </a:t>
            </a:r>
          </a:p>
          <a:p>
            <a:pPr marL="457200" lvl="1" indent="0">
              <a:buFontTx/>
              <a:buNone/>
            </a:pPr>
            <a:endParaRPr lang="en-US" altLang="en-US" dirty="0"/>
          </a:p>
          <a:p>
            <a:pPr marL="628650" lvl="1" indent="-171450">
              <a:buFontTx/>
              <a:buChar char="•"/>
            </a:pPr>
            <a:r>
              <a:rPr lang="en-US" altLang="en-US" dirty="0"/>
              <a:t>Irritability. </a:t>
            </a:r>
          </a:p>
          <a:p>
            <a:pPr marL="457200" lvl="1" indent="0">
              <a:buFontTx/>
              <a:buNone/>
            </a:pPr>
            <a:endParaRPr lang="en-US" altLang="en-US" dirty="0"/>
          </a:p>
          <a:p>
            <a:pPr marL="628650" lvl="1" indent="-171450">
              <a:buFontTx/>
              <a:buChar char="•"/>
            </a:pPr>
            <a:r>
              <a:rPr lang="en-US" altLang="en-US" dirty="0"/>
              <a:t>Disturbed sleep. </a:t>
            </a:r>
          </a:p>
          <a:p>
            <a:pPr marL="457200" lvl="1" indent="0">
              <a:buFontTx/>
              <a:buNone/>
            </a:pPr>
            <a:endParaRPr lang="en-US" altLang="en-US" dirty="0"/>
          </a:p>
          <a:p>
            <a:pPr marL="628650" lvl="1" indent="-171450">
              <a:buFontTx/>
              <a:buChar char="•"/>
            </a:pPr>
            <a:r>
              <a:rPr lang="en-US" altLang="en-US" dirty="0"/>
              <a:t>Flashbacks. </a:t>
            </a:r>
          </a:p>
          <a:p>
            <a:pPr marL="457200" lvl="1" indent="0">
              <a:buFontTx/>
              <a:buNone/>
            </a:pPr>
            <a:endParaRPr lang="en-US" altLang="en-US" dirty="0"/>
          </a:p>
          <a:p>
            <a:pPr marL="628650" lvl="1" indent="-171450">
              <a:buFontTx/>
              <a:buChar char="•"/>
            </a:pPr>
            <a:r>
              <a:rPr lang="en-US" altLang="en-US" dirty="0"/>
              <a:t>Feeling numb. </a:t>
            </a:r>
          </a:p>
          <a:p>
            <a:pPr marL="457200" lvl="1" indent="0">
              <a:buFontTx/>
              <a:buNone/>
            </a:pPr>
            <a:endParaRPr lang="en-US" altLang="en-US" dirty="0"/>
          </a:p>
          <a:p>
            <a:pPr marL="628650" lvl="1" indent="-171450">
              <a:buFontTx/>
              <a:buChar char="•"/>
            </a:pPr>
            <a:r>
              <a:rPr lang="en-US" altLang="en-US" dirty="0"/>
              <a:t>Anxiety.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594BDF5-9672-4676-B51F-050A9BA40C5B}" type="slidenum">
              <a:rPr lang="en-US" altLang="en-US" sz="1200">
                <a:latin typeface="Arial" panose="020B0604020202020204" pitchFamily="34" charset="0"/>
              </a:rPr>
              <a:pPr eaLnBrk="1" hangingPunct="1"/>
              <a:t>29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5477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basic principles and concepts of first aid are to:</a:t>
            </a:r>
            <a:endParaRPr lang="en-AU" altLang="en-US" dirty="0"/>
          </a:p>
          <a:p>
            <a:pPr marL="457200" lvl="1" indent="0">
              <a:buFontTx/>
              <a:buNone/>
            </a:pPr>
            <a:endParaRPr lang="en-US" altLang="en-US" dirty="0"/>
          </a:p>
          <a:p>
            <a:pPr marL="628650" lvl="1" indent="-171450">
              <a:buFontTx/>
              <a:buChar char="•"/>
            </a:pPr>
            <a:r>
              <a:rPr lang="en-US" altLang="en-US" dirty="0"/>
              <a:t>Relieve pain and suffering.</a:t>
            </a:r>
            <a:endParaRPr lang="en-AU" altLang="en-US" dirty="0"/>
          </a:p>
          <a:p>
            <a:pPr marL="457200" lvl="1" indent="0">
              <a:buFontTx/>
              <a:buNone/>
            </a:pPr>
            <a:endParaRPr lang="en-US" altLang="en-US" dirty="0"/>
          </a:p>
          <a:p>
            <a:pPr marL="628650" lvl="1" indent="-171450">
              <a:buFontTx/>
              <a:buChar char="•"/>
            </a:pPr>
            <a:r>
              <a:rPr lang="en-US" altLang="en-US" dirty="0"/>
              <a:t>Avoid further illness or injury or worsening of illness or injury.</a:t>
            </a:r>
            <a:endParaRPr lang="en-AU" altLang="en-US" dirty="0"/>
          </a:p>
          <a:p>
            <a:pPr marL="457200" lvl="1" indent="0">
              <a:buFontTx/>
              <a:buNone/>
            </a:pPr>
            <a:endParaRPr lang="en-US" altLang="en-US" dirty="0"/>
          </a:p>
          <a:p>
            <a:pPr marL="628650" lvl="1" indent="-171450">
              <a:buFontTx/>
              <a:buChar char="•"/>
            </a:pPr>
            <a:r>
              <a:rPr lang="en-US" altLang="en-US" dirty="0"/>
              <a:t>Protect individuals who are unconscious. </a:t>
            </a:r>
            <a:endParaRPr lang="en-AU" altLang="en-US" dirty="0"/>
          </a:p>
          <a:p>
            <a:pPr marL="457200" lvl="1" indent="0">
              <a:buFontTx/>
              <a:buNone/>
            </a:pPr>
            <a:endParaRPr lang="en-US" altLang="en-US" dirty="0"/>
          </a:p>
          <a:p>
            <a:pPr marL="628650" lvl="1" indent="-171450">
              <a:buFontTx/>
              <a:buChar char="•"/>
            </a:pPr>
            <a:r>
              <a:rPr lang="en-US" altLang="en-US" dirty="0"/>
              <a:t>Encourage recovery.</a:t>
            </a:r>
            <a:endParaRPr lang="en-AU" altLang="en-US" dirty="0"/>
          </a:p>
          <a:p>
            <a:pPr marL="457200" lvl="1" indent="0">
              <a:buFontTx/>
              <a:buNone/>
            </a:pPr>
            <a:endParaRPr lang="en-US" altLang="en-US" dirty="0"/>
          </a:p>
          <a:p>
            <a:pPr marL="628650" lvl="1" indent="-171450">
              <a:buFontTx/>
              <a:buChar char="•"/>
            </a:pPr>
            <a:r>
              <a:rPr lang="en-US" altLang="en-US" dirty="0"/>
              <a:t>Prevent or reduce disability.</a:t>
            </a:r>
            <a:endParaRPr lang="en-AU" altLang="en-US" dirty="0"/>
          </a:p>
          <a:p>
            <a:pPr marL="457200" lvl="1" indent="0">
              <a:buFontTx/>
              <a:buNone/>
            </a:pPr>
            <a:endParaRPr lang="en-US" altLang="en-US" dirty="0"/>
          </a:p>
          <a:p>
            <a:pPr marL="628650" lvl="1" indent="-171450">
              <a:buFontTx/>
              <a:buChar char="•"/>
            </a:pPr>
            <a:r>
              <a:rPr lang="en-US" altLang="en-US" dirty="0"/>
              <a:t>Save lives.</a:t>
            </a:r>
            <a:endParaRPr lang="en-AU" altLang="en-US" dirty="0"/>
          </a:p>
          <a:p>
            <a:endParaRPr lang="en-US" altLang="en-US" dirty="0"/>
          </a:p>
          <a:p>
            <a:endParaRPr lang="en-AU" altLang="en-US" dirty="0"/>
          </a:p>
          <a:p>
            <a:r>
              <a:rPr lang="en-US" altLang="en-US" dirty="0"/>
              <a:t>Through First Aid training you will learn the skills you need to respond to a medical emergency so you can save lives and reduce pain and injury until qualified medical help takes over.</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7896C50-6846-4F82-B0F2-E30D1068154A}" type="slidenum">
              <a:rPr lang="en-US" altLang="en-US" sz="1200">
                <a:latin typeface="Arial" panose="020B0604020202020204" pitchFamily="34" charset="0"/>
              </a:rPr>
              <a:pPr eaLnBrk="1" hangingPunct="1"/>
              <a:t>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384370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To help you deal with stress you could try talking to a friend, co-worker or trained counsellor for support. This is called debriefing.</a:t>
            </a:r>
            <a:endParaRPr lang="en-AU" altLang="en-US" dirty="0">
              <a:solidFill>
                <a:srgbClr val="000000"/>
              </a:solidFill>
            </a:endParaRPr>
          </a:p>
          <a:p>
            <a:r>
              <a:rPr lang="en-US" altLang="en-US" dirty="0">
                <a:solidFill>
                  <a:srgbClr val="000000"/>
                </a:solidFill>
              </a:rPr>
              <a:t> </a:t>
            </a:r>
            <a:endParaRPr lang="en-AU" altLang="en-US" dirty="0">
              <a:solidFill>
                <a:srgbClr val="000000"/>
              </a:solidFill>
            </a:endParaRPr>
          </a:p>
          <a:p>
            <a:r>
              <a:rPr lang="en-US" altLang="en-US" dirty="0">
                <a:solidFill>
                  <a:srgbClr val="000000"/>
                </a:solidFill>
              </a:rPr>
              <a:t>You might visit your GP (family doctor) who can refer you to a qualified psychologist if necessary.</a:t>
            </a:r>
            <a:endParaRPr lang="en-AU" altLang="en-US" dirty="0">
              <a:solidFill>
                <a:srgbClr val="000000"/>
              </a:solidFill>
            </a:endParaRPr>
          </a:p>
          <a:p>
            <a:r>
              <a:rPr lang="en-US" altLang="en-US" dirty="0">
                <a:solidFill>
                  <a:srgbClr val="000000"/>
                </a:solidFill>
              </a:rPr>
              <a:t> </a:t>
            </a:r>
            <a:endParaRPr lang="en-AU" altLang="en-US" dirty="0">
              <a:solidFill>
                <a:srgbClr val="000000"/>
              </a:solidFill>
            </a:endParaRPr>
          </a:p>
          <a:p>
            <a:r>
              <a:rPr lang="en-US" altLang="en-US" dirty="0">
                <a:solidFill>
                  <a:srgbClr val="000000"/>
                </a:solidFill>
              </a:rPr>
              <a:t>Community mental health services also provide counselling.</a:t>
            </a:r>
            <a:endParaRPr lang="en-AU" altLang="en-US" dirty="0">
              <a:solidFill>
                <a:srgbClr val="000000"/>
              </a:solidFill>
            </a:endParaRPr>
          </a:p>
          <a:p>
            <a:r>
              <a:rPr lang="en-US" altLang="en-US" dirty="0">
                <a:solidFill>
                  <a:srgbClr val="000000"/>
                </a:solidFill>
              </a:rPr>
              <a:t> </a:t>
            </a:r>
            <a:endParaRPr lang="en-AU" altLang="en-US" dirty="0">
              <a:solidFill>
                <a:srgbClr val="000000"/>
              </a:solidFill>
            </a:endParaRPr>
          </a:p>
          <a:p>
            <a:r>
              <a:rPr lang="en-US" altLang="en-US" dirty="0">
                <a:solidFill>
                  <a:srgbClr val="000000"/>
                </a:solidFill>
              </a:rPr>
              <a:t>Telephone counselling services can be found in the current White Pages directory under the “Advice and Assistance” section.</a:t>
            </a:r>
            <a:endParaRPr lang="en-AU"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BCAE5F2-E046-4DBB-A06D-CD42CDE0C3A8}" type="slidenum">
              <a:rPr lang="en-US" altLang="en-US" sz="1200">
                <a:latin typeface="Arial" panose="020B0604020202020204" pitchFamily="34" charset="0"/>
              </a:rPr>
              <a:pPr eaLnBrk="1" hangingPunct="1"/>
              <a:t>30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373163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Go back over the situation in your mind. Were there things you could have done better? Was there anything you couldn’t do because you had forgotten or never learned something? Be honest with yourself and always be on the lookout to improve your skills.</a:t>
            </a:r>
          </a:p>
          <a:p>
            <a:r>
              <a:rPr lang="en-US" altLang="en-US" dirty="0">
                <a:solidFill>
                  <a:srgbClr val="000000"/>
                </a:solidFill>
              </a:rPr>
              <a:t> </a:t>
            </a:r>
          </a:p>
          <a:p>
            <a:r>
              <a:rPr lang="en-US" altLang="en-US" dirty="0">
                <a:solidFill>
                  <a:srgbClr val="000000"/>
                </a:solidFill>
              </a:rPr>
              <a:t>Your organisation can also learn from your experience and develop methods to improve emergency response techniques. </a:t>
            </a:r>
          </a:p>
          <a:p>
            <a:r>
              <a:rPr lang="en-US" altLang="en-US" dirty="0">
                <a:solidFill>
                  <a:srgbClr val="000000"/>
                </a:solidFill>
              </a:rPr>
              <a:t> </a:t>
            </a:r>
          </a:p>
          <a:p>
            <a:r>
              <a:rPr lang="en-US" altLang="en-US" dirty="0">
                <a:solidFill>
                  <a:srgbClr val="000000"/>
                </a:solidFill>
              </a:rPr>
              <a:t>Your supervisor might decide to send you to relevant training courses for professional development and to update the skills needed to become a better first aider. Debriefing may also give you closure on the incident.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7C6DCD6-E8E1-4B76-9832-079D3F23EDE9}" type="slidenum">
              <a:rPr lang="en-US" altLang="en-US" sz="1200">
                <a:latin typeface="Arial" panose="020B0604020202020204" pitchFamily="34" charset="0"/>
              </a:rPr>
              <a:pPr eaLnBrk="1" hangingPunct="1"/>
              <a:t>31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148307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Go back over the situation in your mind. Were there things you could have done better? Was there anything you couldn’t do because you had forgotten or never learned something? Be honest with yourself and always be on the lookout to improve your skills.</a:t>
            </a:r>
          </a:p>
          <a:p>
            <a:r>
              <a:rPr lang="en-US" altLang="en-US" dirty="0">
                <a:solidFill>
                  <a:srgbClr val="000000"/>
                </a:solidFill>
              </a:rPr>
              <a:t> </a:t>
            </a:r>
          </a:p>
          <a:p>
            <a:r>
              <a:rPr lang="en-US" altLang="en-US" dirty="0">
                <a:solidFill>
                  <a:srgbClr val="000000"/>
                </a:solidFill>
              </a:rPr>
              <a:t>Your organisation can also learn from your experience and develop methods to improve emergency response techniques. </a:t>
            </a:r>
          </a:p>
          <a:p>
            <a:r>
              <a:rPr lang="en-US" altLang="en-US" dirty="0">
                <a:solidFill>
                  <a:srgbClr val="000000"/>
                </a:solidFill>
              </a:rPr>
              <a:t> </a:t>
            </a:r>
          </a:p>
          <a:p>
            <a:r>
              <a:rPr lang="en-US" altLang="en-US" dirty="0">
                <a:solidFill>
                  <a:srgbClr val="000000"/>
                </a:solidFill>
              </a:rPr>
              <a:t>Your supervisor might decide to send you to relevant training courses for professional development and to update the skills needed to become a better first aider. Debriefing may also give you closure on the incident.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7C6DCD6-E8E1-4B76-9832-079D3F23EDE9}" type="slidenum">
              <a:rPr lang="en-US" altLang="en-US" sz="1200">
                <a:latin typeface="Arial" panose="020B0604020202020204" pitchFamily="34" charset="0"/>
              </a:rPr>
              <a:pPr eaLnBrk="1" hangingPunct="1"/>
              <a:t>32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998223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you are providing first aid it is important to understand the established first aid principles. The 4 principles are:</a:t>
            </a:r>
          </a:p>
          <a:p>
            <a:endParaRPr lang="en-AU" altLang="en-US" dirty="0"/>
          </a:p>
          <a:p>
            <a:pPr marL="457200" lvl="1" indent="0">
              <a:buFont typeface="Calibri" panose="020F0502020204030204" pitchFamily="34" charset="0"/>
              <a:buNone/>
            </a:pPr>
            <a:r>
              <a:rPr lang="en-US" altLang="en-US" b="1" dirty="0"/>
              <a:t>1.  </a:t>
            </a:r>
            <a:r>
              <a:rPr lang="en-US" altLang="en-US" dirty="0"/>
              <a:t>Preserve life.</a:t>
            </a:r>
          </a:p>
          <a:p>
            <a:pPr marL="457200" lvl="1" indent="0">
              <a:buFont typeface="Calibri" panose="020F0502020204030204" pitchFamily="34" charset="0"/>
              <a:buNone/>
            </a:pPr>
            <a:endParaRPr lang="en-AU" altLang="en-US" dirty="0"/>
          </a:p>
          <a:p>
            <a:pPr marL="457200" lvl="1" indent="0">
              <a:buFont typeface="Calibri" panose="020F0502020204030204" pitchFamily="34" charset="0"/>
              <a:buNone/>
            </a:pPr>
            <a:r>
              <a:rPr lang="en-US" altLang="en-US" b="1" dirty="0"/>
              <a:t>2.  </a:t>
            </a:r>
            <a:r>
              <a:rPr lang="en-US" altLang="en-US" dirty="0"/>
              <a:t>Prevent illness, injury and condition(s) becoming worse.</a:t>
            </a:r>
          </a:p>
          <a:p>
            <a:pPr marL="457200" lvl="1" indent="0">
              <a:buFont typeface="Calibri" panose="020F0502020204030204" pitchFamily="34" charset="0"/>
              <a:buNone/>
            </a:pPr>
            <a:endParaRPr lang="en-AU" altLang="en-US" dirty="0"/>
          </a:p>
          <a:p>
            <a:pPr marL="457200" lvl="1" indent="0">
              <a:buFont typeface="Calibri" panose="020F0502020204030204" pitchFamily="34" charset="0"/>
              <a:buNone/>
            </a:pPr>
            <a:r>
              <a:rPr lang="en-US" altLang="en-US" b="1" dirty="0"/>
              <a:t>3.  </a:t>
            </a:r>
            <a:r>
              <a:rPr lang="en-US" altLang="en-US" dirty="0"/>
              <a:t>Promote recovery.</a:t>
            </a:r>
          </a:p>
          <a:p>
            <a:pPr marL="457200" lvl="1" indent="0">
              <a:buFont typeface="Calibri" panose="020F0502020204030204" pitchFamily="34" charset="0"/>
              <a:buNone/>
            </a:pPr>
            <a:endParaRPr lang="en-AU" altLang="en-US" dirty="0"/>
          </a:p>
          <a:p>
            <a:pPr marL="457200" lvl="1" indent="0">
              <a:buFont typeface="Calibri" panose="020F0502020204030204" pitchFamily="34" charset="0"/>
              <a:buNone/>
            </a:pPr>
            <a:r>
              <a:rPr lang="en-US" altLang="en-US" b="1" dirty="0"/>
              <a:t>4.  </a:t>
            </a:r>
            <a:r>
              <a:rPr lang="en-US" altLang="en-US" dirty="0"/>
              <a:t>Protect the unconscious casualty.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E8971BC-1504-47B9-8ACE-62EA80E38A32}" type="slidenum">
              <a:rPr lang="en-US" altLang="en-US" sz="1200">
                <a:latin typeface="Arial" panose="020B0604020202020204" pitchFamily="34" charset="0"/>
              </a:rPr>
              <a:pPr eaLnBrk="1" hangingPunct="1"/>
              <a:t>33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350392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a first aider you could come into contact with human blood and bodily fluids like saliva. These can carry viruses or bacteria, which cause diseases. You therefore need to pay attention to proper hygiene and standard infection control procedures.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6BDE4C5-5252-4E22-A758-6B25542B1A06}" type="slidenum">
              <a:rPr lang="en-US" altLang="en-US" sz="1200">
                <a:latin typeface="Arial" panose="020B0604020202020204" pitchFamily="34" charset="0"/>
              </a:rPr>
              <a:pPr eaLnBrk="1" hangingPunct="1"/>
              <a:t>34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6619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 very important part of emergency first aid treatment is the ARC’s ‘Basic Life Support’ chart. It shows the “DRS ABCD” process for performing resuscitation or CPR.</a:t>
            </a:r>
          </a:p>
          <a:p>
            <a:endParaRPr lang="en-US" altLang="en-US" dirty="0">
              <a:solidFill>
                <a:srgbClr val="000000"/>
              </a:solidFill>
            </a:endParaRPr>
          </a:p>
          <a:p>
            <a:r>
              <a:rPr lang="en-US" altLang="en-US" dirty="0">
                <a:solidFill>
                  <a:srgbClr val="000000"/>
                </a:solidFill>
              </a:rPr>
              <a:t>You should follow these ARC guidelines for each stage of the “DRS ABCD” process.</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D – </a:t>
            </a:r>
            <a:r>
              <a:rPr lang="en-US" altLang="en-US" dirty="0">
                <a:solidFill>
                  <a:srgbClr val="000000"/>
                </a:solidFill>
                <a:ea typeface="MS Mincho" panose="02020609040205080304" pitchFamily="49" charset="-128"/>
              </a:rPr>
              <a:t>Dangers.</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R – </a:t>
            </a:r>
            <a:r>
              <a:rPr lang="en-US" altLang="en-US" dirty="0">
                <a:solidFill>
                  <a:srgbClr val="000000"/>
                </a:solidFill>
                <a:ea typeface="MS Mincho" panose="02020609040205080304" pitchFamily="49" charset="-128"/>
              </a:rPr>
              <a:t>Responsive.</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S –</a:t>
            </a:r>
            <a:r>
              <a:rPr lang="en-US" altLang="en-US" dirty="0">
                <a:solidFill>
                  <a:srgbClr val="000000"/>
                </a:solidFill>
                <a:ea typeface="MS Mincho" panose="02020609040205080304" pitchFamily="49" charset="-128"/>
              </a:rPr>
              <a:t> Send for help.</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A – </a:t>
            </a:r>
            <a:r>
              <a:rPr lang="en-US" altLang="en-US" b="0" dirty="0">
                <a:solidFill>
                  <a:srgbClr val="000000"/>
                </a:solidFill>
                <a:ea typeface="MS Mincho" panose="02020609040205080304" pitchFamily="49" charset="-128"/>
              </a:rPr>
              <a:t>Open</a:t>
            </a:r>
            <a:r>
              <a:rPr lang="en-US" altLang="en-US" b="1" dirty="0">
                <a:solidFill>
                  <a:srgbClr val="000000"/>
                </a:solidFill>
                <a:ea typeface="MS Mincho" panose="02020609040205080304" pitchFamily="49" charset="-128"/>
              </a:rPr>
              <a:t> </a:t>
            </a:r>
            <a:r>
              <a:rPr lang="en-US" altLang="en-US" dirty="0">
                <a:solidFill>
                  <a:srgbClr val="000000"/>
                </a:solidFill>
                <a:ea typeface="MS Mincho" panose="02020609040205080304" pitchFamily="49" charset="-128"/>
              </a:rPr>
              <a:t>Airways.</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B – </a:t>
            </a:r>
            <a:r>
              <a:rPr lang="en-US" altLang="en-US" b="0" dirty="0">
                <a:solidFill>
                  <a:srgbClr val="000000"/>
                </a:solidFill>
                <a:ea typeface="MS Mincho" panose="02020609040205080304" pitchFamily="49" charset="-128"/>
              </a:rPr>
              <a:t>Normal</a:t>
            </a:r>
            <a:r>
              <a:rPr lang="en-US" altLang="en-US" b="1" dirty="0">
                <a:solidFill>
                  <a:srgbClr val="000000"/>
                </a:solidFill>
                <a:ea typeface="MS Mincho" panose="02020609040205080304" pitchFamily="49" charset="-128"/>
              </a:rPr>
              <a:t> </a:t>
            </a:r>
            <a:r>
              <a:rPr lang="en-US" altLang="en-US" dirty="0">
                <a:solidFill>
                  <a:srgbClr val="000000"/>
                </a:solidFill>
                <a:ea typeface="MS Mincho" panose="02020609040205080304" pitchFamily="49" charset="-128"/>
              </a:rPr>
              <a:t>Breathing.</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C –</a:t>
            </a:r>
            <a:r>
              <a:rPr lang="en-US" altLang="en-US" dirty="0">
                <a:solidFill>
                  <a:srgbClr val="000000"/>
                </a:solidFill>
                <a:ea typeface="MS Mincho" panose="02020609040205080304" pitchFamily="49" charset="-128"/>
              </a:rPr>
              <a:t> Start CPR.</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D – </a:t>
            </a:r>
            <a:r>
              <a:rPr lang="en-US" altLang="en-US" b="0" dirty="0">
                <a:solidFill>
                  <a:srgbClr val="000000"/>
                </a:solidFill>
                <a:ea typeface="MS Mincho" panose="02020609040205080304" pitchFamily="49" charset="-128"/>
              </a:rPr>
              <a:t>Attach</a:t>
            </a:r>
            <a:r>
              <a:rPr lang="en-US" altLang="en-US" b="1" dirty="0">
                <a:solidFill>
                  <a:srgbClr val="000000"/>
                </a:solidFill>
                <a:ea typeface="MS Mincho" panose="02020609040205080304" pitchFamily="49" charset="-128"/>
              </a:rPr>
              <a:t> </a:t>
            </a:r>
            <a:r>
              <a:rPr lang="en-US" altLang="en-US" dirty="0">
                <a:solidFill>
                  <a:srgbClr val="000000"/>
                </a:solidFill>
                <a:ea typeface="MS Mincho" panose="02020609040205080304" pitchFamily="49" charset="-128"/>
              </a:rPr>
              <a:t>Defibrillator.</a:t>
            </a:r>
            <a:endParaRPr lang="en-US"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58D72B9-3133-40D1-A2B7-1EC8D41C0BB7}" type="slidenum">
              <a:rPr lang="en-US" altLang="en-US" sz="1200">
                <a:latin typeface="Arial" panose="020B0604020202020204" pitchFamily="34" charset="0"/>
              </a:rPr>
              <a:pPr eaLnBrk="1" hangingPunct="1"/>
              <a:t>35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580252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Check the surrounding area and make sure it’s safe for you, the injured person and others in the area. Do this by looking, listening and smelling.</a:t>
            </a:r>
          </a:p>
          <a:p>
            <a:r>
              <a:rPr lang="en-US" altLang="en-US" dirty="0">
                <a:solidFill>
                  <a:srgbClr val="000000"/>
                </a:solidFill>
              </a:rPr>
              <a:t> </a:t>
            </a:r>
          </a:p>
          <a:p>
            <a:r>
              <a:rPr lang="en-US" altLang="en-US" dirty="0">
                <a:solidFill>
                  <a:srgbClr val="000000"/>
                </a:solidFill>
              </a:rPr>
              <a:t>If the casualty is in immediate danger you should move them, but only if it is safe to do so. Try to lift or move the person in a way that won’t hurt them more, and remember to protect yourself from back strain or other injuries.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430802C-A856-4453-BCDB-F70BD8C9D131}" type="slidenum">
              <a:rPr lang="en-US" altLang="en-US" sz="1200">
                <a:latin typeface="Arial" panose="020B0604020202020204" pitchFamily="34" charset="0"/>
              </a:rPr>
              <a:pPr eaLnBrk="1" hangingPunct="1"/>
              <a:t>36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987905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While you are surveying the scene, you might come across some barriers to action. These barriers may be in the form of:</a:t>
            </a:r>
          </a:p>
          <a:p>
            <a:endParaRPr lang="en-US" altLang="en-US" dirty="0">
              <a:solidFill>
                <a:srgbClr val="000000"/>
              </a:solidFill>
            </a:endParaRPr>
          </a:p>
          <a:p>
            <a:r>
              <a:rPr lang="en-US" altLang="en-US" b="1" dirty="0">
                <a:solidFill>
                  <a:srgbClr val="000000"/>
                </a:solidFill>
                <a:ea typeface="MS Mincho" panose="02020609040205080304" pitchFamily="49" charset="-128"/>
              </a:rPr>
              <a:t>Possible Barriers &amp; Description:</a:t>
            </a:r>
          </a:p>
          <a:p>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Presence of Bystanders</a:t>
            </a:r>
          </a:p>
          <a:p>
            <a:pPr marL="914400" lvl="2" indent="0">
              <a:buFontTx/>
              <a:buNone/>
            </a:pPr>
            <a:r>
              <a:rPr lang="en-US" altLang="en-US" dirty="0">
                <a:solidFill>
                  <a:srgbClr val="000000"/>
                </a:solidFill>
                <a:ea typeface="MS Mincho" panose="02020609040205080304" pitchFamily="49" charset="-128"/>
              </a:rPr>
              <a:t>You might feel embarrassed performing first aid in front of others or you may assume someone else will be doing it.</a:t>
            </a:r>
          </a:p>
          <a:p>
            <a:pPr lvl="1"/>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Uncertainty about the Person</a:t>
            </a:r>
          </a:p>
          <a:p>
            <a:pPr marL="914400" lvl="2" indent="0">
              <a:buFontTx/>
              <a:buNone/>
            </a:pPr>
            <a:r>
              <a:rPr lang="en-US" altLang="en-US" dirty="0">
                <a:solidFill>
                  <a:srgbClr val="000000"/>
                </a:solidFill>
                <a:ea typeface="MS Mincho" panose="02020609040205080304" pitchFamily="49" charset="-128"/>
              </a:rPr>
              <a:t>The injured person may be a stranger, older, younger, different gender or race. You should provide assistance anyway even it is only by calling ‘</a:t>
            </a:r>
            <a:r>
              <a:rPr lang="en-US" altLang="ja-JP" dirty="0">
                <a:solidFill>
                  <a:srgbClr val="000000"/>
                </a:solidFill>
              </a:rPr>
              <a:t>000</a:t>
            </a:r>
            <a:r>
              <a:rPr lang="en-US" altLang="en-US" dirty="0">
                <a:solidFill>
                  <a:srgbClr val="000000"/>
                </a:solidFill>
              </a:rPr>
              <a:t>’</a:t>
            </a:r>
            <a:r>
              <a:rPr lang="en-US" altLang="ja-JP" dirty="0">
                <a:solidFill>
                  <a:srgbClr val="000000"/>
                </a:solidFill>
              </a:rPr>
              <a:t>.</a:t>
            </a:r>
          </a:p>
          <a:p>
            <a:endParaRPr lang="en-US" altLang="ja-JP" i="1" dirty="0">
              <a:solidFill>
                <a:srgbClr val="000000"/>
              </a:solidFill>
            </a:endParaRPr>
          </a:p>
          <a:p>
            <a:pPr marL="457200" lvl="1" indent="0">
              <a:spcBef>
                <a:spcPts val="300"/>
              </a:spcBef>
              <a:spcAft>
                <a:spcPts val="300"/>
              </a:spcAft>
              <a:buNone/>
            </a:pPr>
            <a:r>
              <a:rPr lang="en-US" altLang="en-US" b="1" dirty="0">
                <a:solidFill>
                  <a:srgbClr val="000000"/>
                </a:solidFill>
              </a:rPr>
              <a:t>Nature of the Illness/Injury </a:t>
            </a:r>
          </a:p>
          <a:p>
            <a:pPr marL="914400" lvl="2" indent="0">
              <a:spcBef>
                <a:spcPts val="300"/>
              </a:spcBef>
              <a:spcAft>
                <a:spcPts val="300"/>
              </a:spcAft>
              <a:buFontTx/>
              <a:buNone/>
            </a:pPr>
            <a:r>
              <a:rPr lang="en-US" altLang="en-US" dirty="0">
                <a:solidFill>
                  <a:srgbClr val="000000"/>
                </a:solidFill>
              </a:rPr>
              <a:t>The emergency may be unpleasant or confronting (blood, vomit etc.). You should still try to do as much as possible. If needed take a moment to collect yourself but remember – it is still an emergency.</a:t>
            </a:r>
          </a:p>
          <a:p>
            <a:pPr marL="457200" lvl="1" indent="0">
              <a:spcBef>
                <a:spcPts val="300"/>
              </a:spcBef>
              <a:spcAft>
                <a:spcPts val="300"/>
              </a:spcAft>
              <a:buNone/>
            </a:pPr>
            <a:endParaRPr lang="en-US" altLang="en-US" dirty="0">
              <a:solidFill>
                <a:srgbClr val="000000"/>
              </a:solidFill>
            </a:endParaRPr>
          </a:p>
          <a:p>
            <a:pPr marL="457200" lvl="1" indent="0">
              <a:spcBef>
                <a:spcPts val="300"/>
              </a:spcBef>
              <a:spcAft>
                <a:spcPts val="300"/>
              </a:spcAft>
              <a:buNone/>
            </a:pPr>
            <a:r>
              <a:rPr lang="en-US" altLang="en-US" b="1" dirty="0">
                <a:solidFill>
                  <a:srgbClr val="000000"/>
                </a:solidFill>
              </a:rPr>
              <a:t>Fear of Disease Transmission</a:t>
            </a:r>
          </a:p>
          <a:p>
            <a:pPr marL="914400" lvl="2" indent="0">
              <a:spcBef>
                <a:spcPts val="300"/>
              </a:spcBef>
              <a:spcAft>
                <a:spcPts val="300"/>
              </a:spcAft>
              <a:buFontTx/>
              <a:buNone/>
            </a:pPr>
            <a:r>
              <a:rPr lang="en-US" altLang="en-US" dirty="0">
                <a:solidFill>
                  <a:srgbClr val="000000"/>
                </a:solidFill>
              </a:rPr>
              <a:t>The risk of disease transmission is actually quite small. If you take appropriate precautions you can greatly reduce the risks.</a:t>
            </a:r>
          </a:p>
          <a:p>
            <a:pPr marL="457200" lvl="1" indent="0">
              <a:spcBef>
                <a:spcPts val="300"/>
              </a:spcBef>
              <a:spcAft>
                <a:spcPts val="300"/>
              </a:spcAft>
              <a:buNone/>
            </a:pPr>
            <a:endParaRPr lang="en-US" altLang="en-US" dirty="0">
              <a:solidFill>
                <a:srgbClr val="000000"/>
              </a:solidFill>
            </a:endParaRPr>
          </a:p>
          <a:p>
            <a:pPr marL="457200" lvl="1" indent="0">
              <a:spcBef>
                <a:spcPts val="300"/>
              </a:spcBef>
              <a:spcAft>
                <a:spcPts val="300"/>
              </a:spcAft>
              <a:buNone/>
            </a:pPr>
            <a:r>
              <a:rPr lang="en-US" altLang="en-US" b="1" dirty="0">
                <a:solidFill>
                  <a:srgbClr val="000000"/>
                </a:solidFill>
              </a:rPr>
              <a:t>Fear of Doing Something Wrong</a:t>
            </a:r>
          </a:p>
          <a:p>
            <a:pPr marL="914400" lvl="2" indent="0">
              <a:spcBef>
                <a:spcPts val="300"/>
              </a:spcBef>
              <a:spcAft>
                <a:spcPts val="300"/>
              </a:spcAft>
              <a:buFontTx/>
              <a:buNone/>
            </a:pPr>
            <a:r>
              <a:rPr lang="en-US" altLang="en-US" dirty="0">
                <a:solidFill>
                  <a:srgbClr val="000000"/>
                </a:solidFill>
              </a:rPr>
              <a:t>As long as you do everything reasonably possible and follow your duty of care you shouldn’t worry about making an error. Some first aid is better than no first aid.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855F60-EA20-49BF-9480-B3761C278FD1}" type="slidenum">
              <a:rPr lang="en-US" altLang="en-US" sz="1200">
                <a:latin typeface="Arial" panose="020B0604020202020204" pitchFamily="34" charset="0"/>
              </a:rPr>
              <a:pPr eaLnBrk="1" hangingPunct="1"/>
              <a:t>37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458617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Emergency Action Process can be followed to plan your response to an emergency and in providing first aid.</a:t>
            </a:r>
            <a:r>
              <a:rPr lang="en-US" altLang="en-US" baseline="0" dirty="0"/>
              <a:t> </a:t>
            </a:r>
            <a:r>
              <a:rPr lang="en-US" altLang="en-US" dirty="0"/>
              <a:t>The Emergency Action Process steps should be followed to conduct the initial assessment.</a:t>
            </a:r>
          </a:p>
          <a:p>
            <a:endParaRPr lang="en-US" altLang="en-US" dirty="0"/>
          </a:p>
          <a:p>
            <a:r>
              <a:rPr lang="en-US" altLang="en-US" dirty="0"/>
              <a:t>These steps are:</a:t>
            </a:r>
          </a:p>
          <a:p>
            <a:pPr marL="457200" lvl="1" indent="0">
              <a:buNone/>
            </a:pPr>
            <a:endParaRPr lang="en-US" altLang="en-US" b="1" dirty="0"/>
          </a:p>
          <a:p>
            <a:pPr marL="457200" lvl="1" indent="0">
              <a:buNone/>
            </a:pPr>
            <a:r>
              <a:rPr lang="en-US" altLang="en-US" b="1" dirty="0"/>
              <a:t>1.  </a:t>
            </a:r>
            <a:r>
              <a:rPr lang="en-US" altLang="en-US" dirty="0"/>
              <a:t>Survey the scene.</a:t>
            </a:r>
          </a:p>
          <a:p>
            <a:pPr marL="457200" lvl="1" indent="0">
              <a:buNone/>
            </a:pPr>
            <a:endParaRPr lang="en-US" altLang="en-US" b="1" dirty="0"/>
          </a:p>
          <a:p>
            <a:pPr marL="457200" lvl="1" indent="0">
              <a:buNone/>
            </a:pPr>
            <a:r>
              <a:rPr lang="en-US" altLang="en-US" b="1" dirty="0"/>
              <a:t>2.  </a:t>
            </a:r>
            <a:r>
              <a:rPr lang="en-US" altLang="en-US" dirty="0"/>
              <a:t>Conduct a primary survey.</a:t>
            </a:r>
          </a:p>
          <a:p>
            <a:pPr marL="457200" lvl="1" indent="0">
              <a:buNone/>
            </a:pPr>
            <a:endParaRPr lang="en-US" altLang="en-US" b="1" dirty="0"/>
          </a:p>
          <a:p>
            <a:pPr marL="457200" lvl="1" indent="0">
              <a:buNone/>
            </a:pPr>
            <a:r>
              <a:rPr lang="en-US" altLang="en-US" b="1" dirty="0"/>
              <a:t>3.  </a:t>
            </a:r>
            <a:r>
              <a:rPr lang="en-US" altLang="en-US" dirty="0"/>
              <a:t>Complete a secondary survey.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71B80AC-E1D8-474E-B362-EFAA78E476FF}" type="slidenum">
              <a:rPr lang="en-US" altLang="en-US" sz="1200">
                <a:latin typeface="Arial" panose="020B0604020202020204" pitchFamily="34" charset="0"/>
              </a:rPr>
              <a:pPr eaLnBrk="1" hangingPunct="1"/>
              <a:t>38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297191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Check the patient’s responses by talking and touching them (squeezing their shoulders). This is referred to as the “Talk and Touch Method”</a:t>
            </a:r>
            <a:r>
              <a:rPr lang="en-US" altLang="ja-JP" dirty="0">
                <a:solidFill>
                  <a:srgbClr val="000000"/>
                </a:solidFill>
              </a:rPr>
              <a:t>.</a:t>
            </a:r>
          </a:p>
          <a:p>
            <a:endParaRPr lang="en-US" altLang="en-US" dirty="0">
              <a:solidFill>
                <a:srgbClr val="000000"/>
              </a:solidFill>
            </a:endParaRPr>
          </a:p>
          <a:p>
            <a:r>
              <a:rPr lang="en-US" altLang="en-US" dirty="0">
                <a:solidFill>
                  <a:srgbClr val="000000"/>
                </a:solidFill>
              </a:rPr>
              <a:t>You may say:</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Can you hear me?</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What is your name?</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Open your eyes.</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Squeeze my hand – let it go.</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CFF169F-D1DC-419C-9D04-AEFA1381BC88}" type="slidenum">
              <a:rPr lang="en-US" altLang="en-US" sz="1200">
                <a:latin typeface="Arial" panose="020B0604020202020204" pitchFamily="34" charset="0"/>
              </a:rPr>
              <a:pPr eaLnBrk="1" hangingPunct="1"/>
              <a:t>39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4449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 emergency is a situation where there is an immediate risk to health, life, property or environment and urgent action is needed to try to stop the situation from getting worse.</a:t>
            </a:r>
            <a:endParaRPr lang="en-AU" altLang="en-US" dirty="0"/>
          </a:p>
          <a:p>
            <a:r>
              <a:rPr lang="en-US" altLang="en-US" dirty="0"/>
              <a:t> </a:t>
            </a:r>
            <a:endParaRPr lang="en-AU" altLang="en-US" dirty="0"/>
          </a:p>
          <a:p>
            <a:r>
              <a:rPr lang="en-US" altLang="en-US" dirty="0"/>
              <a:t>A situation can only be defined as an emergency if one or more of the following are present: </a:t>
            </a:r>
            <a:endParaRPr lang="en-AU" altLang="en-US" dirty="0"/>
          </a:p>
          <a:p>
            <a:pPr marL="628650" lvl="1" indent="-171450">
              <a:buFontTx/>
              <a:buChar char="•"/>
            </a:pPr>
            <a:endParaRPr lang="en-US" altLang="en-US" dirty="0"/>
          </a:p>
          <a:p>
            <a:pPr marL="628650" lvl="1" indent="-171450">
              <a:buFontTx/>
              <a:buChar char="•"/>
            </a:pPr>
            <a:r>
              <a:rPr lang="en-US" altLang="en-US" dirty="0"/>
              <a:t>Immediate threat to life, health, property or environment.</a:t>
            </a:r>
            <a:endParaRPr lang="en-AU" altLang="en-US" dirty="0"/>
          </a:p>
          <a:p>
            <a:pPr marL="628650" lvl="1" indent="-171450">
              <a:buFontTx/>
              <a:buChar char="•"/>
            </a:pPr>
            <a:endParaRPr lang="en-US" altLang="en-US" dirty="0"/>
          </a:p>
          <a:p>
            <a:pPr marL="628650" lvl="1" indent="-171450">
              <a:buFontTx/>
              <a:buChar char="•"/>
            </a:pPr>
            <a:r>
              <a:rPr lang="en-US" altLang="en-US" dirty="0"/>
              <a:t>Loss of life, health detriments, property damage or environmental damage.</a:t>
            </a:r>
            <a:endParaRPr lang="en-AU" altLang="en-US" dirty="0"/>
          </a:p>
          <a:p>
            <a:pPr marL="628650" lvl="1" indent="-171450">
              <a:buFontTx/>
              <a:buChar char="•"/>
            </a:pPr>
            <a:endParaRPr lang="en-US" altLang="en-US" dirty="0"/>
          </a:p>
          <a:p>
            <a:pPr marL="628650" lvl="1" indent="-171450">
              <a:buFontTx/>
              <a:buChar char="•"/>
            </a:pPr>
            <a:r>
              <a:rPr lang="en-US" altLang="en-US" dirty="0"/>
              <a:t>A high probability of escalation to cause immediate danger to life, health, property or environment.</a:t>
            </a:r>
            <a:r>
              <a:rPr lang="en-AU" altLang="en-US" dirty="0"/>
              <a:t> </a:t>
            </a:r>
            <a:endParaRPr lang="en-US"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EB47ABD-D07F-4A84-9700-B9F03625652F}" type="slidenum">
              <a:rPr lang="en-US" altLang="en-US" sz="1200">
                <a:latin typeface="Arial" panose="020B0604020202020204" pitchFamily="34" charset="0"/>
              </a:rPr>
              <a:pPr eaLnBrk="1" hangingPunct="1"/>
              <a:t>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15372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If the patient responds they are conscious, breathing and have a pulse. Make them comfortable and check them for any injuries using the secondary survey technique.</a:t>
            </a:r>
          </a:p>
          <a:p>
            <a:r>
              <a:rPr lang="en-US" altLang="en-US" dirty="0">
                <a:solidFill>
                  <a:srgbClr val="000000"/>
                </a:solidFill>
              </a:rPr>
              <a:t> </a:t>
            </a:r>
          </a:p>
          <a:p>
            <a:r>
              <a:rPr lang="en-US" altLang="en-US" dirty="0">
                <a:solidFill>
                  <a:srgbClr val="000000"/>
                </a:solidFill>
              </a:rPr>
              <a:t>Call for help if required and keep monitoring them for at least 10-15 minutes before letting them move.</a:t>
            </a:r>
          </a:p>
          <a:p>
            <a:r>
              <a:rPr lang="en-US" altLang="en-US" dirty="0">
                <a:solidFill>
                  <a:srgbClr val="000000"/>
                </a:solidFill>
              </a:rPr>
              <a:t> </a:t>
            </a:r>
          </a:p>
          <a:p>
            <a:r>
              <a:rPr lang="en-US" altLang="en-US" b="1" dirty="0">
                <a:solidFill>
                  <a:srgbClr val="000000"/>
                </a:solidFill>
              </a:rPr>
              <a:t>If you don’t get a response call 000 immediately.</a:t>
            </a:r>
            <a:endParaRPr lang="en-US" altLang="en-US" dirty="0">
              <a:solidFill>
                <a:srgbClr val="000000"/>
              </a:solidFill>
            </a:endParaRPr>
          </a:p>
          <a:p>
            <a:r>
              <a:rPr lang="en-US" altLang="en-US" dirty="0">
                <a:solidFill>
                  <a:srgbClr val="000000"/>
                </a:solidFill>
              </a:rPr>
              <a:t> </a:t>
            </a:r>
          </a:p>
          <a:p>
            <a:r>
              <a:rPr lang="en-US" altLang="en-US" dirty="0">
                <a:solidFill>
                  <a:srgbClr val="000000"/>
                </a:solidFill>
              </a:rPr>
              <a:t>A person who doesn’t respond is unconscious. This is potentially life-threatening as they could choke, their breathing might stop or they could bleed to death.</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65647F3-A2DC-4A4A-891F-3184D5C0CBAF}" type="slidenum">
              <a:rPr lang="en-US" altLang="en-US" sz="1200">
                <a:latin typeface="Arial" panose="020B0604020202020204" pitchFamily="34" charset="0"/>
              </a:rPr>
              <a:pPr eaLnBrk="1" hangingPunct="1"/>
              <a:t>40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37114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Dial for an ambulance or medical assistance as soon as possible.</a:t>
            </a:r>
          </a:p>
          <a:p>
            <a:pPr marL="457200" lvl="1" indent="0">
              <a:buNone/>
            </a:pPr>
            <a:endParaRPr lang="en-US" altLang="en-US" dirty="0">
              <a:solidFill>
                <a:srgbClr val="000000"/>
              </a:solidFill>
            </a:endParaRPr>
          </a:p>
          <a:p>
            <a:pPr lvl="1"/>
            <a:r>
              <a:rPr lang="en-US" altLang="en-US" dirty="0">
                <a:solidFill>
                  <a:srgbClr val="000000"/>
                </a:solidFill>
              </a:rPr>
              <a:t>000 – Can be dialed from any fixed land line, mobile phone or pay phone.</a:t>
            </a:r>
          </a:p>
          <a:p>
            <a:pPr marL="457200" lvl="1" indent="0">
              <a:buNone/>
            </a:pPr>
            <a:endParaRPr lang="en-US" altLang="en-US" dirty="0">
              <a:solidFill>
                <a:srgbClr val="000000"/>
              </a:solidFill>
            </a:endParaRPr>
          </a:p>
          <a:p>
            <a:pPr lvl="1"/>
            <a:r>
              <a:rPr lang="en-US" altLang="en-US" dirty="0">
                <a:solidFill>
                  <a:srgbClr val="000000"/>
                </a:solidFill>
              </a:rPr>
              <a:t>112 – Can be used from mobile phones.</a:t>
            </a:r>
          </a:p>
          <a:p>
            <a:pPr marL="457200" lvl="1" indent="0">
              <a:buNone/>
            </a:pPr>
            <a:endParaRPr lang="en-US" altLang="en-US" dirty="0">
              <a:solidFill>
                <a:srgbClr val="000000"/>
              </a:solidFill>
            </a:endParaRPr>
          </a:p>
          <a:p>
            <a:pPr lvl="1"/>
            <a:r>
              <a:rPr lang="en-US" altLang="en-US" dirty="0">
                <a:solidFill>
                  <a:srgbClr val="000000"/>
                </a:solidFill>
              </a:rPr>
              <a:t>106 – Connects to the text-based relay service for people who have a hearing or speech impediment.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048901B-6FA1-4940-8007-B1FCCA23D72F}" type="slidenum">
              <a:rPr lang="en-US" altLang="en-US" sz="1200">
                <a:latin typeface="Arial" panose="020B0604020202020204" pitchFamily="34" charset="0"/>
              </a:rPr>
              <a:pPr eaLnBrk="1" hangingPunct="1"/>
              <a:t>41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23777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When calling emergency services (by </a:t>
            </a:r>
            <a:r>
              <a:rPr lang="en-US" altLang="en-US" dirty="0" err="1">
                <a:solidFill>
                  <a:srgbClr val="000000"/>
                </a:solidFill>
              </a:rPr>
              <a:t>dialling</a:t>
            </a:r>
            <a:r>
              <a:rPr lang="en-US" altLang="en-US" dirty="0">
                <a:solidFill>
                  <a:srgbClr val="000000"/>
                </a:solidFill>
              </a:rPr>
              <a:t> 000) let the operator know the following details:</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Where and when the emergency happened – the exact address/location, including city/town, nearby crossroads/main roads, landmarks, building name, floor, room number as applicable. The more details the caller can provide the easier it will be for emergency response services personnel to find you.</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What happened – car accident, fall, drowning etc., how many people are involved and the condition of the casualty/s (bleeding, unconscious, chest pain etc.).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What is being done – details of the first aid that is being/has been provided so far.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Who you are and the number you are calling from – in case the call is dropped.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Who the casualty is, if known.</a:t>
            </a:r>
          </a:p>
          <a:p>
            <a:endParaRPr lang="en-US" altLang="en-US" b="1" dirty="0">
              <a:solidFill>
                <a:srgbClr val="000000"/>
              </a:solidFill>
            </a:endParaRPr>
          </a:p>
          <a:p>
            <a:endParaRPr lang="en-US" altLang="en-US" b="1" dirty="0">
              <a:solidFill>
                <a:srgbClr val="000000"/>
              </a:solidFill>
            </a:endParaRPr>
          </a:p>
          <a:p>
            <a:r>
              <a:rPr lang="en-US" altLang="en-US" b="1" dirty="0">
                <a:solidFill>
                  <a:srgbClr val="000000"/>
                </a:solidFill>
              </a:rPr>
              <a:t>DO NOT</a:t>
            </a:r>
            <a:r>
              <a:rPr lang="en-US" altLang="en-US" dirty="0">
                <a:solidFill>
                  <a:srgbClr val="000000"/>
                </a:solidFill>
              </a:rPr>
              <a:t> hang up the phone until you have been given instructions on how to proceed.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F1EB391-126A-4D9F-AFC6-C3C999D4645D}" type="slidenum">
              <a:rPr lang="en-US" altLang="en-US" sz="1200">
                <a:latin typeface="Arial" panose="020B0604020202020204" pitchFamily="34" charset="0"/>
              </a:rPr>
              <a:pPr eaLnBrk="1" hangingPunct="1"/>
              <a:t>42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124517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The next step is to check that the casualty’s airway is clear so that their breathing is not obstructed (blocked).</a:t>
            </a:r>
          </a:p>
          <a:p>
            <a:r>
              <a:rPr lang="en-US" altLang="en-US" dirty="0">
                <a:solidFill>
                  <a:srgbClr val="000000"/>
                </a:solidFill>
              </a:rPr>
              <a:t> </a:t>
            </a:r>
          </a:p>
          <a:p>
            <a:r>
              <a:rPr lang="en-US" altLang="en-US" dirty="0">
                <a:solidFill>
                  <a:srgbClr val="000000"/>
                </a:solidFill>
              </a:rPr>
              <a:t>To check their airway, use the head tilt/chin lift technique as this helps lift the tongue from the back of the throat.</a:t>
            </a:r>
          </a:p>
          <a:p>
            <a:r>
              <a:rPr lang="en-US" altLang="en-US" dirty="0">
                <a:solidFill>
                  <a:srgbClr val="000000"/>
                </a:solidFill>
              </a:rPr>
              <a:t> </a:t>
            </a:r>
          </a:p>
          <a:p>
            <a:r>
              <a:rPr lang="en-US" altLang="en-US" dirty="0">
                <a:solidFill>
                  <a:srgbClr val="000000"/>
                </a:solidFill>
              </a:rPr>
              <a:t>One hand is placed on the casualty’s forehead to tilt the head back while the fingers of the other hand are placed on the bony part of the chin to lift it up and outward.</a:t>
            </a:r>
          </a:p>
          <a:p>
            <a:r>
              <a:rPr lang="en-US" altLang="en-US" dirty="0">
                <a:solidFill>
                  <a:srgbClr val="0000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rPr>
              <a:t>The mouth should then be gently opened by pulling down on the jaw to check for any obstruction. If there is any foreign material present you should move the casualty into the recovery position and allow the material to drain from the mouth. </a:t>
            </a:r>
            <a:r>
              <a:rPr lang="en-US" sz="1200" kern="1200" dirty="0">
                <a:solidFill>
                  <a:schemeClr val="tx1"/>
                </a:solidFill>
                <a:effectLst/>
              </a:rPr>
              <a:t>This should also be the action taken if the casualty vomits/regurgitates.</a:t>
            </a:r>
            <a:endParaRPr lang="en-US" altLang="en-US" dirty="0">
              <a:solidFill>
                <a:srgbClr val="000000"/>
              </a:solidFill>
            </a:endParaRPr>
          </a:p>
          <a:p>
            <a:r>
              <a:rPr lang="en-US" altLang="en-US" dirty="0">
                <a:solidFill>
                  <a:srgbClr val="000000"/>
                </a:solidFill>
              </a:rPr>
              <a:t> </a:t>
            </a:r>
          </a:p>
          <a:p>
            <a:r>
              <a:rPr lang="en-US" altLang="en-US" dirty="0">
                <a:solidFill>
                  <a:srgbClr val="000000"/>
                </a:solidFill>
              </a:rPr>
              <a:t>An open airway is the most important thing, even if you think the casualty has a spinal injury.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BE28C82-9284-40E8-A2DC-0CC40F3BDEFF}" type="slidenum">
              <a:rPr lang="en-US" altLang="en-US" sz="1200">
                <a:latin typeface="Arial" panose="020B0604020202020204" pitchFamily="34" charset="0"/>
              </a:rPr>
              <a:pPr eaLnBrk="1" hangingPunct="1"/>
              <a:t>43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89374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While keeping the airways open, look, listen and feel for normal breathing signs. This is often easier to do when the injured person is on their back but can also be done while they are in the recovery position</a:t>
            </a:r>
          </a:p>
          <a:p>
            <a:r>
              <a:rPr lang="en-US" altLang="en-US" dirty="0">
                <a:solidFill>
                  <a:srgbClr val="000000"/>
                </a:solidFill>
              </a:rPr>
              <a:t> </a:t>
            </a:r>
          </a:p>
          <a:p>
            <a:r>
              <a:rPr lang="en-US" altLang="en-US" dirty="0">
                <a:solidFill>
                  <a:srgbClr val="000000"/>
                </a:solidFill>
              </a:rPr>
              <a:t>For a full 3-5 seconds you should position yourself so that you can hear and feel if air is escaping from the nose and mouth. Also watch the chest and abdomen to see if they rise and fall with air movement.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FD9C04F-DC09-4DA4-83BF-E3C8C47A93FE}" type="slidenum">
              <a:rPr lang="en-US" altLang="en-US" sz="1200">
                <a:latin typeface="Arial" panose="020B0604020202020204" pitchFamily="34" charset="0"/>
              </a:rPr>
              <a:pPr eaLnBrk="1" hangingPunct="1"/>
              <a:t>44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39055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If the casualty is breathing normally, position them in the recovery position and again check their airway and head position. </a:t>
            </a:r>
          </a:p>
          <a:p>
            <a:r>
              <a:rPr lang="en-US" altLang="en-US" dirty="0">
                <a:solidFill>
                  <a:srgbClr val="000000"/>
                </a:solidFill>
              </a:rPr>
              <a:t> </a:t>
            </a:r>
          </a:p>
          <a:p>
            <a:r>
              <a:rPr lang="en-US" altLang="en-US" dirty="0">
                <a:solidFill>
                  <a:srgbClr val="000000"/>
                </a:solidFill>
              </a:rPr>
              <a:t>Check their airway after one minute and then every two minutes.</a:t>
            </a:r>
          </a:p>
          <a:p>
            <a:r>
              <a:rPr lang="en-US" altLang="en-US" dirty="0">
                <a:solidFill>
                  <a:srgbClr val="000000"/>
                </a:solidFill>
              </a:rPr>
              <a:t> </a:t>
            </a:r>
          </a:p>
          <a:p>
            <a:r>
              <a:rPr lang="en-US" altLang="en-US" dirty="0">
                <a:solidFill>
                  <a:srgbClr val="000000"/>
                </a:solidFill>
              </a:rPr>
              <a:t>If you or someone else has not called for emergency services do so now, while continuing to check the airway and vital signs until they arrive.</a:t>
            </a:r>
          </a:p>
          <a:p>
            <a:r>
              <a:rPr lang="en-US" altLang="en-US" dirty="0">
                <a:solidFill>
                  <a:srgbClr val="000000"/>
                </a:solidFill>
              </a:rPr>
              <a:t> </a:t>
            </a:r>
          </a:p>
          <a:p>
            <a:r>
              <a:rPr lang="en-US" altLang="en-US" dirty="0">
                <a:solidFill>
                  <a:srgbClr val="000000"/>
                </a:solidFill>
              </a:rPr>
              <a:t>If the casualty is NOT breathing normally and there are no signs of life then you will need to begin CPR.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82C3C3B-D5C6-4C5D-AEE3-F65EF23B532E}" type="slidenum">
              <a:rPr lang="en-US" altLang="en-US" sz="1200">
                <a:latin typeface="Arial" panose="020B0604020202020204" pitchFamily="34" charset="0"/>
              </a:rPr>
              <a:pPr eaLnBrk="1" hangingPunct="1"/>
              <a:t>45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963416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This is the best position for a casualty who is unconscious and breathing. It keeps their airway open and allows any vomit to drain onto the floor so they don't choke on it. It is important that the casualty is put into the recovery position, as it will prevent asphyxiation due to body position.</a:t>
            </a:r>
          </a:p>
          <a:p>
            <a:endParaRPr lang="en-US" altLang="en-US" dirty="0">
              <a:solidFill>
                <a:srgbClr val="000000"/>
              </a:solidFill>
            </a:endParaRPr>
          </a:p>
          <a:p>
            <a:pPr marL="457200" lvl="1" indent="0">
              <a:buNone/>
            </a:pPr>
            <a:r>
              <a:rPr lang="en-US" altLang="en-US" b="1" dirty="0">
                <a:solidFill>
                  <a:srgbClr val="000000"/>
                </a:solidFill>
              </a:rPr>
              <a:t>1.  </a:t>
            </a:r>
            <a:r>
              <a:rPr lang="en-US" altLang="en-US" dirty="0">
                <a:solidFill>
                  <a:srgbClr val="000000"/>
                </a:solidFill>
              </a:rPr>
              <a:t>Kneel beside the person – they should still be on their back.</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2.  </a:t>
            </a:r>
            <a:r>
              <a:rPr lang="en-AU" altLang="en-US" sz="1200" dirty="0">
                <a:ea typeface="MS Mincho" pitchFamily="49" charset="-128"/>
              </a:rPr>
              <a:t>Place the casualty’s arm furthest from you across their chest, with the back of their hand against their cheek or on the opposite shoulder</a:t>
            </a:r>
            <a:r>
              <a:rPr lang="en-US" altLang="en-US" dirty="0">
                <a:solidFill>
                  <a:srgbClr val="000000"/>
                </a:solidFill>
              </a:rPr>
              <a:t>.</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3.  </a:t>
            </a:r>
            <a:r>
              <a:rPr lang="en-US" altLang="en-US" dirty="0">
                <a:solidFill>
                  <a:srgbClr val="000000"/>
                </a:solidFill>
              </a:rPr>
              <a:t>Position the arm that is closest to you at a right angle to their body along the ground.</a:t>
            </a:r>
          </a:p>
          <a:p>
            <a:endParaRPr lang="en-US" altLang="en-US" dirty="0">
              <a:solidFill>
                <a:srgbClr val="000000"/>
              </a:solidFill>
            </a:endParaRPr>
          </a:p>
          <a:p>
            <a:r>
              <a:rPr lang="en-US" altLang="en-US" i="1" dirty="0">
                <a:solidFill>
                  <a:schemeClr val="bg1"/>
                </a:solidFill>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3C04C40-168B-4439-91A8-04427A4345A3}" type="slidenum">
              <a:rPr lang="en-US" altLang="en-US" sz="1200">
                <a:latin typeface="Arial" panose="020B0604020202020204" pitchFamily="34" charset="0"/>
              </a:rPr>
              <a:pPr eaLnBrk="1" hangingPunct="1"/>
              <a:t>46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52523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This is the best position for a casualty who is unconscious and breathing. It keeps their airway open and allows any vomit to drain onto the floor so they don't choke on it. It is important that the casualty is put into the recovery position, as it will prevent asphyxiation due to body position.</a:t>
            </a:r>
          </a:p>
          <a:p>
            <a:endParaRPr lang="en-US" altLang="en-US" dirty="0">
              <a:solidFill>
                <a:srgbClr val="000000"/>
              </a:solidFill>
            </a:endParaRPr>
          </a:p>
          <a:p>
            <a:pPr marL="457200" lvl="1" indent="0">
              <a:buNone/>
            </a:pPr>
            <a:r>
              <a:rPr lang="en-US" altLang="en-US" b="1" dirty="0">
                <a:solidFill>
                  <a:srgbClr val="000000"/>
                </a:solidFill>
              </a:rPr>
              <a:t>1.  </a:t>
            </a:r>
            <a:r>
              <a:rPr lang="en-US" altLang="en-US" dirty="0">
                <a:solidFill>
                  <a:srgbClr val="000000"/>
                </a:solidFill>
              </a:rPr>
              <a:t>Kneel beside the person – they should still be on their back.</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2.  </a:t>
            </a:r>
            <a:r>
              <a:rPr lang="en-AU" altLang="en-US" sz="1200" dirty="0">
                <a:ea typeface="MS Mincho" pitchFamily="49" charset="-128"/>
              </a:rPr>
              <a:t>Place the casualty’s arm furthest from you across their chest, with the back of their hand against their cheek or on the opposite shoulder</a:t>
            </a:r>
            <a:r>
              <a:rPr lang="en-US" altLang="en-US" dirty="0">
                <a:solidFill>
                  <a:srgbClr val="000000"/>
                </a:solidFill>
              </a:rPr>
              <a:t>.</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3.  </a:t>
            </a:r>
            <a:r>
              <a:rPr lang="en-US" altLang="en-US" dirty="0">
                <a:solidFill>
                  <a:srgbClr val="000000"/>
                </a:solidFill>
              </a:rPr>
              <a:t>Position the arm that is closest to you at a right angle to their body along the ground.</a:t>
            </a:r>
          </a:p>
          <a:p>
            <a:endParaRPr lang="en-US" altLang="en-US" dirty="0">
              <a:solidFill>
                <a:srgbClr val="000000"/>
              </a:solidFill>
            </a:endParaRPr>
          </a:p>
          <a:p>
            <a:r>
              <a:rPr lang="en-US" altLang="en-US" i="1" dirty="0">
                <a:solidFill>
                  <a:schemeClr val="bg1"/>
                </a:solidFill>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3C04C40-168B-4439-91A8-04427A4345A3}" type="slidenum">
              <a:rPr lang="en-US" altLang="en-US" sz="1200">
                <a:latin typeface="Arial" panose="020B0604020202020204" pitchFamily="34" charset="0"/>
              </a:rPr>
              <a:pPr eaLnBrk="1" hangingPunct="1"/>
              <a:t>47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4741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Cardiopulmonary Resuscitation (CPR) is the name given to the technique of combining rescue breaths with external cardiac compressions.</a:t>
            </a:r>
          </a:p>
          <a:p>
            <a:r>
              <a:rPr lang="en-US" altLang="en-US" dirty="0">
                <a:solidFill>
                  <a:srgbClr val="000000"/>
                </a:solidFill>
              </a:rPr>
              <a:t> </a:t>
            </a:r>
          </a:p>
          <a:p>
            <a:r>
              <a:rPr lang="en-US" altLang="en-US" dirty="0">
                <a:solidFill>
                  <a:srgbClr val="000000"/>
                </a:solidFill>
              </a:rPr>
              <a:t>When CPR is applied to the casualty, body systems such as the brain and the heart are affected as oxygen is being pumped into the blood through the circulatory system.</a:t>
            </a:r>
          </a:p>
          <a:p>
            <a:r>
              <a:rPr lang="en-US" altLang="en-US" b="1" dirty="0">
                <a:solidFill>
                  <a:srgbClr val="000000"/>
                </a:solidFill>
              </a:rPr>
              <a:t> </a:t>
            </a:r>
            <a:endParaRPr lang="en-US" altLang="en-US" dirty="0">
              <a:solidFill>
                <a:srgbClr val="000000"/>
              </a:solidFill>
            </a:endParaRPr>
          </a:p>
          <a:p>
            <a:r>
              <a:rPr lang="en-US" altLang="en-US" dirty="0">
                <a:solidFill>
                  <a:srgbClr val="000000"/>
                </a:solidFill>
              </a:rPr>
              <a:t>CPR can save lives or increase the chance of survival for the casualty until qualified medical help takes over.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D07E48A-E710-468C-89D0-F9F6174AE9EB}" type="slidenum">
              <a:rPr lang="en-US" altLang="en-US" sz="1200">
                <a:latin typeface="Arial" panose="020B0604020202020204" pitchFamily="34" charset="0"/>
              </a:rPr>
              <a:pPr eaLnBrk="1" hangingPunct="1"/>
              <a:t>48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196404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CPR consists of 30 chest compressions and 2 rescue breaths.</a:t>
            </a:r>
            <a:endParaRPr lang="en-US" altLang="en-US"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 </a:t>
            </a:r>
            <a:endParaRPr lang="en-US" altLang="en-US" dirty="0">
              <a:solidFill>
                <a:srgbClr val="000000"/>
              </a:solidFill>
              <a:ea typeface="MS Mincho" panose="02020609040205080304" pitchFamily="49" charset="-128"/>
            </a:endParaRPr>
          </a:p>
          <a:p>
            <a:r>
              <a:rPr lang="en-US" altLang="en-US" dirty="0">
                <a:solidFill>
                  <a:srgbClr val="000000"/>
                </a:solidFill>
                <a:ea typeface="MS Mincho" panose="02020609040205080304" pitchFamily="49" charset="-128"/>
              </a:rPr>
              <a:t>Follow these directions when administering CPR:</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itchFamily="49" charset="-128"/>
              </a:rPr>
              <a:t>1.  </a:t>
            </a:r>
            <a:r>
              <a:rPr lang="en-US" altLang="en-US" dirty="0">
                <a:solidFill>
                  <a:srgbClr val="000000"/>
                </a:solidFill>
                <a:ea typeface="MS Mincho" panose="02020609040205080304" pitchFamily="49" charset="-128"/>
              </a:rPr>
              <a:t>Ensure the person is lying on their back, if possible on a flat, hard surface, and with their head at the same level as their heart.</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itchFamily="49" charset="-128"/>
              </a:rPr>
              <a:t>2.  </a:t>
            </a:r>
            <a:r>
              <a:rPr lang="en-US" altLang="en-US" dirty="0">
                <a:solidFill>
                  <a:srgbClr val="000000"/>
                </a:solidFill>
                <a:ea typeface="MS Mincho" panose="02020609040205080304" pitchFamily="49" charset="-128"/>
              </a:rPr>
              <a:t>Kneel Beside the person, midway between the head and chest for ease of movement between giving breaths and compressions.</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itchFamily="49" charset="-128"/>
              </a:rPr>
              <a:t>3.  </a:t>
            </a:r>
            <a:r>
              <a:rPr lang="en-US" altLang="en-US" dirty="0">
                <a:solidFill>
                  <a:srgbClr val="000000"/>
                </a:solidFill>
                <a:ea typeface="MS Mincho" panose="02020609040205080304" pitchFamily="49" charset="-128"/>
              </a:rPr>
              <a:t>Find the correct hand position – this is in the </a:t>
            </a:r>
            <a:r>
              <a:rPr lang="en-US" altLang="en-US" dirty="0" err="1">
                <a:solidFill>
                  <a:srgbClr val="000000"/>
                </a:solidFill>
                <a:ea typeface="MS Mincho" panose="02020609040205080304" pitchFamily="49" charset="-128"/>
              </a:rPr>
              <a:t>centre</a:t>
            </a:r>
            <a:r>
              <a:rPr lang="en-US" altLang="en-US" dirty="0">
                <a:solidFill>
                  <a:srgbClr val="000000"/>
                </a:solidFill>
                <a:ea typeface="MS Mincho" panose="02020609040205080304" pitchFamily="49" charset="-128"/>
              </a:rPr>
              <a:t> of the chest.</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itchFamily="49" charset="-128"/>
              </a:rPr>
              <a:t>4.  </a:t>
            </a:r>
            <a:r>
              <a:rPr lang="en-US" altLang="en-US" dirty="0">
                <a:solidFill>
                  <a:srgbClr val="000000"/>
                </a:solidFill>
                <a:ea typeface="MS Mincho" panose="02020609040205080304" pitchFamily="49" charset="-128"/>
              </a:rPr>
              <a:t>Apply pressure to the sternum with the heel of your hand, keeping your fingers up.</a:t>
            </a:r>
          </a:p>
          <a:p>
            <a:endParaRPr lang="en-US" altLang="en-US" dirty="0">
              <a:solidFill>
                <a:srgbClr val="000000"/>
              </a:solidFill>
              <a:ea typeface="MS Mincho" panose="02020609040205080304" pitchFamily="49" charset="-128"/>
            </a:endParaRPr>
          </a:p>
          <a:p>
            <a:r>
              <a:rPr lang="en-US" altLang="en-US" i="1" dirty="0">
                <a:solidFill>
                  <a:srgbClr val="000000"/>
                </a:solidFill>
                <a:ea typeface="MS Mincho" panose="02020609040205080304" pitchFamily="49" charset="-128"/>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AE0DAD7-90F9-4575-B540-301D37E437E5}" type="slidenum">
              <a:rPr lang="en-US" altLang="en-US" sz="1200">
                <a:latin typeface="Arial" panose="020B0604020202020204" pitchFamily="34" charset="0"/>
              </a:rPr>
              <a:pPr eaLnBrk="1" hangingPunct="1"/>
              <a:t>49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6493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Legal, workplace and community factors you need to consider include:</a:t>
            </a:r>
            <a:endParaRPr lang="en-AU" altLang="en-US" dirty="0"/>
          </a:p>
          <a:p>
            <a:pPr marL="457200" lvl="1" indent="0">
              <a:buFontTx/>
              <a:buNone/>
            </a:pPr>
            <a:endParaRPr lang="en-US" altLang="en-US" dirty="0"/>
          </a:p>
          <a:p>
            <a:pPr marL="628650" lvl="1" indent="-171450">
              <a:buFontTx/>
              <a:buChar char="•"/>
            </a:pPr>
            <a:r>
              <a:rPr lang="en-US" altLang="en-US" dirty="0"/>
              <a:t>Duty of care requirements.</a:t>
            </a:r>
            <a:endParaRPr lang="en-AU" altLang="en-US" dirty="0"/>
          </a:p>
          <a:p>
            <a:pPr marL="457200" lvl="1" indent="0">
              <a:buFontTx/>
              <a:buNone/>
            </a:pPr>
            <a:endParaRPr lang="en-US" altLang="en-US" dirty="0"/>
          </a:p>
          <a:p>
            <a:pPr marL="628650" lvl="1" indent="-171450">
              <a:buFontTx/>
              <a:buChar char="•"/>
            </a:pPr>
            <a:r>
              <a:rPr lang="en-US" altLang="en-US" dirty="0"/>
              <a:t>Consent. </a:t>
            </a:r>
            <a:endParaRPr lang="en-AU" altLang="en-US" dirty="0"/>
          </a:p>
          <a:p>
            <a:pPr marL="457200" lvl="1" indent="0">
              <a:buFontTx/>
              <a:buNone/>
            </a:pPr>
            <a:endParaRPr lang="en-US" altLang="en-US" dirty="0"/>
          </a:p>
          <a:p>
            <a:pPr marL="628650" lvl="1" indent="-171450">
              <a:buFontTx/>
              <a:buChar char="•"/>
            </a:pPr>
            <a:r>
              <a:rPr lang="en-US" altLang="en-US" dirty="0"/>
              <a:t>Respectful behaviour towards a casualty.</a:t>
            </a:r>
            <a:endParaRPr lang="en-AU" altLang="en-US" dirty="0"/>
          </a:p>
          <a:p>
            <a:pPr marL="457200" lvl="1" indent="0">
              <a:buFontTx/>
              <a:buNone/>
            </a:pPr>
            <a:endParaRPr lang="en-US" altLang="en-US" dirty="0"/>
          </a:p>
          <a:p>
            <a:pPr marL="628650" lvl="1" indent="-171450">
              <a:buFontTx/>
              <a:buChar char="•"/>
            </a:pPr>
            <a:r>
              <a:rPr lang="en-US" altLang="en-US" dirty="0"/>
              <a:t>Privacy and confidentiality requirements.</a:t>
            </a:r>
            <a:endParaRPr lang="en-AU" altLang="en-US" dirty="0"/>
          </a:p>
          <a:p>
            <a:pPr marL="457200" lvl="1" indent="0">
              <a:buFontTx/>
              <a:buNone/>
            </a:pPr>
            <a:endParaRPr lang="en-US" altLang="en-US" dirty="0"/>
          </a:p>
          <a:p>
            <a:pPr marL="628650" lvl="1" indent="-171450">
              <a:buFontTx/>
              <a:buChar char="•"/>
            </a:pPr>
            <a:r>
              <a:rPr lang="en-US" altLang="en-US" dirty="0"/>
              <a:t>Your own skills and limitations.</a:t>
            </a:r>
            <a:endParaRPr lang="en-AU" altLang="en-US" dirty="0"/>
          </a:p>
          <a:p>
            <a:pPr marL="457200" lvl="1" indent="0">
              <a:buFontTx/>
              <a:buNone/>
            </a:pPr>
            <a:endParaRPr lang="en-US" altLang="en-US" dirty="0"/>
          </a:p>
          <a:p>
            <a:pPr marL="628650" lvl="1" indent="-171450">
              <a:buFontTx/>
              <a:buChar char="•"/>
            </a:pPr>
            <a:r>
              <a:rPr lang="en-US" altLang="en-US" dirty="0"/>
              <a:t>The need for stress-management techniques and available support following an emergency situation.</a:t>
            </a:r>
            <a:endParaRPr lang="en-AU" altLang="en-US" dirty="0"/>
          </a:p>
          <a:p>
            <a:pPr marL="457200" lvl="1" indent="0">
              <a:buFontTx/>
              <a:buNone/>
            </a:pPr>
            <a:endParaRPr lang="en-US" altLang="en-US" dirty="0"/>
          </a:p>
          <a:p>
            <a:pPr marL="628650" lvl="1" indent="-171450">
              <a:buFontTx/>
              <a:buChar char="•"/>
            </a:pPr>
            <a:r>
              <a:rPr lang="en-US" altLang="en-US" dirty="0"/>
              <a:t>The importance of debriefing.</a:t>
            </a:r>
          </a:p>
          <a:p>
            <a:pPr marL="0" lvl="0" indent="0">
              <a:buFontTx/>
              <a:buNone/>
            </a:pPr>
            <a:endParaRPr lang="en-US" altLang="en-US" dirty="0"/>
          </a:p>
          <a:p>
            <a:endParaRPr lang="en-AU" sz="1200" kern="1200" dirty="0">
              <a:solidFill>
                <a:schemeClr val="tx1"/>
              </a:solidFill>
              <a:effectLst/>
            </a:endParaRPr>
          </a:p>
          <a:p>
            <a:r>
              <a:rPr lang="en-US" sz="1200" kern="1200" dirty="0">
                <a:solidFill>
                  <a:schemeClr val="tx1"/>
                </a:solidFill>
                <a:effectLst/>
              </a:rPr>
              <a:t>The Code of Practice for first aid requires all employers to ensure that their nominated first aiders attend training on a regular basis to remain current in their skills. </a:t>
            </a:r>
            <a:endParaRPr lang="en-AU" sz="1200" kern="1200" dirty="0">
              <a:solidFill>
                <a:schemeClr val="tx1"/>
              </a:solidFill>
              <a:effectLst/>
            </a:endParaRPr>
          </a:p>
          <a:p>
            <a:r>
              <a:rPr lang="en-US" sz="1200" kern="1200" dirty="0">
                <a:solidFill>
                  <a:schemeClr val="tx1"/>
                </a:solidFill>
                <a:effectLst/>
              </a:rPr>
              <a:t> </a:t>
            </a:r>
            <a:endParaRPr lang="en-AU" sz="1200" kern="1200" dirty="0">
              <a:solidFill>
                <a:schemeClr val="tx1"/>
              </a:solidFill>
              <a:effectLst/>
            </a:endParaRPr>
          </a:p>
          <a:p>
            <a:r>
              <a:rPr lang="en-US" sz="1200" kern="1200" dirty="0">
                <a:solidFill>
                  <a:schemeClr val="tx1"/>
                </a:solidFill>
                <a:effectLst/>
              </a:rPr>
              <a:t>Refresher training in CPR should be undertaken annually. First aid qualifications should be renewed every three years to keep skills current. Any training that lapses past these periods is considered to be out of date.</a:t>
            </a:r>
            <a:endParaRPr lang="en-AU" sz="1200" kern="1200" dirty="0">
              <a:solidFill>
                <a:schemeClr val="tx1"/>
              </a:solidFill>
              <a:effectLst/>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663528C-69E5-46BF-AF3C-1222C5AC5B13}" type="slidenum">
              <a:rPr lang="en-US" altLang="en-US" sz="1200">
                <a:latin typeface="Arial" panose="020B0604020202020204" pitchFamily="34" charset="0"/>
              </a:rPr>
              <a:pPr eaLnBrk="1" hangingPunct="1"/>
              <a:t>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5439572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rPr>
              <a:t>After every 30 compressions you need to deliver 2 rescue breaths.</a:t>
            </a:r>
            <a:endParaRPr lang="en-US" altLang="en-US" dirty="0">
              <a:solidFill>
                <a:srgbClr val="000000"/>
              </a:solidFill>
            </a:endParaRPr>
          </a:p>
          <a:p>
            <a:endParaRPr lang="en-US" altLang="en-US" dirty="0">
              <a:solidFill>
                <a:srgbClr val="000000"/>
              </a:solidFill>
            </a:endParaRPr>
          </a:p>
          <a:p>
            <a:r>
              <a:rPr lang="en-US" altLang="en-US" dirty="0">
                <a:solidFill>
                  <a:srgbClr val="000000"/>
                </a:solidFill>
              </a:rPr>
              <a:t>To do this:</a:t>
            </a:r>
          </a:p>
          <a:p>
            <a:pPr marL="457200" lvl="1" indent="0">
              <a:buNone/>
            </a:pPr>
            <a:endParaRPr lang="en-US" altLang="en-US" dirty="0"/>
          </a:p>
          <a:p>
            <a:pPr marL="457200" lvl="1" indent="0">
              <a:buNone/>
            </a:pPr>
            <a:r>
              <a:rPr lang="en-US" altLang="en-US" b="1" dirty="0"/>
              <a:t>1.  </a:t>
            </a:r>
            <a:r>
              <a:rPr lang="en-US" altLang="en-US" dirty="0"/>
              <a:t>Position the head using the head tilt/chin lift method. The ‘pistol grip’ is often the best and easiest way to hold and position the jaw.</a:t>
            </a:r>
          </a:p>
          <a:p>
            <a:pPr marL="457200" lvl="1" indent="0">
              <a:buNone/>
            </a:pPr>
            <a:endParaRPr lang="en-US" altLang="en-US" dirty="0"/>
          </a:p>
          <a:p>
            <a:pPr marL="457200" lvl="1" indent="0">
              <a:buNone/>
            </a:pPr>
            <a:r>
              <a:rPr lang="en-US" altLang="en-US" b="1" dirty="0"/>
              <a:t>2.  </a:t>
            </a:r>
            <a:r>
              <a:rPr lang="en-US" altLang="en-US" dirty="0"/>
              <a:t>Take a breath and place your mouth over the person’s mouth.</a:t>
            </a:r>
          </a:p>
          <a:p>
            <a:pPr marL="457200" lvl="1" indent="0">
              <a:buNone/>
            </a:pPr>
            <a:endParaRPr lang="en-US" altLang="en-US" dirty="0"/>
          </a:p>
          <a:p>
            <a:pPr marL="457200" lvl="1" indent="0">
              <a:buNone/>
            </a:pPr>
            <a:r>
              <a:rPr lang="en-US" altLang="en-US" b="1" dirty="0"/>
              <a:t>3.  </a:t>
            </a:r>
            <a:r>
              <a:rPr lang="en-US" altLang="en-US" dirty="0"/>
              <a:t>Pinch their nose or seal it with your cheek.</a:t>
            </a:r>
          </a:p>
          <a:p>
            <a:pPr marL="457200" lvl="1" indent="0">
              <a:buNone/>
            </a:pPr>
            <a:endParaRPr lang="en-US" altLang="en-US" dirty="0"/>
          </a:p>
          <a:p>
            <a:pPr marL="457200" lvl="1" indent="0">
              <a:buNone/>
            </a:pPr>
            <a:r>
              <a:rPr lang="en-US" altLang="en-US" b="1" dirty="0"/>
              <a:t>4.  </a:t>
            </a:r>
            <a:r>
              <a:rPr lang="en-US" altLang="en-US" dirty="0"/>
              <a:t>Blow into their mouth and then turn your head to see if their chest rises and falls with the breath. This will show whether your breath has reached their lungs. It also stops you from inhaling their exhaled breath and lets you hear air escaping from their mouth.</a:t>
            </a:r>
          </a:p>
          <a:p>
            <a:pPr lvl="1"/>
            <a:endParaRPr lang="en-US" altLang="en-US" dirty="0"/>
          </a:p>
          <a:p>
            <a:pPr marL="457200" lvl="1" indent="0">
              <a:buNone/>
            </a:pPr>
            <a:r>
              <a:rPr lang="en-US" altLang="en-US" b="1" dirty="0"/>
              <a:t>5.  </a:t>
            </a:r>
            <a:r>
              <a:rPr lang="en-US" altLang="en-US" dirty="0"/>
              <a:t>If the chest does not rise and fall, adjust the position of the person’s head, being careful not to lift, twist or turn their neck.</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6.  </a:t>
            </a:r>
            <a:r>
              <a:rPr lang="en-US" altLang="en-US" dirty="0">
                <a:solidFill>
                  <a:srgbClr val="000000"/>
                </a:solidFill>
              </a:rPr>
              <a:t>Repeat with a second breath.</a:t>
            </a:r>
            <a:endParaRPr lang="en-AU"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8443D57-4727-4156-BBC4-DB4CEC606F7E}" type="slidenum">
              <a:rPr lang="en-US" altLang="en-US" sz="1200">
                <a:latin typeface="Arial" panose="020B0604020202020204" pitchFamily="34" charset="0"/>
              </a:rPr>
              <a:pPr eaLnBrk="1" hangingPunct="1"/>
              <a:t>50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98564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If signs of life return – consciousness, normal breathing, moving – place the person in the recovery position. </a:t>
            </a:r>
          </a:p>
          <a:p>
            <a:r>
              <a:rPr lang="en-US" altLang="en-US" dirty="0">
                <a:solidFill>
                  <a:srgbClr val="000000"/>
                </a:solidFill>
              </a:rPr>
              <a:t> </a:t>
            </a:r>
          </a:p>
          <a:p>
            <a:r>
              <a:rPr lang="en-US" altLang="en-US" dirty="0">
                <a:solidFill>
                  <a:srgbClr val="000000"/>
                </a:solidFill>
              </a:rPr>
              <a:t>It is more important that CPR is not interrupted too often to check for signs of life as regular checking has been shown to reduce survival rates.</a:t>
            </a:r>
          </a:p>
          <a:p>
            <a:r>
              <a:rPr lang="en-US" altLang="en-US" dirty="0">
                <a:solidFill>
                  <a:srgbClr val="000000"/>
                </a:solidFill>
              </a:rPr>
              <a:t> </a:t>
            </a:r>
          </a:p>
          <a:p>
            <a:r>
              <a:rPr lang="en-US" altLang="en-US" dirty="0">
                <a:solidFill>
                  <a:srgbClr val="000000"/>
                </a:solidFill>
              </a:rPr>
              <a:t>If you are unwilling to give mouth-to-mouth you should at least continue to administer chest compressions – </a:t>
            </a:r>
            <a:r>
              <a:rPr lang="en-US" altLang="en-US" b="1" dirty="0">
                <a:solidFill>
                  <a:srgbClr val="000000"/>
                </a:solidFill>
              </a:rPr>
              <a:t>any resuscitation is better than none.</a:t>
            </a:r>
            <a:endParaRPr lang="en-US" altLang="en-US" dirty="0">
              <a:solidFill>
                <a:srgbClr val="000000"/>
              </a:solidFill>
            </a:endParaRPr>
          </a:p>
          <a:p>
            <a:r>
              <a:rPr lang="en-US" altLang="en-US" dirty="0">
                <a:solidFill>
                  <a:srgbClr val="000000"/>
                </a:solidFill>
              </a:rPr>
              <a:t> </a:t>
            </a:r>
          </a:p>
          <a:p>
            <a:r>
              <a:rPr lang="en-US" altLang="en-US" b="1" dirty="0">
                <a:solidFill>
                  <a:srgbClr val="000000"/>
                </a:solidFill>
              </a:rPr>
              <a:t>DO NOT STOP</a:t>
            </a:r>
            <a:r>
              <a:rPr lang="en-US" altLang="en-US" dirty="0">
                <a:solidFill>
                  <a:srgbClr val="000000"/>
                </a:solidFill>
              </a:rPr>
              <a:t> until emergency help arrives.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872D803-066E-48D6-90A1-6BB1BFA289CF}" type="slidenum">
              <a:rPr lang="en-US" altLang="en-US" sz="1200">
                <a:latin typeface="Arial" panose="020B0604020202020204" pitchFamily="34" charset="0"/>
              </a:rPr>
              <a:pPr eaLnBrk="1" hangingPunct="1"/>
              <a:t>51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83879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rPr>
              <a:t> </a:t>
            </a:r>
          </a:p>
          <a:p>
            <a:r>
              <a:rPr lang="en-AU" sz="1200" kern="1200" dirty="0">
                <a:solidFill>
                  <a:schemeClr val="tx1"/>
                </a:solidFill>
                <a:effectLst/>
              </a:rPr>
              <a:t>When giving CPR to infants (under 1 year old) and children the same process as for adult CPR should be followed.</a:t>
            </a:r>
          </a:p>
          <a:p>
            <a:r>
              <a:rPr lang="en-AU" sz="1200" kern="1200" dirty="0">
                <a:solidFill>
                  <a:schemeClr val="tx1"/>
                </a:solidFill>
                <a:effectLst/>
              </a:rPr>
              <a:t> </a:t>
            </a:r>
          </a:p>
          <a:p>
            <a:r>
              <a:rPr lang="en-AU" sz="1200" kern="1200" dirty="0">
                <a:solidFill>
                  <a:schemeClr val="tx1"/>
                </a:solidFill>
                <a:effectLst/>
              </a:rPr>
              <a:t>You can use the same techniques on children, however administering CPR on infant requires some adaptions:</a:t>
            </a:r>
          </a:p>
          <a:p>
            <a:r>
              <a:rPr lang="en-AU" sz="1200" kern="1200" dirty="0">
                <a:solidFill>
                  <a:schemeClr val="tx1"/>
                </a:solidFill>
                <a:effectLst/>
              </a:rPr>
              <a:t> </a:t>
            </a:r>
          </a:p>
          <a:p>
            <a:pPr lvl="1"/>
            <a:r>
              <a:rPr lang="en-AU" sz="1200" b="1" kern="1200" dirty="0">
                <a:solidFill>
                  <a:schemeClr val="tx1"/>
                </a:solidFill>
                <a:effectLst/>
              </a:rPr>
              <a:t>Opening the airway using the head tilt – chin lift manoeuvre.</a:t>
            </a:r>
            <a:r>
              <a:rPr lang="en-AU" sz="1200" kern="1200" dirty="0">
                <a:solidFill>
                  <a:schemeClr val="tx1"/>
                </a:solidFill>
                <a:effectLst/>
              </a:rPr>
              <a:t> Be careful when using this on infants. Their airway can be easily obstructed due to the smaller diameter and their soft windpipe. If the head is tilted back too far the airway can become compressed and narrowed. The ARC suggest the head position should be kept neutral, using the chin lift first, with only a slight backwards head tilt if needed. DO NOT use maximum head tilt.</a:t>
            </a:r>
          </a:p>
          <a:p>
            <a:pPr marL="457200" lvl="1" indent="0">
              <a:buNone/>
            </a:pPr>
            <a:endParaRPr lang="en-AU" sz="1200" kern="1200" dirty="0">
              <a:solidFill>
                <a:schemeClr val="tx1"/>
              </a:solidFill>
              <a:effectLst/>
            </a:endParaRPr>
          </a:p>
          <a:p>
            <a:pPr lvl="1"/>
            <a:r>
              <a:rPr lang="en-AU" sz="1200" b="1" kern="1200" dirty="0">
                <a:solidFill>
                  <a:schemeClr val="tx1"/>
                </a:solidFill>
                <a:effectLst/>
              </a:rPr>
              <a:t>Compressions.</a:t>
            </a:r>
            <a:r>
              <a:rPr lang="en-AU" sz="1200" kern="1200" dirty="0">
                <a:solidFill>
                  <a:schemeClr val="tx1"/>
                </a:solidFill>
                <a:effectLst/>
              </a:rPr>
              <a:t> For infant compressions the ARC guidelines suggest only using 2 fingers, while still aiming to have the depth of compressions reach about 1/3 of the chest depth.</a:t>
            </a:r>
          </a:p>
          <a:p>
            <a:pPr marL="457200" lvl="1" indent="0">
              <a:buNone/>
            </a:pPr>
            <a:endParaRPr lang="en-AU" sz="1200" kern="1200" dirty="0">
              <a:solidFill>
                <a:schemeClr val="tx1"/>
              </a:solidFill>
              <a:effectLst/>
            </a:endParaRPr>
          </a:p>
          <a:p>
            <a:pPr lvl="1"/>
            <a:r>
              <a:rPr lang="en-AU" sz="1200" b="1" kern="1200" dirty="0">
                <a:solidFill>
                  <a:schemeClr val="tx1"/>
                </a:solidFill>
                <a:effectLst/>
              </a:rPr>
              <a:t>Rescue breaths.</a:t>
            </a:r>
            <a:r>
              <a:rPr lang="en-AU" sz="1200" kern="1200" dirty="0">
                <a:solidFill>
                  <a:schemeClr val="tx1"/>
                </a:solidFill>
                <a:effectLst/>
              </a:rPr>
              <a:t> Smaller breaths should be used. You may need to cover the infant’s mouth AND nose with your mouth when administering the breaths to ensure a tight seal.</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49933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rPr>
              <a:t>You should try to make the changeover as quickly as possible. This can be achieved in a number of ways:</a:t>
            </a:r>
          </a:p>
          <a:p>
            <a:r>
              <a:rPr lang="en-AU" sz="1200" kern="1200" dirty="0">
                <a:solidFill>
                  <a:schemeClr val="tx1"/>
                </a:solidFill>
                <a:effectLst/>
              </a:rPr>
              <a:t> </a:t>
            </a:r>
          </a:p>
          <a:p>
            <a:pPr lvl="1"/>
            <a:r>
              <a:rPr lang="en-AU" sz="1200" kern="1200" dirty="0">
                <a:solidFill>
                  <a:schemeClr val="tx1"/>
                </a:solidFill>
                <a:effectLst/>
              </a:rPr>
              <a:t>Have the people rotating compressions on opposite sides of the casualty – One can be ready and waiting to swap as soon and the one doing the compressions stops.</a:t>
            </a:r>
          </a:p>
          <a:p>
            <a:pPr marL="457200" lvl="1" indent="0">
              <a:buNone/>
            </a:pPr>
            <a:endParaRPr lang="en-AU" sz="1200" kern="1200" dirty="0">
              <a:solidFill>
                <a:schemeClr val="tx1"/>
              </a:solidFill>
              <a:effectLst/>
            </a:endParaRPr>
          </a:p>
          <a:p>
            <a:pPr lvl="1"/>
            <a:r>
              <a:rPr lang="en-AU" sz="1200" kern="1200" dirty="0">
                <a:solidFill>
                  <a:schemeClr val="tx1"/>
                </a:solidFill>
                <a:effectLst/>
              </a:rPr>
              <a:t>Make the swap during other interruptions – for example, when the AED is being administered.</a:t>
            </a:r>
          </a:p>
          <a:p>
            <a:pPr marL="457200" lvl="1" indent="0">
              <a:buNone/>
            </a:pPr>
            <a:endParaRPr lang="en-AU" sz="1200" kern="1200" dirty="0">
              <a:solidFill>
                <a:schemeClr val="tx1"/>
              </a:solidFill>
              <a:effectLst/>
            </a:endParaRPr>
          </a:p>
          <a:p>
            <a:pPr lvl="1"/>
            <a:r>
              <a:rPr lang="en-AU" sz="1200" kern="1200" dirty="0">
                <a:solidFill>
                  <a:schemeClr val="tx1"/>
                </a:solidFill>
                <a:effectLst/>
              </a:rPr>
              <a:t>Have someone counting out loud or counting down to when the changeover should occur – everyone will know when it is to happen and be in position at the right time.</a:t>
            </a:r>
            <a:endParaRPr lang="en-US"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74216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rPr>
              <a:t>You should try to make the changeover as quickly as possible. This can be achieved in a number of ways:</a:t>
            </a:r>
          </a:p>
          <a:p>
            <a:r>
              <a:rPr lang="en-AU" sz="1200" kern="1200" dirty="0">
                <a:solidFill>
                  <a:schemeClr val="tx1"/>
                </a:solidFill>
                <a:effectLst/>
              </a:rPr>
              <a:t> </a:t>
            </a:r>
          </a:p>
          <a:p>
            <a:pPr lvl="1"/>
            <a:r>
              <a:rPr lang="en-AU" sz="1200" kern="1200" dirty="0">
                <a:solidFill>
                  <a:schemeClr val="tx1"/>
                </a:solidFill>
                <a:effectLst/>
              </a:rPr>
              <a:t>Have the people rotating compressions on opposite sides of the casualty – One can be ready and waiting to swap as soon and the one doing the compressions stops.</a:t>
            </a:r>
          </a:p>
          <a:p>
            <a:pPr marL="457200" lvl="1" indent="0">
              <a:buNone/>
            </a:pPr>
            <a:endParaRPr lang="en-AU" sz="1200" kern="1200" dirty="0">
              <a:solidFill>
                <a:schemeClr val="tx1"/>
              </a:solidFill>
              <a:effectLst/>
            </a:endParaRPr>
          </a:p>
          <a:p>
            <a:pPr lvl="1"/>
            <a:r>
              <a:rPr lang="en-AU" sz="1200" kern="1200" dirty="0">
                <a:solidFill>
                  <a:schemeClr val="tx1"/>
                </a:solidFill>
                <a:effectLst/>
              </a:rPr>
              <a:t>Make the swap during other interruptions – for example, when the AED is being administered.</a:t>
            </a:r>
          </a:p>
          <a:p>
            <a:pPr marL="457200" lvl="1" indent="0">
              <a:buNone/>
            </a:pPr>
            <a:endParaRPr lang="en-AU" sz="1200" kern="1200" dirty="0">
              <a:solidFill>
                <a:schemeClr val="tx1"/>
              </a:solidFill>
              <a:effectLst/>
            </a:endParaRPr>
          </a:p>
          <a:p>
            <a:pPr lvl="1"/>
            <a:r>
              <a:rPr lang="en-AU" sz="1200" kern="1200" dirty="0">
                <a:solidFill>
                  <a:schemeClr val="tx1"/>
                </a:solidFill>
                <a:effectLst/>
              </a:rPr>
              <a:t>Have someone counting out loud or counting down to when the changeover should occur – everyone will know when it is to happen and be in position at the right time.</a:t>
            </a:r>
            <a:endParaRPr lang="en-US"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0377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You should only stop CPR if: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Emergency response services personnel arrive and take over.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You are physically unable to continue.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It is unsafe to do so.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starts moving and breathing normally, indicating recovery. In this case move them into the recovery position.</a:t>
            </a:r>
          </a:p>
          <a:p>
            <a:r>
              <a:rPr lang="en-US" altLang="en-US" dirty="0">
                <a:solidFill>
                  <a:srgbClr val="000000"/>
                </a:solidFill>
              </a:rPr>
              <a:t> </a:t>
            </a:r>
          </a:p>
          <a:p>
            <a:endParaRPr lang="en-US" altLang="en-US" dirty="0">
              <a:solidFill>
                <a:srgbClr val="000000"/>
              </a:solidFill>
            </a:endParaRPr>
          </a:p>
          <a:p>
            <a:r>
              <a:rPr lang="en-US" altLang="en-US" dirty="0">
                <a:solidFill>
                  <a:srgbClr val="000000"/>
                </a:solidFill>
              </a:rPr>
              <a:t>Always keep monitoring the person and be prepared to start CPR again if needed.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0143392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You should only stop CPR if: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Emergency response services personnel arrive and take over.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You are physically unable to continue.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It is unsafe to do so.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starts moving and breathing normally, indicating recovery. In this case move them into the recovery position.</a:t>
            </a:r>
          </a:p>
          <a:p>
            <a:r>
              <a:rPr lang="en-US" altLang="en-US" dirty="0">
                <a:solidFill>
                  <a:srgbClr val="000000"/>
                </a:solidFill>
              </a:rPr>
              <a:t> </a:t>
            </a:r>
          </a:p>
          <a:p>
            <a:endParaRPr lang="en-US" altLang="en-US" dirty="0">
              <a:solidFill>
                <a:srgbClr val="000000"/>
              </a:solidFill>
            </a:endParaRPr>
          </a:p>
          <a:p>
            <a:r>
              <a:rPr lang="en-US" altLang="en-US" dirty="0">
                <a:solidFill>
                  <a:srgbClr val="000000"/>
                </a:solidFill>
              </a:rPr>
              <a:t>Always keep monitoring the person and be prepared to start CPR again if needed.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694185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CPR should not be stopped until ambulance personnel or an AED (Automated External Defibrillator) arrives.</a:t>
            </a:r>
          </a:p>
          <a:p>
            <a:r>
              <a:rPr lang="en-US" altLang="en-US" dirty="0">
                <a:solidFill>
                  <a:srgbClr val="000000"/>
                </a:solidFill>
              </a:rPr>
              <a:t> </a:t>
            </a:r>
          </a:p>
          <a:p>
            <a:r>
              <a:rPr lang="en-US" altLang="en-US" dirty="0">
                <a:solidFill>
                  <a:srgbClr val="000000"/>
                </a:solidFill>
              </a:rPr>
              <a:t>An AED is an electronic device that is portable, easy to operate, and used when the casualty is having a Sudden Cardiac Arrest (SCA). When the machine detects an abnormal heart rhythm, an electrical shock is sent to the heart, which can restore normal heart rhythm. People who need CPR have abnormal heart rhythms.</a:t>
            </a:r>
          </a:p>
          <a:p>
            <a:r>
              <a:rPr lang="en-US" altLang="en-US" dirty="0">
                <a:solidFill>
                  <a:srgbClr val="000000"/>
                </a:solidFill>
              </a:rPr>
              <a:t> </a:t>
            </a:r>
          </a:p>
          <a:p>
            <a:r>
              <a:rPr lang="en-US" altLang="en-US" dirty="0">
                <a:solidFill>
                  <a:srgbClr val="000000"/>
                </a:solidFill>
              </a:rPr>
              <a:t>Attach an AED if available and follow the </a:t>
            </a:r>
            <a:r>
              <a:rPr lang="en-US" sz="1200" kern="1200" dirty="0">
                <a:solidFill>
                  <a:schemeClr val="tx1"/>
                </a:solidFill>
                <a:effectLst/>
              </a:rPr>
              <a:t>instructions. You will find the instructions either in the booklet that comes with the AED or on the screen of the unit.</a:t>
            </a:r>
          </a:p>
          <a:p>
            <a:r>
              <a:rPr lang="en-US" altLang="en-US" dirty="0">
                <a:solidFill>
                  <a:srgbClr val="000000"/>
                </a:solidFill>
              </a:rPr>
              <a:t> </a:t>
            </a:r>
          </a:p>
          <a:p>
            <a:r>
              <a:rPr lang="en-US" altLang="en-US" dirty="0">
                <a:solidFill>
                  <a:srgbClr val="000000"/>
                </a:solidFill>
              </a:rPr>
              <a:t>AEDs are easy to use so you don’t need formal training.</a:t>
            </a:r>
          </a:p>
          <a:p>
            <a:r>
              <a:rPr lang="en-US" altLang="en-US" dirty="0">
                <a:solidFill>
                  <a:srgbClr val="000000"/>
                </a:solidFill>
              </a:rPr>
              <a:t> </a:t>
            </a:r>
          </a:p>
          <a:p>
            <a:r>
              <a:rPr lang="en-US" altLang="en-US" dirty="0">
                <a:solidFill>
                  <a:srgbClr val="000000"/>
                </a:solidFill>
              </a:rPr>
              <a:t>Most have visual and/or verbal instructions that you should follow as different machines may vary slightly.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6B9817C-7A46-4226-85D9-61ED42E51A6C}" type="slidenum">
              <a:rPr lang="en-US" altLang="en-US" sz="1200">
                <a:latin typeface="Arial" panose="020B0604020202020204" pitchFamily="34" charset="0"/>
              </a:rPr>
              <a:pPr eaLnBrk="1" hangingPunct="1"/>
              <a:t>57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520910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CPR should not be stopped until ambulance personnel or an AED (Automated External Defibrillator) arrives.</a:t>
            </a:r>
          </a:p>
          <a:p>
            <a:r>
              <a:rPr lang="en-US" altLang="en-US" dirty="0">
                <a:solidFill>
                  <a:srgbClr val="000000"/>
                </a:solidFill>
              </a:rPr>
              <a:t> </a:t>
            </a:r>
          </a:p>
          <a:p>
            <a:r>
              <a:rPr lang="en-US" altLang="en-US" dirty="0">
                <a:solidFill>
                  <a:srgbClr val="000000"/>
                </a:solidFill>
              </a:rPr>
              <a:t>An AED is an electronic device that is portable, easy to operate, and used when the casualty is having a Sudden Cardiac Arrest (SCA). When the machine detects an abnormal heart rhythm, an electrical shock is sent to the heart, which can restore normal heart rhythm. People who need CPR have abnormal heart rhythms.</a:t>
            </a:r>
          </a:p>
          <a:p>
            <a:r>
              <a:rPr lang="en-US" altLang="en-US" dirty="0">
                <a:solidFill>
                  <a:srgbClr val="000000"/>
                </a:solidFill>
              </a:rPr>
              <a:t> </a:t>
            </a:r>
          </a:p>
          <a:p>
            <a:r>
              <a:rPr lang="en-US" altLang="en-US" dirty="0">
                <a:solidFill>
                  <a:srgbClr val="000000"/>
                </a:solidFill>
              </a:rPr>
              <a:t>Attach an AED if available and follow the </a:t>
            </a:r>
            <a:r>
              <a:rPr lang="en-US" sz="1200" kern="1200" dirty="0">
                <a:solidFill>
                  <a:schemeClr val="tx1"/>
                </a:solidFill>
                <a:effectLst/>
              </a:rPr>
              <a:t>instructions. You will find the instructions either in the booklet that comes with the AED or on the screen of the unit.</a:t>
            </a:r>
          </a:p>
          <a:p>
            <a:r>
              <a:rPr lang="en-US" altLang="en-US" dirty="0">
                <a:solidFill>
                  <a:srgbClr val="000000"/>
                </a:solidFill>
              </a:rPr>
              <a:t> </a:t>
            </a:r>
          </a:p>
          <a:p>
            <a:r>
              <a:rPr lang="en-US" altLang="en-US" dirty="0">
                <a:solidFill>
                  <a:srgbClr val="000000"/>
                </a:solidFill>
              </a:rPr>
              <a:t>AEDs are easy to use so you don’t need formal training.</a:t>
            </a:r>
          </a:p>
          <a:p>
            <a:r>
              <a:rPr lang="en-US" altLang="en-US" dirty="0">
                <a:solidFill>
                  <a:srgbClr val="000000"/>
                </a:solidFill>
              </a:rPr>
              <a:t> </a:t>
            </a:r>
          </a:p>
          <a:p>
            <a:r>
              <a:rPr lang="en-US" altLang="en-US" dirty="0">
                <a:solidFill>
                  <a:srgbClr val="000000"/>
                </a:solidFill>
              </a:rPr>
              <a:t>Most have visual and/or verbal instructions that you should follow as different machines may vary slightly.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6B9817C-7A46-4226-85D9-61ED42E51A6C}" type="slidenum">
              <a:rPr lang="en-US" altLang="en-US" sz="1200">
                <a:latin typeface="Arial" panose="020B0604020202020204" pitchFamily="34" charset="0"/>
              </a:rPr>
              <a:pPr eaLnBrk="1" hangingPunct="1"/>
              <a:t>58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606807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 secondary survey is done if the initial assessment found no life-threatening conditions.</a:t>
            </a:r>
            <a:endParaRPr lang="en-AU" altLang="en-US" dirty="0"/>
          </a:p>
          <a:p>
            <a:r>
              <a:rPr lang="en-US" altLang="en-US" dirty="0"/>
              <a:t> </a:t>
            </a:r>
            <a:endParaRPr lang="en-AU" altLang="en-US" dirty="0"/>
          </a:p>
          <a:p>
            <a:r>
              <a:rPr lang="en-US" altLang="en-US" dirty="0"/>
              <a:t>It assesses the casualty more closely for signs such as cuts, burns, bruising, swelling, puncture wounds and anything out of place (misuse of drugs).</a:t>
            </a:r>
            <a:endParaRPr lang="en-AU" altLang="en-US" dirty="0"/>
          </a:p>
          <a:p>
            <a:r>
              <a:rPr lang="en-US" altLang="en-US" dirty="0"/>
              <a:t> </a:t>
            </a:r>
            <a:endParaRPr lang="en-AU" altLang="en-US" dirty="0"/>
          </a:p>
          <a:p>
            <a:r>
              <a:rPr lang="en-US" altLang="en-US" dirty="0"/>
              <a:t>It involves carefully checking the casualty from head to toe.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52DB698-9F5C-4217-87BA-AD1EA7CE9485}" type="slidenum">
              <a:rPr lang="en-US" altLang="en-US" sz="1200">
                <a:latin typeface="Arial" panose="020B0604020202020204" pitchFamily="34" charset="0"/>
              </a:rPr>
              <a:pPr eaLnBrk="1" hangingPunct="1"/>
              <a:t>59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0544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Legal, workplace and community factors you need to consider include:</a:t>
            </a:r>
            <a:endParaRPr lang="en-AU" altLang="en-US" dirty="0"/>
          </a:p>
          <a:p>
            <a:pPr marL="457200" lvl="1" indent="0">
              <a:buFontTx/>
              <a:buNone/>
            </a:pPr>
            <a:endParaRPr lang="en-US" altLang="en-US" dirty="0"/>
          </a:p>
          <a:p>
            <a:pPr marL="628650" lvl="1" indent="-171450">
              <a:buFontTx/>
              <a:buChar char="•"/>
            </a:pPr>
            <a:r>
              <a:rPr lang="en-US" altLang="en-US" dirty="0"/>
              <a:t>Duty of care requirements.</a:t>
            </a:r>
            <a:endParaRPr lang="en-AU" altLang="en-US" dirty="0"/>
          </a:p>
          <a:p>
            <a:pPr marL="457200" lvl="1" indent="0">
              <a:buFontTx/>
              <a:buNone/>
            </a:pPr>
            <a:endParaRPr lang="en-US" altLang="en-US" dirty="0"/>
          </a:p>
          <a:p>
            <a:pPr marL="628650" lvl="1" indent="-171450">
              <a:buFontTx/>
              <a:buChar char="•"/>
            </a:pPr>
            <a:r>
              <a:rPr lang="en-US" altLang="en-US" dirty="0"/>
              <a:t>Consent. </a:t>
            </a:r>
            <a:endParaRPr lang="en-AU" altLang="en-US" dirty="0"/>
          </a:p>
          <a:p>
            <a:pPr marL="457200" lvl="1" indent="0">
              <a:buFontTx/>
              <a:buNone/>
            </a:pPr>
            <a:endParaRPr lang="en-US" altLang="en-US" dirty="0"/>
          </a:p>
          <a:p>
            <a:pPr marL="628650" lvl="1" indent="-171450">
              <a:buFontTx/>
              <a:buChar char="•"/>
            </a:pPr>
            <a:r>
              <a:rPr lang="en-US" altLang="en-US" dirty="0"/>
              <a:t>Respectful behaviour towards a casualty.</a:t>
            </a:r>
            <a:endParaRPr lang="en-AU" altLang="en-US" dirty="0"/>
          </a:p>
          <a:p>
            <a:pPr marL="457200" lvl="1" indent="0">
              <a:buFontTx/>
              <a:buNone/>
            </a:pPr>
            <a:endParaRPr lang="en-US" altLang="en-US" dirty="0"/>
          </a:p>
          <a:p>
            <a:pPr marL="628650" lvl="1" indent="-171450">
              <a:buFontTx/>
              <a:buChar char="•"/>
            </a:pPr>
            <a:r>
              <a:rPr lang="en-US" altLang="en-US" dirty="0"/>
              <a:t>Privacy and confidentiality requirements.</a:t>
            </a:r>
            <a:endParaRPr lang="en-AU" altLang="en-US" dirty="0"/>
          </a:p>
          <a:p>
            <a:pPr marL="457200" lvl="1" indent="0">
              <a:buFontTx/>
              <a:buNone/>
            </a:pPr>
            <a:endParaRPr lang="en-US" altLang="en-US" dirty="0"/>
          </a:p>
          <a:p>
            <a:pPr marL="628650" lvl="1" indent="-171450">
              <a:buFontTx/>
              <a:buChar char="•"/>
            </a:pPr>
            <a:r>
              <a:rPr lang="en-US" altLang="en-US" dirty="0"/>
              <a:t>Your own skills and limitations.</a:t>
            </a:r>
            <a:endParaRPr lang="en-AU" altLang="en-US" dirty="0"/>
          </a:p>
          <a:p>
            <a:pPr marL="457200" lvl="1" indent="0">
              <a:buFontTx/>
              <a:buNone/>
            </a:pPr>
            <a:endParaRPr lang="en-US" altLang="en-US" dirty="0"/>
          </a:p>
          <a:p>
            <a:pPr marL="628650" lvl="1" indent="-171450">
              <a:buFontTx/>
              <a:buChar char="•"/>
            </a:pPr>
            <a:r>
              <a:rPr lang="en-US" altLang="en-US" dirty="0"/>
              <a:t>The need for stress-management techniques and available support following an emergency situation.</a:t>
            </a:r>
            <a:endParaRPr lang="en-AU" altLang="en-US" dirty="0"/>
          </a:p>
          <a:p>
            <a:pPr marL="457200" lvl="1" indent="0">
              <a:buFontTx/>
              <a:buNone/>
            </a:pPr>
            <a:endParaRPr lang="en-US" altLang="en-US" dirty="0"/>
          </a:p>
          <a:p>
            <a:pPr marL="628650" lvl="1" indent="-171450">
              <a:buFontTx/>
              <a:buChar char="•"/>
            </a:pPr>
            <a:r>
              <a:rPr lang="en-US" altLang="en-US" dirty="0"/>
              <a:t>The importance of debriefing.</a:t>
            </a:r>
          </a:p>
          <a:p>
            <a:pPr marL="0" lvl="0" indent="0">
              <a:buFontTx/>
              <a:buNone/>
            </a:pPr>
            <a:endParaRPr lang="en-US" altLang="en-US" dirty="0"/>
          </a:p>
          <a:p>
            <a:endParaRPr lang="en-AU" sz="1200" kern="1200" dirty="0">
              <a:solidFill>
                <a:schemeClr val="tx1"/>
              </a:solidFill>
              <a:effectLst/>
            </a:endParaRPr>
          </a:p>
          <a:p>
            <a:r>
              <a:rPr lang="en-US" sz="1200" kern="1200" dirty="0">
                <a:solidFill>
                  <a:schemeClr val="tx1"/>
                </a:solidFill>
                <a:effectLst/>
              </a:rPr>
              <a:t>The Code of Practice for first aid requires all employers to ensure that their nominated first aiders attend training on a regular basis to remain current in their skills. </a:t>
            </a:r>
            <a:endParaRPr lang="en-AU" sz="1200" kern="1200" dirty="0">
              <a:solidFill>
                <a:schemeClr val="tx1"/>
              </a:solidFill>
              <a:effectLst/>
            </a:endParaRPr>
          </a:p>
          <a:p>
            <a:r>
              <a:rPr lang="en-US" sz="1200" kern="1200" dirty="0">
                <a:solidFill>
                  <a:schemeClr val="tx1"/>
                </a:solidFill>
                <a:effectLst/>
              </a:rPr>
              <a:t> </a:t>
            </a:r>
            <a:endParaRPr lang="en-AU" sz="1200" kern="1200" dirty="0">
              <a:solidFill>
                <a:schemeClr val="tx1"/>
              </a:solidFill>
              <a:effectLst/>
            </a:endParaRPr>
          </a:p>
          <a:p>
            <a:r>
              <a:rPr lang="en-US" sz="1200" kern="1200" dirty="0">
                <a:solidFill>
                  <a:schemeClr val="tx1"/>
                </a:solidFill>
                <a:effectLst/>
              </a:rPr>
              <a:t>Refresher training in CPR should be undertaken annually. First aid qualifications should be renewed every three years to keep skills current. Any training that lapses past these periods is considered to be out of date.</a:t>
            </a:r>
            <a:endParaRPr lang="en-AU" sz="1200" kern="1200" dirty="0">
              <a:solidFill>
                <a:schemeClr val="tx1"/>
              </a:solidFill>
              <a:effectLst/>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663528C-69E5-46BF-AF3C-1222C5AC5B13}" type="slidenum">
              <a:rPr lang="en-US" altLang="en-US" sz="1200">
                <a:latin typeface="Arial" panose="020B0604020202020204" pitchFamily="34" charset="0"/>
              </a:rPr>
              <a:pPr eaLnBrk="1" hangingPunct="1"/>
              <a:t>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78894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casualty could be anxious, agitated and in a lot of pain so you need to be calm, respectful and comforting. </a:t>
            </a:r>
          </a:p>
          <a:p>
            <a:endParaRPr lang="en-US" altLang="en-US" dirty="0"/>
          </a:p>
          <a:p>
            <a:r>
              <a:rPr lang="en-US" altLang="en-US" dirty="0"/>
              <a:t>To reassure the casualty you should:</a:t>
            </a:r>
            <a:endParaRPr lang="en-AU" altLang="en-US" dirty="0"/>
          </a:p>
          <a:p>
            <a:pPr marL="628650" lvl="1" indent="-171450">
              <a:buFontTx/>
              <a:buChar char="•"/>
            </a:pPr>
            <a:endParaRPr lang="en-US" altLang="en-US" dirty="0"/>
          </a:p>
          <a:p>
            <a:pPr marL="628650" lvl="1" indent="-171450">
              <a:buFontTx/>
              <a:buChar char="•"/>
            </a:pPr>
            <a:r>
              <a:rPr lang="en-US" altLang="en-US" dirty="0"/>
              <a:t>Make a personal introduction.</a:t>
            </a:r>
            <a:endParaRPr lang="en-AU" altLang="en-US" dirty="0"/>
          </a:p>
          <a:p>
            <a:pPr marL="628650" lvl="1" indent="-171450">
              <a:buFontTx/>
              <a:buChar char="•"/>
            </a:pPr>
            <a:endParaRPr lang="en-US" altLang="en-US" dirty="0"/>
          </a:p>
          <a:p>
            <a:pPr marL="628650" lvl="1" indent="-171450">
              <a:buFontTx/>
              <a:buChar char="•"/>
            </a:pPr>
            <a:r>
              <a:rPr lang="en-US" altLang="en-US" dirty="0"/>
              <a:t>Show empathy.</a:t>
            </a:r>
            <a:endParaRPr lang="en-AU" altLang="en-US" dirty="0"/>
          </a:p>
          <a:p>
            <a:pPr marL="628650" lvl="1" indent="-171450">
              <a:buFontTx/>
              <a:buChar char="•"/>
            </a:pPr>
            <a:endParaRPr lang="en-US" altLang="en-US" dirty="0"/>
          </a:p>
          <a:p>
            <a:pPr marL="628650" lvl="1" indent="-171450">
              <a:buFontTx/>
              <a:buChar char="•"/>
            </a:pPr>
            <a:r>
              <a:rPr lang="en-US" altLang="en-US" dirty="0"/>
              <a:t>Maintain constant communication with the casualty.</a:t>
            </a:r>
            <a:endParaRPr lang="en-AU" altLang="en-US" dirty="0"/>
          </a:p>
          <a:p>
            <a:pPr marL="628650" lvl="1" indent="-171450">
              <a:buFontTx/>
              <a:buChar char="•"/>
            </a:pPr>
            <a:endParaRPr lang="en-US" altLang="en-US" dirty="0"/>
          </a:p>
          <a:p>
            <a:pPr marL="628650" lvl="1" indent="-171450">
              <a:buFontTx/>
              <a:buChar char="•"/>
            </a:pPr>
            <a:r>
              <a:rPr lang="en-US" altLang="en-US" dirty="0"/>
              <a:t>Adopt a caring voice tone and volume.</a:t>
            </a:r>
            <a:endParaRPr lang="en-AU" altLang="en-US" dirty="0"/>
          </a:p>
          <a:p>
            <a:pPr marL="628650" lvl="1" indent="-171450">
              <a:buFontTx/>
              <a:buChar char="•"/>
            </a:pPr>
            <a:endParaRPr lang="en-US" altLang="en-US" dirty="0"/>
          </a:p>
          <a:p>
            <a:pPr marL="628650" lvl="1" indent="-171450">
              <a:buFontTx/>
              <a:buChar char="•"/>
            </a:pPr>
            <a:r>
              <a:rPr lang="en-US" altLang="en-US" dirty="0"/>
              <a:t>Offer reassurance and gentle treatment in a culturally appropriate manner.</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A3CA22E-FC30-4730-9A80-7FDB0127F4ED}" type="slidenum">
              <a:rPr lang="en-US" altLang="en-US" sz="1200">
                <a:latin typeface="Arial" panose="020B0604020202020204" pitchFamily="34" charset="0"/>
              </a:rPr>
              <a:pPr eaLnBrk="1" hangingPunct="1"/>
              <a:t>60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057553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You need to make the casualty as comfortable as you can until emergency services arrive.</a:t>
            </a:r>
            <a:endParaRPr lang="en-AU" altLang="en-US" dirty="0"/>
          </a:p>
          <a:p>
            <a:r>
              <a:rPr lang="en-US" altLang="en-US" dirty="0"/>
              <a:t> </a:t>
            </a:r>
            <a:endParaRPr lang="en-AU" altLang="en-US" dirty="0"/>
          </a:p>
          <a:p>
            <a:r>
              <a:rPr lang="en-US" altLang="en-US" dirty="0"/>
              <a:t>This could mean moving them to a sheltered place out of the sun, rain, wind or cold.</a:t>
            </a:r>
            <a:endParaRPr lang="en-AU" altLang="en-US" dirty="0"/>
          </a:p>
          <a:p>
            <a:r>
              <a:rPr lang="en-US" altLang="en-US" dirty="0"/>
              <a:t> </a:t>
            </a:r>
            <a:endParaRPr lang="en-AU" altLang="en-US" dirty="0"/>
          </a:p>
          <a:p>
            <a:r>
              <a:rPr lang="en-US" altLang="en-US" dirty="0"/>
              <a:t>You could use coats, blankets or other things to keep them warm or shaded.</a:t>
            </a:r>
            <a:endParaRPr lang="en-AU" altLang="en-US" dirty="0"/>
          </a:p>
          <a:p>
            <a:r>
              <a:rPr lang="en-US" altLang="en-US" dirty="0"/>
              <a:t> </a:t>
            </a:r>
            <a:endParaRPr lang="en-AU" altLang="en-US" dirty="0"/>
          </a:p>
          <a:p>
            <a:r>
              <a:rPr lang="en-US" altLang="en-US" dirty="0"/>
              <a:t>If there is a head injury you could support their head and neck with a pillow or some other sort of padding.</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2E070C6-B3F3-4C1E-B19E-367CF5CACD1C}" type="slidenum">
              <a:rPr lang="en-US" altLang="en-US" sz="1200">
                <a:latin typeface="Arial" panose="020B0604020202020204" pitchFamily="34" charset="0"/>
              </a:rPr>
              <a:pPr eaLnBrk="1" hangingPunct="1"/>
              <a:t>61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442471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it is a major incident and there are a lot of casualties to treat, you need to </a:t>
            </a:r>
            <a:r>
              <a:rPr lang="en-US" altLang="en-US" dirty="0" err="1"/>
              <a:t>prioritise</a:t>
            </a:r>
            <a:r>
              <a:rPr lang="en-US" altLang="en-US" dirty="0"/>
              <a:t> treatment. Start with the casualties with the worst injuries. </a:t>
            </a:r>
          </a:p>
          <a:p>
            <a:endParaRPr lang="en-US" altLang="en-US" dirty="0"/>
          </a:p>
          <a:p>
            <a:r>
              <a:rPr lang="en-US" altLang="en-US" dirty="0"/>
              <a:t>This process is called ‘triage’.</a:t>
            </a:r>
            <a:endParaRPr lang="en-AU" altLang="en-US" dirty="0"/>
          </a:p>
          <a:p>
            <a:endParaRPr lang="en-US" altLang="en-US" dirty="0"/>
          </a:p>
          <a:p>
            <a:r>
              <a:rPr lang="en-US" altLang="en-US" dirty="0"/>
              <a:t>Triage means deciding who to help first. This will give the most people the best chance of surviving the incident. </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0DC3E6B-E4FC-4C63-A3F6-D389B4455043}" type="slidenum">
              <a:rPr lang="en-US" altLang="en-US" sz="1200">
                <a:latin typeface="Arial" panose="020B0604020202020204" pitchFamily="34" charset="0"/>
              </a:rPr>
              <a:pPr eaLnBrk="1" hangingPunct="1"/>
              <a:t>62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661268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it is a major incident and there are a lot of casualties to treat, you need to </a:t>
            </a:r>
            <a:r>
              <a:rPr lang="en-US" altLang="en-US" dirty="0" err="1"/>
              <a:t>prioritise</a:t>
            </a:r>
            <a:r>
              <a:rPr lang="en-US" altLang="en-US" dirty="0"/>
              <a:t> treatment. Start with the casualties with the worst injuries. </a:t>
            </a:r>
          </a:p>
          <a:p>
            <a:endParaRPr lang="en-US" altLang="en-US" dirty="0"/>
          </a:p>
          <a:p>
            <a:r>
              <a:rPr lang="en-US" altLang="en-US" dirty="0"/>
              <a:t>This process is called ‘triage’.</a:t>
            </a:r>
            <a:endParaRPr lang="en-AU" altLang="en-US" dirty="0"/>
          </a:p>
          <a:p>
            <a:endParaRPr lang="en-US" altLang="en-US" dirty="0"/>
          </a:p>
          <a:p>
            <a:r>
              <a:rPr lang="en-US" altLang="en-US" dirty="0"/>
              <a:t>Triage means deciding who to help first. This will give the most people the best chance of surviving the incident. </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0DC3E6B-E4FC-4C63-A3F6-D389B4455043}" type="slidenum">
              <a:rPr lang="en-US" altLang="en-US" sz="1200">
                <a:latin typeface="Arial" panose="020B0604020202020204" pitchFamily="34" charset="0"/>
              </a:rPr>
              <a:pPr eaLnBrk="1" hangingPunct="1"/>
              <a:t>63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46928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You may need to move a casualty away from hazards in the area or to make it easier to get to them for treatment.</a:t>
            </a:r>
          </a:p>
          <a:p>
            <a:r>
              <a:rPr lang="en-US" altLang="en-US" dirty="0"/>
              <a:t> </a:t>
            </a:r>
          </a:p>
          <a:p>
            <a:r>
              <a:rPr lang="en-US" altLang="en-US" dirty="0"/>
              <a:t>First, check with the casualty to make sure they are comfortable about being moved and explain what you are going to do. </a:t>
            </a:r>
          </a:p>
          <a:p>
            <a:r>
              <a:rPr lang="en-US" altLang="en-US" dirty="0"/>
              <a:t> </a:t>
            </a:r>
          </a:p>
          <a:p>
            <a:r>
              <a:rPr lang="en-US" altLang="en-US" dirty="0"/>
              <a:t>To make sure you don’t hurt yourself or the patient you should use techniques for safe manual handling.</a:t>
            </a:r>
          </a:p>
          <a:p>
            <a:r>
              <a:rPr lang="en-US" altLang="en-US" dirty="0"/>
              <a:t> </a:t>
            </a:r>
          </a:p>
          <a:p>
            <a:r>
              <a:rPr lang="en-US" altLang="en-US" dirty="0"/>
              <a:t>You should always bend your knees and not your back when lifting. This will help to avoid straining your back.</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D60B647-95A2-44AC-8FEE-2D8CCE81E196}" type="slidenum">
              <a:rPr lang="en-US" altLang="en-US" sz="1200">
                <a:latin typeface="Arial" panose="020B0604020202020204" pitchFamily="34" charset="0"/>
              </a:rPr>
              <a:pPr eaLnBrk="1" hangingPunct="1"/>
              <a:t>64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228393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Shock can be life-threatening and occurs when the body is unable to cope with serious injuries, illnesses or stressful situations e.g. bleeding, burns, severe allergic reactions, witnessing an accident.</a:t>
            </a:r>
          </a:p>
          <a:p>
            <a:r>
              <a:rPr lang="en-US" altLang="en-US" dirty="0">
                <a:solidFill>
                  <a:srgbClr val="000000"/>
                </a:solidFill>
              </a:rPr>
              <a:t> </a:t>
            </a:r>
          </a:p>
          <a:p>
            <a:r>
              <a:rPr lang="en-US" altLang="en-US" dirty="0">
                <a:solidFill>
                  <a:srgbClr val="000000"/>
                </a:solidFill>
              </a:rPr>
              <a:t>When a person goes into shock the body sends oxygen/blood to the vital organs first. This slows the blood flow to the limbs and digestive system, causing pale, cold, sweaty skin and nausea. </a:t>
            </a:r>
          </a:p>
          <a:p>
            <a:r>
              <a:rPr lang="en-US" altLang="en-US" dirty="0">
                <a:solidFill>
                  <a:srgbClr val="000000"/>
                </a:solidFill>
              </a:rPr>
              <a:t> </a:t>
            </a:r>
          </a:p>
          <a:p>
            <a:r>
              <a:rPr lang="en-US" altLang="en-US" dirty="0">
                <a:solidFill>
                  <a:srgbClr val="000000"/>
                </a:solidFill>
              </a:rPr>
              <a:t>After a time the tissues of the arms and legs will begin to die. At this stage the brain will return blood flow to these parts, causing vital organs to lose blood flow. If this continues the person will become drowsy, and the heart and lungs will begin to shut down, resulting in death.</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95D6A85-FE18-48A4-8CDD-929B78F017BB}" type="slidenum">
              <a:rPr lang="en-US" altLang="en-US" sz="1200">
                <a:latin typeface="Arial" panose="020B0604020202020204" pitchFamily="34" charset="0"/>
              </a:rPr>
              <a:pPr eaLnBrk="1" hangingPunct="1"/>
              <a:t>65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888536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Recognising shock: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Cold, pale, sweaty skin.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Rapid, weak pulse.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Rapid breathing.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Casualty may feel anxious, restless and very thirsty.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Casualty may develop nausea/vomiting.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Altered conscious state.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41C4EDD-D4EE-43DC-9A80-A3EB72E2F6CF}" type="slidenum">
              <a:rPr lang="en-US" altLang="en-US" sz="1200">
                <a:latin typeface="Arial" panose="020B0604020202020204" pitchFamily="34" charset="0"/>
              </a:rPr>
              <a:pPr eaLnBrk="1" hangingPunct="1"/>
              <a:t>66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2208825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rPr>
              <a:t>If the Patient is Conscious:</a:t>
            </a:r>
            <a:r>
              <a:rPr lang="en-US" altLang="en-US" dirty="0">
                <a:solidFill>
                  <a:srgbClr val="000000"/>
                </a:solidFill>
              </a:rPr>
              <a:t> </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Prevent further injury.</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Assess the patient and provide first aid for major injury/illness.</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Manage any other injuries e.g. fractures, bleeding.</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Make the person comfortable and cover with a blanket to maintain body temperature.</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DO NOT give the patient any food or drink. If needed moisten their lips to make them more comfortable.</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Call for an ambulance – Dial 000 or 112 for help.</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Continue to monitor ABC (Airway, Breathing, Circulation) and consciousness/responses.</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8.  </a:t>
            </a:r>
            <a:r>
              <a:rPr lang="en-US" altLang="en-US" dirty="0">
                <a:solidFill>
                  <a:srgbClr val="000000"/>
                </a:solidFill>
                <a:ea typeface="MS Mincho" panose="02020609040205080304" pitchFamily="49" charset="-128"/>
              </a:rPr>
              <a:t>If the person becomes unconscious move them to the recovery position and monitor ABC.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558FAEC-45A5-44F6-B5BC-418BB246A1F3}" type="slidenum">
              <a:rPr lang="en-US" altLang="en-US" sz="1200">
                <a:latin typeface="Arial" panose="020B0604020202020204" pitchFamily="34" charset="0"/>
              </a:rPr>
              <a:pPr eaLnBrk="1" hangingPunct="1"/>
              <a:t>67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225143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Chest pain may be a sign of a cardiac emergency. Recognising chest 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Sudden onset of tight/heavy or dull pain or ache across the chest.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 can spread to the neck, jaw, shoulders or arms (usually the left arm).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May develop nausea, vomiting, shortness of breath, dizziness or light-headedness.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29AF9C7-F308-41A5-A5BE-A25317F0F3FC}" type="slidenum">
              <a:rPr lang="en-US" altLang="en-US" sz="1200">
                <a:latin typeface="Arial" panose="020B0604020202020204" pitchFamily="34" charset="0"/>
              </a:rPr>
              <a:pPr eaLnBrk="1" hangingPunct="1"/>
              <a:t>68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8417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conditions associated with chest pain are:</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Sudden cardiac arrest.</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Heart attack.</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Angina.</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Congestive heart failure.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3700855-8158-4ADA-90FF-5DFFB6FECD06}" type="slidenum">
              <a:rPr lang="en-US" altLang="en-US" sz="1200">
                <a:latin typeface="Arial" panose="020B0604020202020204" pitchFamily="34" charset="0"/>
              </a:rPr>
              <a:pPr eaLnBrk="1" hangingPunct="1"/>
              <a:t>69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6248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you start providing first aid the law says you must continue until:</a:t>
            </a:r>
            <a:endParaRPr lang="en-AU" altLang="en-US" dirty="0"/>
          </a:p>
          <a:p>
            <a:pPr marL="628650" lvl="1" indent="-171450">
              <a:buFontTx/>
              <a:buChar char="•"/>
            </a:pPr>
            <a:endParaRPr lang="en-US" altLang="en-US" dirty="0"/>
          </a:p>
          <a:p>
            <a:pPr marL="628650" lvl="1" indent="-171450">
              <a:buFontTx/>
              <a:buChar char="•"/>
            </a:pPr>
            <a:r>
              <a:rPr lang="en-US" altLang="en-US" dirty="0"/>
              <a:t>Vital signs return.</a:t>
            </a:r>
            <a:endParaRPr lang="en-AU" altLang="en-US" dirty="0"/>
          </a:p>
          <a:p>
            <a:pPr marL="628650" lvl="1" indent="-171450">
              <a:buFontTx/>
              <a:buChar char="•"/>
            </a:pPr>
            <a:endParaRPr lang="en-US" altLang="en-US" dirty="0"/>
          </a:p>
          <a:p>
            <a:pPr marL="628650" lvl="1" indent="-171450">
              <a:buFontTx/>
              <a:buChar char="•"/>
            </a:pPr>
            <a:r>
              <a:rPr lang="en-US" altLang="en-US" dirty="0"/>
              <a:t>Paramedic assistance arrives from emergency response services.</a:t>
            </a:r>
            <a:endParaRPr lang="en-AU" altLang="en-US" dirty="0"/>
          </a:p>
          <a:p>
            <a:pPr marL="628650" lvl="1" indent="-171450">
              <a:buFontTx/>
              <a:buChar char="•"/>
            </a:pPr>
            <a:endParaRPr lang="en-US" altLang="en-US" dirty="0"/>
          </a:p>
          <a:p>
            <a:pPr marL="628650" lvl="1" indent="-171450">
              <a:buFontTx/>
              <a:buChar char="•"/>
            </a:pPr>
            <a:r>
              <a:rPr lang="en-US" altLang="en-US" dirty="0"/>
              <a:t>Exhaustion makes it impossible to continue.</a:t>
            </a:r>
            <a:endParaRPr lang="en-AU" altLang="en-US" dirty="0"/>
          </a:p>
          <a:p>
            <a:pPr marL="628650" lvl="1" indent="-171450">
              <a:buFontTx/>
              <a:buChar char="•"/>
            </a:pPr>
            <a:endParaRPr lang="en-US" altLang="en-US" dirty="0"/>
          </a:p>
          <a:p>
            <a:pPr marL="628650" lvl="1" indent="-171450">
              <a:buFontTx/>
              <a:buChar char="•"/>
            </a:pPr>
            <a:r>
              <a:rPr lang="en-US" altLang="en-US" dirty="0"/>
              <a:t>Authorised personnel declare the casualty as officially deceased.</a:t>
            </a:r>
            <a:endParaRPr lang="en-AU" altLang="en-US" dirty="0"/>
          </a:p>
          <a:p>
            <a:endParaRPr lang="en-US" altLang="en-US" dirty="0"/>
          </a:p>
          <a:p>
            <a:endParaRPr lang="en-US" altLang="en-US" dirty="0"/>
          </a:p>
          <a:p>
            <a:r>
              <a:rPr lang="en-US" altLang="en-US" dirty="0"/>
              <a:t>This legal obligation to care is known as ‘duty of care’.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82C1DE6-6FE0-441C-BE68-72FCF6B45943}" type="slidenum">
              <a:rPr lang="en-US" altLang="en-US" sz="1200">
                <a:latin typeface="Arial" panose="020B0604020202020204" pitchFamily="34" charset="0"/>
              </a:rPr>
              <a:pPr eaLnBrk="1" hangingPunct="1"/>
              <a:t>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330339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 heart attack occurs when heart tissue dies and is often linked to cardiovascular disease. </a:t>
            </a:r>
          </a:p>
          <a:p>
            <a:endParaRPr lang="en-US" altLang="en-US" dirty="0">
              <a:solidFill>
                <a:srgbClr val="000000"/>
              </a:solidFill>
            </a:endParaRPr>
          </a:p>
          <a:p>
            <a:r>
              <a:rPr lang="en-US" altLang="en-US" dirty="0">
                <a:solidFill>
                  <a:srgbClr val="000000"/>
                </a:solidFill>
              </a:rPr>
              <a:t>This is where fatty deposits have built up in the inner walls of the coronary arteries, causing a blood clot/s to form and slowing blood flow to the heart.</a:t>
            </a:r>
          </a:p>
          <a:p>
            <a:r>
              <a:rPr lang="en-US" altLang="en-US" dirty="0">
                <a:solidFill>
                  <a:srgbClr val="000000"/>
                </a:solidFill>
              </a:rPr>
              <a:t> </a:t>
            </a:r>
          </a:p>
          <a:p>
            <a:r>
              <a:rPr lang="en-US" altLang="en-US" dirty="0">
                <a:solidFill>
                  <a:srgbClr val="000000"/>
                </a:solidFill>
              </a:rPr>
              <a:t>A person who is experiencing a heart attack will still be conscious and have a pulse. However, if the heart attack is not treated it may lead to sudden cardiac arrest.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D89BEBA-BB9A-4242-A676-54394F8A40B1}" type="slidenum">
              <a:rPr lang="en-US" altLang="en-US" sz="1200">
                <a:latin typeface="Arial" panose="020B0604020202020204" pitchFamily="34" charset="0"/>
              </a:rPr>
              <a:pPr eaLnBrk="1" hangingPunct="1"/>
              <a:t>70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3047272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300"/>
              </a:spcBef>
              <a:spcAft>
                <a:spcPts val="300"/>
              </a:spcAft>
            </a:pPr>
            <a:r>
              <a:rPr lang="en-US" altLang="en-US" b="1" dirty="0">
                <a:solidFill>
                  <a:srgbClr val="000000"/>
                </a:solidFill>
                <a:ea typeface="MS Mincho" panose="02020609040205080304" pitchFamily="49" charset="-128"/>
              </a:rPr>
              <a:t>If the Patient is Conscious:</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Help the patient rest and give reassurance.</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Assist with any prescribed medication.</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Monitor vital signs.</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Call for an ambulance – Dial 000 or 112.</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Be prepared to perform CPR if the patient becomes unconscious and loses vital signs.</a:t>
            </a: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Emergency Action Plan.</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0541A88-6715-4D52-A786-583BBF9D86C6}" type="slidenum">
              <a:rPr lang="en-US" altLang="en-US" sz="1200">
                <a:latin typeface="Arial" panose="020B0604020202020204" pitchFamily="34" charset="0"/>
              </a:rPr>
              <a:pPr eaLnBrk="1" hangingPunct="1"/>
              <a:t>71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653991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When a heart attack is not promptly controlled and treated, it can get worse and turn into a sudden cardiac arrest with</a:t>
            </a:r>
            <a:r>
              <a:rPr lang="en-US" altLang="en-US" baseline="0" dirty="0">
                <a:solidFill>
                  <a:srgbClr val="000000"/>
                </a:solidFill>
              </a:rPr>
              <a:t> a </a:t>
            </a:r>
            <a:r>
              <a:rPr lang="en-US" altLang="en-US" dirty="0">
                <a:solidFill>
                  <a:srgbClr val="000000"/>
                </a:solidFill>
              </a:rPr>
              <a:t>loss of vital signs.</a:t>
            </a:r>
          </a:p>
          <a:p>
            <a:r>
              <a:rPr lang="en-US" altLang="en-US" dirty="0">
                <a:solidFill>
                  <a:srgbClr val="000000"/>
                </a:solidFill>
              </a:rPr>
              <a:t> </a:t>
            </a:r>
          </a:p>
          <a:p>
            <a:r>
              <a:rPr lang="en-US" altLang="en-US" dirty="0">
                <a:solidFill>
                  <a:srgbClr val="000000"/>
                </a:solidFill>
              </a:rPr>
              <a:t>In cases of sudden cardiac arrest the heart stops beating or does not beat regularly enough to circulate blood properly. Unconsciousness occurs and breathing will stop. If nothing is done the person will die. It is vital that DRS ABCD and the chain of survival are started as soon as possible.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8D2B075-082A-4ABA-97C9-6CCB0F272437}" type="slidenum">
              <a:rPr lang="en-US" altLang="en-US" sz="1200">
                <a:latin typeface="Arial" panose="020B0604020202020204" pitchFamily="34" charset="0"/>
              </a:rPr>
              <a:pPr eaLnBrk="1" hangingPunct="1"/>
              <a:t>72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153562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You can </a:t>
            </a:r>
            <a:r>
              <a:rPr lang="en-US" altLang="en-US" dirty="0" err="1">
                <a:solidFill>
                  <a:srgbClr val="000000"/>
                </a:solidFill>
              </a:rPr>
              <a:t>recognise</a:t>
            </a:r>
            <a:r>
              <a:rPr lang="en-US" altLang="en-US" dirty="0">
                <a:solidFill>
                  <a:srgbClr val="000000"/>
                </a:solidFill>
              </a:rPr>
              <a:t> signs of cardiac arrest when the casualty: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Is unconscious.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Has no signs of life.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Will not respond to touch.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Will not respond to questions.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Is not breathing normally.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Has no pulse rate.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F11F232-2C9A-47CA-994C-34957D807E05}" type="slidenum">
              <a:rPr lang="en-US" altLang="en-US" sz="1200">
                <a:latin typeface="Arial" panose="020B0604020202020204" pitchFamily="34" charset="0"/>
              </a:rPr>
              <a:pPr eaLnBrk="1" hangingPunct="1"/>
              <a:t>73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220471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Treatment if the patient is unconscious: </a:t>
            </a:r>
          </a:p>
          <a:p>
            <a:pPr lvl="1">
              <a:buFont typeface="+mj-lt" charset="0"/>
              <a:buNone/>
            </a:pPr>
            <a:endParaRPr lang="en-US" altLang="en-US" b="1" dirty="0">
              <a:solidFill>
                <a:srgbClr val="000000"/>
              </a:solidFill>
            </a:endParaRPr>
          </a:p>
          <a:p>
            <a:pPr lvl="1">
              <a:buFont typeface="+mj-lt" charset="0"/>
              <a:buNone/>
            </a:pPr>
            <a:r>
              <a:rPr lang="en-US" altLang="en-US" b="1" dirty="0">
                <a:solidFill>
                  <a:srgbClr val="000000"/>
                </a:solidFill>
              </a:rPr>
              <a:t>1.  </a:t>
            </a:r>
            <a:r>
              <a:rPr lang="en-US" altLang="en-US" dirty="0">
                <a:solidFill>
                  <a:srgbClr val="000000"/>
                </a:solidFill>
              </a:rPr>
              <a:t>Commence DRS ABCD Basic Life Support. </a:t>
            </a:r>
          </a:p>
          <a:p>
            <a:pPr lvl="1">
              <a:buFont typeface="+mj-lt" charset="0"/>
              <a:buNone/>
            </a:pPr>
            <a:endParaRPr lang="en-US" altLang="en-US" b="1" dirty="0">
              <a:solidFill>
                <a:srgbClr val="000000"/>
              </a:solidFill>
            </a:endParaRPr>
          </a:p>
          <a:p>
            <a:pPr lvl="1">
              <a:buFont typeface="+mj-lt" charset="0"/>
              <a:buNone/>
            </a:pPr>
            <a:r>
              <a:rPr lang="en-US" altLang="en-US" b="1" dirty="0">
                <a:solidFill>
                  <a:srgbClr val="000000"/>
                </a:solidFill>
              </a:rPr>
              <a:t>2.  </a:t>
            </a:r>
            <a:r>
              <a:rPr lang="en-US" altLang="en-US" dirty="0">
                <a:solidFill>
                  <a:srgbClr val="000000"/>
                </a:solidFill>
              </a:rPr>
              <a:t>Clear the airways and commence CPR, attach an AED if available and follow the instructions or on-screen directions of the unit. </a:t>
            </a:r>
          </a:p>
          <a:p>
            <a:pPr lvl="1">
              <a:buFont typeface="+mj-lt" charset="0"/>
              <a:buNone/>
            </a:pPr>
            <a:endParaRPr lang="en-US" altLang="en-US" b="1" dirty="0">
              <a:solidFill>
                <a:srgbClr val="000000"/>
              </a:solidFill>
            </a:endParaRPr>
          </a:p>
          <a:p>
            <a:pPr lvl="1">
              <a:buFont typeface="+mj-lt" charset="0"/>
              <a:buNone/>
            </a:pPr>
            <a:r>
              <a:rPr lang="en-US" altLang="en-US" b="1" dirty="0">
                <a:solidFill>
                  <a:srgbClr val="000000"/>
                </a:solidFill>
              </a:rPr>
              <a:t>3.  </a:t>
            </a:r>
            <a:r>
              <a:rPr lang="en-US" altLang="en-US" dirty="0">
                <a:solidFill>
                  <a:srgbClr val="000000"/>
                </a:solidFill>
              </a:rPr>
              <a:t>Call 000 or 112 for an ambulance.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835E0ED-F7C0-4B8E-B4BF-05DB0B01A569}" type="slidenum">
              <a:rPr lang="en-US" altLang="en-US" sz="1200">
                <a:latin typeface="Arial" panose="020B0604020202020204" pitchFamily="34" charset="0"/>
              </a:rPr>
              <a:pPr eaLnBrk="1" hangingPunct="1"/>
              <a:t>74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926717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32"/>
              </a:spcBef>
            </a:pPr>
            <a:r>
              <a:rPr lang="en-AU" altLang="en-US" sz="1200" dirty="0">
                <a:ea typeface="MS Mincho" panose="02020609040205080304" pitchFamily="49" charset="-128"/>
              </a:rPr>
              <a:t>The chain of survival is the rapid administration of CPR in sudden cardiac arrest situations to maximize its life saving potential. Understanding the links in the chain of survival can improve the chances of survival from a cardiac arrest. </a:t>
            </a:r>
          </a:p>
          <a:p>
            <a:pPr>
              <a:spcBef>
                <a:spcPts val="432"/>
              </a:spcBef>
            </a:pPr>
            <a:endParaRPr lang="en-AU" altLang="en-US" sz="1200" dirty="0">
              <a:ea typeface="MS Mincho" panose="02020609040205080304" pitchFamily="49" charset="-128"/>
            </a:endParaRPr>
          </a:p>
          <a:p>
            <a:pPr>
              <a:spcBef>
                <a:spcPts val="432"/>
              </a:spcBef>
            </a:pPr>
            <a:r>
              <a:rPr lang="en-AU" altLang="en-US" sz="1200" dirty="0">
                <a:ea typeface="MS Mincho" panose="02020609040205080304" pitchFamily="49" charset="-128"/>
              </a:rPr>
              <a:t>The 6 links in the chain of survival are:</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a:t>
            </a:r>
            <a:r>
              <a:rPr lang="en-US" altLang="en-US" baseline="0" dirty="0">
                <a:solidFill>
                  <a:srgbClr val="000000"/>
                </a:solidFill>
              </a:rPr>
              <a:t> recognition.</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access.</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CPR.</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defibrillation.</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advanced life support.</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definitive care.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604BF61-AF5E-4908-B57A-A04FFF87C2BA}" type="slidenum">
              <a:rPr lang="en-US" altLang="en-US" sz="1200">
                <a:latin typeface="Arial" panose="020B0604020202020204" pitchFamily="34" charset="0"/>
              </a:rPr>
              <a:pPr eaLnBrk="1" hangingPunct="1"/>
              <a:t>75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6300863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Angina can look like a heart attack but the chest pain can come and go and last less than 10 minutes. It will often occur during physical exercise.</a:t>
            </a:r>
          </a:p>
          <a:p>
            <a:r>
              <a:rPr lang="en-US" altLang="en-US" dirty="0">
                <a:solidFill>
                  <a:srgbClr val="000000"/>
                </a:solidFill>
              </a:rPr>
              <a:t> </a:t>
            </a:r>
          </a:p>
          <a:p>
            <a:r>
              <a:rPr lang="en-US" altLang="en-US" dirty="0">
                <a:solidFill>
                  <a:srgbClr val="000000"/>
                </a:solidFill>
              </a:rPr>
              <a:t>A person with angina will still be conscious and have a pulse but it must be treated or it may lead to sudden cardiac arrest.</a:t>
            </a:r>
          </a:p>
          <a:p>
            <a:r>
              <a:rPr lang="en-US" altLang="en-US" dirty="0">
                <a:solidFill>
                  <a:srgbClr val="000000"/>
                </a:solidFill>
              </a:rPr>
              <a:t> </a:t>
            </a:r>
          </a:p>
          <a:p>
            <a:r>
              <a:rPr lang="en-US" altLang="en-US" dirty="0">
                <a:solidFill>
                  <a:srgbClr val="000000"/>
                </a:solidFill>
              </a:rPr>
              <a:t>People who have been diagnosed with angina should have prescribed medication with them to relieve the condition.</a:t>
            </a:r>
          </a:p>
          <a:p>
            <a:r>
              <a:rPr lang="en-US" altLang="en-US" dirty="0">
                <a:solidFill>
                  <a:srgbClr val="000000"/>
                </a:solidFill>
              </a:rPr>
              <a:t> </a:t>
            </a:r>
          </a:p>
          <a:p>
            <a:r>
              <a:rPr lang="en-US" altLang="en-US" dirty="0">
                <a:solidFill>
                  <a:srgbClr val="000000"/>
                </a:solidFill>
              </a:rPr>
              <a:t>Recognising angina (similar symptoms to a heart attack):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 tight/heavy or dull pain or ache starts across the chest and comes and goes at different times.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 can spread to the neck, jaw, shoulders or arms (usually the left arm).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may develop nausea, vomiting, shortness of breath and they usually look pale, distressed.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A8E8E78-3770-4D91-843D-8BBDA021B486}" type="slidenum">
              <a:rPr lang="en-US" altLang="en-US" sz="1200">
                <a:latin typeface="Arial" panose="020B0604020202020204" pitchFamily="34" charset="0"/>
              </a:rPr>
              <a:pPr eaLnBrk="1" hangingPunct="1"/>
              <a:t>76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322976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Treatment includes: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Ensure the person stops physical activity/exertion.</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Rest the patient in a comfortable position and give reassurance.</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Help the patient to ‘self-administer’ their prescribed angina medication.</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Be prepared as the patient may become unconscious.</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If medication does not work and there has been no relief after 10 minutes, call for an ambulance – Dial 000 or 112.</a:t>
            </a:r>
            <a:endParaRPr lang="en-US" altLang="en-US" dirty="0">
              <a:solidFill>
                <a:srgbClr val="000000"/>
              </a:solidFill>
            </a:endParaRP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Emergency Action Plan.</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D22C3F5-8D3A-4759-885D-2F39FB3BCA7C}" type="slidenum">
              <a:rPr lang="en-US" altLang="en-US" sz="1200">
                <a:latin typeface="Arial" panose="020B0604020202020204" pitchFamily="34" charset="0"/>
              </a:rPr>
              <a:pPr eaLnBrk="1" hangingPunct="1"/>
              <a:t>77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6057022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Congestive heart failure describes when the heart is weak, doesn’t function well and can’t pump normally. It is usually due to old age or chronic heart disease. </a:t>
            </a:r>
          </a:p>
          <a:p>
            <a:r>
              <a:rPr lang="en-US" altLang="en-US" dirty="0">
                <a:solidFill>
                  <a:srgbClr val="000000"/>
                </a:solidFill>
              </a:rPr>
              <a:t> </a:t>
            </a:r>
          </a:p>
          <a:p>
            <a:r>
              <a:rPr lang="en-US" altLang="en-US" dirty="0">
                <a:solidFill>
                  <a:srgbClr val="000000"/>
                </a:solidFill>
              </a:rPr>
              <a:t>A person with congestive heart failure may be well for most of the time but they can suddenly get worse particularly when they get sick or don’t take prescribed medications. </a:t>
            </a:r>
          </a:p>
          <a:p>
            <a:r>
              <a:rPr lang="en-US" altLang="en-US" dirty="0">
                <a:solidFill>
                  <a:srgbClr val="000000"/>
                </a:solidFill>
              </a:rPr>
              <a:t> </a:t>
            </a:r>
          </a:p>
          <a:p>
            <a:r>
              <a:rPr lang="en-US" altLang="en-US" dirty="0">
                <a:solidFill>
                  <a:srgbClr val="000000"/>
                </a:solidFill>
              </a:rPr>
              <a:t>A person who is experiencing congestive heart failure will still be conscious and have a pulse. If it is not treated, the person could have a sudden cardiac arrest.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A36801D-2F86-4307-B339-8BB317486B1A}" type="slidenum">
              <a:rPr lang="en-US" altLang="en-US" sz="1200">
                <a:latin typeface="Arial" panose="020B0604020202020204" pitchFamily="34" charset="0"/>
              </a:rPr>
              <a:pPr eaLnBrk="1" hangingPunct="1"/>
              <a:t>78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7195367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Recognising congestive heart failure: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Breathing difficulties – coughing, wheezing, sometimes with gurgling sounds.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Swollen feet, ankles, legs, and abdomen.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During exercise – general tiredness and breathlessness. May also occur during times of strong emotion.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General feeling of ill health.</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BAAFB80-29FF-4B15-A7B3-93DA173DD059}" type="slidenum">
              <a:rPr lang="en-US" altLang="en-US" sz="1200">
                <a:latin typeface="Arial" panose="020B0604020202020204" pitchFamily="34" charset="0"/>
              </a:rPr>
              <a:pPr eaLnBrk="1" hangingPunct="1"/>
              <a:t>79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1537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Duty of care means that you must take reasonable steps to ensure your actions don’t knowingly cause harm to another individual.</a:t>
            </a:r>
            <a:endParaRPr lang="en-AU" altLang="en-US" dirty="0"/>
          </a:p>
          <a:p>
            <a:endParaRPr lang="en-US" altLang="en-US" dirty="0"/>
          </a:p>
          <a:p>
            <a:r>
              <a:rPr lang="en-US" altLang="en-US" dirty="0"/>
              <a:t>In a first aid situation you don’t legally have to provide treatment, unless you have a previous duty of care to the injured person.</a:t>
            </a:r>
            <a:endParaRPr lang="en-AU" altLang="en-US" dirty="0"/>
          </a:p>
          <a:p>
            <a:r>
              <a:rPr lang="en-US" altLang="en-US" dirty="0"/>
              <a:t> </a:t>
            </a:r>
            <a:endParaRPr lang="en-AU" altLang="en-US" dirty="0"/>
          </a:p>
          <a:p>
            <a:r>
              <a:rPr lang="en-US" altLang="en-US" dirty="0"/>
              <a:t>Some examples of where a duty of care to provide first aid exists include cases where:</a:t>
            </a:r>
            <a:endParaRPr lang="en-AU" altLang="en-US" dirty="0"/>
          </a:p>
          <a:p>
            <a:pPr marL="628650" lvl="1" indent="-171450">
              <a:buFontTx/>
              <a:buChar char="•"/>
            </a:pPr>
            <a:endParaRPr lang="en-US" altLang="en-US" dirty="0"/>
          </a:p>
          <a:p>
            <a:pPr marL="628650" lvl="1" indent="-171450">
              <a:buFontTx/>
              <a:buChar char="•"/>
            </a:pPr>
            <a:r>
              <a:rPr lang="en-US" altLang="en-US" dirty="0"/>
              <a:t>You are a worker who is trained, qualified and designated as a first aid officer in a company and you have a duty of care to provide first aid to workers in the company.</a:t>
            </a:r>
            <a:endParaRPr lang="en-AU" altLang="en-US" dirty="0"/>
          </a:p>
          <a:p>
            <a:pPr marL="628650" lvl="1" indent="-171450">
              <a:buFontTx/>
              <a:buChar char="•"/>
            </a:pPr>
            <a:endParaRPr lang="en-US" altLang="en-US" dirty="0"/>
          </a:p>
          <a:p>
            <a:pPr marL="628650" lvl="1" indent="-171450">
              <a:buFontTx/>
              <a:buChar char="•"/>
            </a:pPr>
            <a:r>
              <a:rPr lang="en-US" altLang="en-US" dirty="0"/>
              <a:t>You are responsible for the person injured.</a:t>
            </a:r>
            <a:endParaRPr lang="en-AU" altLang="en-US" dirty="0"/>
          </a:p>
          <a:p>
            <a:pPr marL="628650" lvl="1" indent="-171450">
              <a:buFontTx/>
              <a:buChar char="•"/>
            </a:pPr>
            <a:endParaRPr lang="en-US" altLang="en-US" dirty="0"/>
          </a:p>
          <a:p>
            <a:pPr marL="628650" lvl="1" indent="-171450">
              <a:buFontTx/>
              <a:buChar char="•"/>
            </a:pPr>
            <a:r>
              <a:rPr lang="en-US" altLang="en-US" dirty="0"/>
              <a:t>You are an official first aid volunteer at a public event.</a:t>
            </a:r>
            <a:endParaRPr lang="en-AU" altLang="en-US" dirty="0"/>
          </a:p>
          <a:p>
            <a:pPr marL="628650" lvl="1" indent="-171450">
              <a:buFontTx/>
              <a:buChar char="•"/>
            </a:pPr>
            <a:endParaRPr lang="en-US" altLang="en-US" dirty="0"/>
          </a:p>
          <a:p>
            <a:pPr marL="628650" lvl="1" indent="-171450">
              <a:buFontTx/>
              <a:buChar char="•"/>
            </a:pPr>
            <a:r>
              <a:rPr lang="en-US" altLang="en-US" dirty="0"/>
              <a:t>You have started giving first aid in an emergency.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36DA8C-DA25-4A9D-AE3D-9B55429A9C3E}" type="slidenum">
              <a:rPr lang="en-US" altLang="en-US" sz="1200">
                <a:latin typeface="Arial" panose="020B0604020202020204" pitchFamily="34" charset="0"/>
              </a:rPr>
              <a:pPr eaLnBrk="1" hangingPunct="1"/>
              <a:t>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1374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Treatment includes: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Ensure the person stops physical activity/exertion.</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Rest the patient in a comfortable position and give reassurance.</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Help the patient to ‘self-administer’ their prescribed medication.</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dirty="0">
                <a:solidFill>
                  <a:srgbClr val="000000"/>
                </a:solidFill>
                <a:ea typeface="MS Mincho" panose="02020609040205080304" pitchFamily="49" charset="-128"/>
              </a:rPr>
              <a:t>If their condition is getting worse:</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Call for an ambulance – Dial 000 or 112.</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Monitor vital signs often – record the breathing and pulse rates for handover to emergency personnel.</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Be prepared to perform CPR if the patient becomes unconscious and loses vital signs.</a:t>
            </a: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Emergency Action Plan.</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5B5D66D-879A-4C95-A207-4C8EC414E2D1}" type="slidenum">
              <a:rPr lang="en-US" altLang="en-US" sz="1200">
                <a:latin typeface="Arial" panose="020B0604020202020204" pitchFamily="34" charset="0"/>
              </a:rPr>
              <a:pPr eaLnBrk="1" hangingPunct="1"/>
              <a:t>80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670430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 drowning person can have a cardiac arrest and die. You could put your life in danger by trying to rescue the casualty from the water. If possible use an item that floats to help get the person out of the water.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AE5B0CD-94AA-4F29-9AC7-23589B573A8A}" type="slidenum">
              <a:rPr lang="en-US" altLang="en-US" sz="1200">
                <a:latin typeface="Arial" panose="020B0604020202020204" pitchFamily="34" charset="0"/>
              </a:rPr>
              <a:pPr eaLnBrk="1" hangingPunct="1"/>
              <a:t>81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4014205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There are various injuries that may affect the skeletal system. Often if there have been injuries to the skeletal system then injuries to the muscles, ligaments and tendons will also be present, and vice-versa.</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258E9C2-C343-475F-BFC1-7027EE78728A}" type="slidenum">
              <a:rPr lang="en-US" altLang="en-US" sz="1200">
                <a:latin typeface="Arial" panose="020B0604020202020204" pitchFamily="34" charset="0"/>
              </a:rPr>
              <a:pPr eaLnBrk="1" hangingPunct="1"/>
              <a:t>82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88509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 providing first aid management you should always be aware of the potential for damage to the spinal cord, which is the nerve centre for controlling movement.</a:t>
            </a:r>
          </a:p>
          <a:p>
            <a:r>
              <a:rPr lang="en-US" altLang="en-US" dirty="0">
                <a:solidFill>
                  <a:srgbClr val="000000"/>
                </a:solidFill>
              </a:rPr>
              <a:t> </a:t>
            </a:r>
          </a:p>
          <a:p>
            <a:r>
              <a:rPr lang="en-US" altLang="en-US" dirty="0">
                <a:solidFill>
                  <a:srgbClr val="000000"/>
                </a:solidFill>
              </a:rPr>
              <a:t>Head, neck and spinal injuries can often damage both bones and soft tissue, which can include the brain and spinal cord.</a:t>
            </a:r>
          </a:p>
          <a:p>
            <a:r>
              <a:rPr lang="en-US" altLang="en-US" dirty="0">
                <a:solidFill>
                  <a:srgbClr val="000000"/>
                </a:solidFill>
              </a:rPr>
              <a:t> </a:t>
            </a:r>
          </a:p>
          <a:p>
            <a:r>
              <a:rPr lang="en-AU" sz="1200" kern="1200" dirty="0">
                <a:solidFill>
                  <a:schemeClr val="tx1"/>
                </a:solidFill>
                <a:effectLst/>
              </a:rPr>
              <a:t>As these injuries can become deadly quickly and they can only be assessed and diagnosed fully through x-ray, you should always treat the injury as very serious.</a:t>
            </a:r>
          </a:p>
          <a:p>
            <a:r>
              <a:rPr lang="en-US" altLang="en-US" dirty="0">
                <a:solidFill>
                  <a:srgbClr val="000000"/>
                </a:solidFill>
              </a:rPr>
              <a:t> </a:t>
            </a:r>
          </a:p>
          <a:p>
            <a:r>
              <a:rPr lang="en-US" altLang="en-US" dirty="0">
                <a:solidFill>
                  <a:srgbClr val="000000"/>
                </a:solidFill>
              </a:rPr>
              <a:t>Possible head, neck and spinal damage can occur in nearly any situation but particularly where there has been serious impact, such as in a car accident or a fall from some height.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BEDE864-0AFB-4B8E-A3AA-864BBAB09668}" type="slidenum">
              <a:rPr lang="en-US" altLang="en-US" sz="1200">
                <a:latin typeface="Arial" panose="020B0604020202020204" pitchFamily="34" charset="0"/>
              </a:rPr>
              <a:pPr eaLnBrk="1" hangingPunct="1"/>
              <a:t>83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6179569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Some common warning signs of head, neck or spinal injuries may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Changes in the person’s state of consciousness.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Seizures.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Severe pain/pressure in the head, neck or back.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Large volume of bleeding in the head, neck or back.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Tingling, pins and needles or numbness in the extremities (hands and feet).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Partial or complete loss of movement in any body part.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Discharges or presence of blood or other fluids in the ears or nose.</a:t>
            </a:r>
          </a:p>
          <a:p>
            <a:endParaRPr lang="en-US" altLang="en-US" dirty="0">
              <a:solidFill>
                <a:srgbClr val="000000"/>
              </a:solidFill>
            </a:endParaRPr>
          </a:p>
          <a:p>
            <a:r>
              <a:rPr lang="en-US" altLang="en-US" i="1" dirty="0">
                <a:solidFill>
                  <a:srgbClr val="000000"/>
                </a:solidFill>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2ADE4C8-3D9D-4821-940A-6B90BD8EBF17}" type="slidenum">
              <a:rPr lang="en-US" altLang="en-US" sz="1200">
                <a:latin typeface="Arial" panose="020B0604020202020204" pitchFamily="34" charset="0"/>
              </a:rPr>
              <a:pPr eaLnBrk="1" hangingPunct="1"/>
              <a:t>84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122808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t>Continued…</a:t>
            </a:r>
            <a:endParaRPr lang="en-US" altLang="en-US" dirty="0"/>
          </a:p>
          <a:p>
            <a:endParaRPr lang="en-US" altLang="en-US" i="1" dirty="0"/>
          </a:p>
          <a:p>
            <a:pPr marL="628650" lvl="1" indent="-171450">
              <a:buFontTx/>
              <a:buChar char="•"/>
            </a:pPr>
            <a:r>
              <a:rPr lang="en-US" altLang="en-US" dirty="0"/>
              <a:t>Bruising on the head, particularly around the eyes or behind ears. </a:t>
            </a:r>
          </a:p>
          <a:p>
            <a:pPr marL="628650" lvl="1" indent="-171450">
              <a:buFontTx/>
              <a:buChar char="•"/>
            </a:pPr>
            <a:endParaRPr lang="en-US" altLang="en-US" dirty="0"/>
          </a:p>
          <a:p>
            <a:pPr marL="628650" lvl="1" indent="-171450">
              <a:buFontTx/>
              <a:buChar char="•"/>
            </a:pPr>
            <a:r>
              <a:rPr lang="en-US" altLang="en-US" dirty="0"/>
              <a:t>Nausea or vomiting. </a:t>
            </a:r>
          </a:p>
          <a:p>
            <a:pPr marL="628650" lvl="1" indent="-171450">
              <a:buFontTx/>
              <a:buChar char="•"/>
            </a:pPr>
            <a:endParaRPr lang="en-US" altLang="en-US" dirty="0"/>
          </a:p>
          <a:p>
            <a:pPr marL="628650" lvl="1" indent="-171450">
              <a:buFontTx/>
              <a:buChar char="•"/>
            </a:pPr>
            <a:r>
              <a:rPr lang="en-US" altLang="en-US" dirty="0"/>
              <a:t>Impaired/difficulty breathing. </a:t>
            </a:r>
          </a:p>
          <a:p>
            <a:pPr marL="628650" lvl="1" indent="-171450">
              <a:buFontTx/>
              <a:buChar char="•"/>
            </a:pPr>
            <a:endParaRPr lang="en-US" altLang="en-US" dirty="0"/>
          </a:p>
          <a:p>
            <a:pPr marL="628650" lvl="1" indent="-171450">
              <a:buFontTx/>
              <a:buChar char="•"/>
            </a:pPr>
            <a:r>
              <a:rPr lang="en-US" altLang="en-US" dirty="0"/>
              <a:t>Vision problems. </a:t>
            </a:r>
          </a:p>
          <a:p>
            <a:pPr marL="628650" lvl="1" indent="-171450">
              <a:buFontTx/>
              <a:buChar char="•"/>
            </a:pPr>
            <a:endParaRPr lang="en-US" altLang="en-US" dirty="0"/>
          </a:p>
          <a:p>
            <a:pPr marL="628650" lvl="1" indent="-171450">
              <a:buFontTx/>
              <a:buChar char="•"/>
            </a:pPr>
            <a:r>
              <a:rPr lang="en-US" altLang="en-US" dirty="0"/>
              <a:t>Persistent headache. </a:t>
            </a:r>
          </a:p>
          <a:p>
            <a:pPr marL="628650" lvl="1" indent="-171450">
              <a:buFontTx/>
              <a:buChar char="•"/>
            </a:pPr>
            <a:endParaRPr lang="en-US" altLang="en-US" dirty="0"/>
          </a:p>
          <a:p>
            <a:pPr marL="628650" lvl="1" indent="-171450">
              <a:buFontTx/>
              <a:buChar char="•"/>
            </a:pPr>
            <a:r>
              <a:rPr lang="en-US" altLang="en-US" dirty="0"/>
              <a:t>Loss of balance. </a:t>
            </a:r>
          </a:p>
          <a:p>
            <a:pPr marL="628650" lvl="1" indent="-171450">
              <a:buFontTx/>
              <a:buChar char="•"/>
            </a:pPr>
            <a:endParaRPr lang="en-US" altLang="en-US" dirty="0"/>
          </a:p>
          <a:p>
            <a:pPr marL="628650" lvl="1" indent="-171450">
              <a:buFontTx/>
              <a:buChar char="•"/>
            </a:pPr>
            <a:r>
              <a:rPr lang="en-US" altLang="en-US" dirty="0"/>
              <a:t>Unusual bumps/depressions on the head and/or spine.</a:t>
            </a:r>
          </a:p>
          <a:p>
            <a:r>
              <a:rPr lang="en-US" altLang="en-US" dirty="0"/>
              <a:t> </a:t>
            </a:r>
          </a:p>
          <a:p>
            <a:endParaRPr lang="en-US" altLang="en-US" dirty="0"/>
          </a:p>
          <a:p>
            <a:r>
              <a:rPr lang="en-US" altLang="en-US" dirty="0"/>
              <a:t>Head, neck and spinal injuries can result in paraplegia or quadriplegia, depending on the location of the injury. They can also be potentially life-threatening as breathing can stop.</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36D1222-6183-41DB-BF1D-3849C718776F}" type="slidenum">
              <a:rPr lang="en-US" altLang="en-US" sz="1200">
                <a:latin typeface="Arial" panose="020B0604020202020204" pitchFamily="34" charset="0"/>
              </a:rPr>
              <a:pPr eaLnBrk="1" hangingPunct="1"/>
              <a:t>85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7935218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Some general treatment guidelines are:</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Reassure the patient and get them to stay still.</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Continually monitor vital signs.</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4.  </a:t>
            </a:r>
            <a:r>
              <a:rPr lang="en-US" altLang="en-US" dirty="0" err="1">
                <a:solidFill>
                  <a:srgbClr val="000000"/>
                </a:solidFill>
                <a:ea typeface="MS Mincho" panose="02020609040205080304" pitchFamily="49" charset="-128"/>
              </a:rPr>
              <a:t>Minimise</a:t>
            </a:r>
            <a:r>
              <a:rPr lang="en-US" altLang="en-US" dirty="0">
                <a:solidFill>
                  <a:srgbClr val="000000"/>
                </a:solidFill>
                <a:ea typeface="MS Mincho" panose="02020609040205080304" pitchFamily="49" charset="-128"/>
              </a:rPr>
              <a:t> any movement of the head/neck/spine.</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Manage any other injuries.</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Maintain body temperature.</a:t>
            </a:r>
          </a:p>
          <a:p>
            <a:pPr marL="457200" lvl="1" indent="0">
              <a:buNone/>
            </a:pPr>
            <a:endParaRPr lang="en-US" altLang="en-US" dirty="0">
              <a:solidFill>
                <a:srgbClr val="000000"/>
              </a:solidFill>
            </a:endParaRPr>
          </a:p>
          <a:p>
            <a:pPr marL="457200" lvl="1" indent="0">
              <a:buNone/>
            </a:pPr>
            <a:endParaRPr lang="en-US" altLang="en-US" dirty="0">
              <a:solidFill>
                <a:srgbClr val="000000"/>
              </a:solidFill>
            </a:endParaRPr>
          </a:p>
          <a:p>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Basic Life Support.</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If unconscious and airways need to be cleared carefully turn the person on their side without twisting, bending or moving the person’s neck and back too much. If another person is able to help, one of you should move the body while the other supports the head, neck and spine.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DF9F67D-8409-4272-AC1F-B812A5EE0A95}" type="slidenum">
              <a:rPr lang="en-US" altLang="en-US" sz="1200">
                <a:latin typeface="Arial" panose="020B0604020202020204" pitchFamily="34" charset="0"/>
              </a:rPr>
              <a:pPr eaLnBrk="1" hangingPunct="1"/>
              <a:t>86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9204787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Fractures are breaks in bone tissue and can be classed as either open or closed fractures.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Open fractures </a:t>
            </a:r>
            <a:r>
              <a:rPr lang="en-US" altLang="en-US" dirty="0">
                <a:solidFill>
                  <a:srgbClr val="000000"/>
                </a:solidFill>
              </a:rPr>
              <a:t>involve an open wound – both sides of the fracture do not need to be visible. The limb may be severely bent or an object may have penetrated the skin, breaking the bone.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Closed fractures</a:t>
            </a:r>
            <a:r>
              <a:rPr lang="en-US" altLang="en-US" dirty="0">
                <a:solidFill>
                  <a:srgbClr val="000000"/>
                </a:solidFill>
              </a:rPr>
              <a:t> have no broken skin and are more common than open fractures.</a:t>
            </a:r>
          </a:p>
          <a:p>
            <a:r>
              <a:rPr lang="en-US" altLang="en-US" dirty="0">
                <a:solidFill>
                  <a:srgbClr val="000000"/>
                </a:solidFill>
              </a:rPr>
              <a:t> </a:t>
            </a:r>
          </a:p>
          <a:p>
            <a:endParaRPr lang="en-US" altLang="en-US" dirty="0">
              <a:solidFill>
                <a:srgbClr val="000000"/>
              </a:solidFill>
            </a:endParaRPr>
          </a:p>
          <a:p>
            <a:r>
              <a:rPr lang="en-US" altLang="en-US" dirty="0">
                <a:solidFill>
                  <a:srgbClr val="000000"/>
                </a:solidFill>
              </a:rPr>
              <a:t>Fractures can become life-threatening if there is severe internal or external bleeding and because of the risk of shock. If organs or major nerves or other structures/systems are also injured, the fracture, whether open or closed, is classed as ‘complicated’. </a:t>
            </a:r>
            <a:endParaRPr lang="en-US" altLang="en-US" dirty="0">
              <a:solidFill>
                <a:srgbClr val="000000"/>
              </a:solidFill>
              <a:ea typeface="MS Mincho" panose="02020609040205080304" pitchFamily="49"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CA799EB-31A1-4DA5-8049-7C6E0AEAE53C}" type="slidenum">
              <a:rPr lang="en-US" altLang="en-US" sz="1200">
                <a:latin typeface="Arial" panose="020B0604020202020204" pitchFamily="34" charset="0"/>
              </a:rPr>
              <a:pPr eaLnBrk="1" hangingPunct="1"/>
              <a:t>87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231919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signs and symptoms include:</a:t>
            </a:r>
            <a:endParaRPr lang="en-AU" altLang="en-US" dirty="0">
              <a:solidFill>
                <a:srgbClr val="000000"/>
              </a:solidFill>
            </a:endParaRP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Pain/tenderness – at or near the injury site.</a:t>
            </a:r>
            <a:endParaRPr lang="en-AU" altLang="en-US" dirty="0">
              <a:solidFill>
                <a:srgbClr val="000000"/>
              </a:solidFill>
            </a:endParaRP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Deformity or abnormal position/twist of limb.</a:t>
            </a:r>
            <a:endParaRPr lang="en-AU" altLang="en-US" dirty="0">
              <a:solidFill>
                <a:srgbClr val="000000"/>
              </a:solidFill>
            </a:endParaRP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Swelling.</a:t>
            </a:r>
            <a:endParaRPr lang="en-AU" altLang="en-US" dirty="0">
              <a:solidFill>
                <a:srgbClr val="000000"/>
              </a:solidFill>
            </a:endParaRP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Loss of function.</a:t>
            </a:r>
            <a:endParaRPr lang="en-AU" altLang="en-US" dirty="0">
              <a:solidFill>
                <a:srgbClr val="000000"/>
              </a:solidFill>
            </a:endParaRPr>
          </a:p>
          <a:p>
            <a:pPr marL="628650" lvl="1" indent="-171450">
              <a:buFontTx/>
              <a:buChar char="•"/>
            </a:pPr>
            <a:endParaRPr lang="en-US" altLang="en-US" dirty="0">
              <a:solidFill>
                <a:srgbClr val="000000"/>
              </a:solidFill>
            </a:endParaRPr>
          </a:p>
          <a:p>
            <a:pPr marL="628650" lvl="1" indent="-171450">
              <a:buFontTx/>
              <a:buChar char="•"/>
            </a:pPr>
            <a:r>
              <a:rPr lang="en-US" altLang="en-US" dirty="0" err="1">
                <a:solidFill>
                  <a:srgbClr val="000000"/>
                </a:solidFill>
              </a:rPr>
              <a:t>Discolouration</a:t>
            </a:r>
            <a:r>
              <a:rPr lang="en-US" altLang="en-US" dirty="0">
                <a:solidFill>
                  <a:srgbClr val="000000"/>
                </a:solidFill>
              </a:rPr>
              <a:t>, bruising of skin.</a:t>
            </a:r>
            <a:endParaRPr lang="en-AU" altLang="en-US" dirty="0">
              <a:solidFill>
                <a:srgbClr val="000000"/>
              </a:solidFill>
            </a:endParaRP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Shock.</a:t>
            </a:r>
            <a:endParaRPr lang="en-AU" altLang="en-US" dirty="0">
              <a:solidFill>
                <a:srgbClr val="000000"/>
              </a:solidFill>
            </a:endParaRPr>
          </a:p>
          <a:p>
            <a:endParaRPr lang="en-US" altLang="en-US" dirty="0">
              <a:solidFill>
                <a:srgbClr val="000000"/>
              </a:solidFill>
            </a:endParaRPr>
          </a:p>
          <a:p>
            <a:endParaRPr lang="en-US" altLang="en-US" dirty="0">
              <a:solidFill>
                <a:srgbClr val="000000"/>
              </a:solidFill>
            </a:endParaRPr>
          </a:p>
          <a:p>
            <a:r>
              <a:rPr lang="en-US" altLang="en-US" dirty="0">
                <a:solidFill>
                  <a:srgbClr val="000000"/>
                </a:solidFill>
              </a:rPr>
              <a:t>Fractures/breaks are usually checked for as part of the secondary survey, unless the casualty is in life-threatening danger from loss of blood from an open fracture.</a:t>
            </a:r>
            <a:endParaRPr lang="en-AU"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EB9985E-D249-419D-8C69-A80730AD31D6}" type="slidenum">
              <a:rPr lang="en-US" altLang="en-US" sz="1200">
                <a:latin typeface="Arial" panose="020B0604020202020204" pitchFamily="34" charset="0"/>
              </a:rPr>
              <a:pPr eaLnBrk="1" hangingPunct="1"/>
              <a:t>88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26905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General first aid treatment may include:</a:t>
            </a:r>
          </a:p>
          <a:p>
            <a:endParaRPr lang="en-US" altLang="en-US" b="1"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Control any bleeding and cover any wounds.</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Check for signs of fractures.</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Ask the casualty not to move the injured body part.</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Immobilise and/or support the fracture.</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Handle gently – move the limb/body part as little as possible to prevent making the fracture worse (e.g. a closed fracture may become an open fracture) and to lessen the person’s pain.</a:t>
            </a:r>
          </a:p>
          <a:p>
            <a:pPr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Seek medical aid.</a:t>
            </a:r>
            <a:r>
              <a:rPr lang="en-US" altLang="en-US" dirty="0">
                <a:solidFill>
                  <a:srgbClr val="000000"/>
                </a:solidFill>
              </a:rPr>
              <a:t> </a:t>
            </a: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Emergency Action Plan.</a:t>
            </a:r>
          </a:p>
          <a:p>
            <a:pPr marL="457200" lvl="1" indent="0">
              <a:spcBef>
                <a:spcPts val="300"/>
              </a:spcBef>
              <a:spcAft>
                <a:spcPts val="300"/>
              </a:spcAft>
              <a:buNone/>
            </a:pP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159FA2F-0560-4A32-9057-A4C277114C6C}" type="slidenum">
              <a:rPr lang="en-US" altLang="en-US" sz="1200">
                <a:latin typeface="Arial" panose="020B0604020202020204" pitchFamily="34" charset="0"/>
              </a:rPr>
              <a:pPr eaLnBrk="1" hangingPunct="1"/>
              <a:t>89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48624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Duty of care means that you must take reasonable steps to ensure your actions don’t knowingly cause harm to another individual.</a:t>
            </a:r>
            <a:endParaRPr lang="en-AU" altLang="en-US" dirty="0"/>
          </a:p>
          <a:p>
            <a:endParaRPr lang="en-US" altLang="en-US" dirty="0"/>
          </a:p>
          <a:p>
            <a:r>
              <a:rPr lang="en-US" altLang="en-US" dirty="0"/>
              <a:t>In a first aid situation you don’t legally have to provide treatment, unless you have a previous duty of care to the injured person.</a:t>
            </a:r>
            <a:endParaRPr lang="en-AU" altLang="en-US" dirty="0"/>
          </a:p>
          <a:p>
            <a:r>
              <a:rPr lang="en-US" altLang="en-US" dirty="0"/>
              <a:t> </a:t>
            </a:r>
            <a:endParaRPr lang="en-AU" altLang="en-US" dirty="0"/>
          </a:p>
          <a:p>
            <a:r>
              <a:rPr lang="en-US" altLang="en-US" dirty="0"/>
              <a:t>Some examples of where a duty of care to provide first aid exists include cases where:</a:t>
            </a:r>
            <a:endParaRPr lang="en-AU" altLang="en-US" dirty="0"/>
          </a:p>
          <a:p>
            <a:pPr marL="628650" lvl="1" indent="-171450">
              <a:buFontTx/>
              <a:buChar char="•"/>
            </a:pPr>
            <a:endParaRPr lang="en-US" altLang="en-US" dirty="0"/>
          </a:p>
          <a:p>
            <a:pPr marL="628650" lvl="1" indent="-171450">
              <a:buFontTx/>
              <a:buChar char="•"/>
            </a:pPr>
            <a:r>
              <a:rPr lang="en-US" altLang="en-US" dirty="0"/>
              <a:t>You are a worker who is trained, qualified and designated as a first aid officer in a company and you have a duty of care to provide first aid to workers in the company.</a:t>
            </a:r>
            <a:endParaRPr lang="en-AU" altLang="en-US" dirty="0"/>
          </a:p>
          <a:p>
            <a:pPr marL="628650" lvl="1" indent="-171450">
              <a:buFontTx/>
              <a:buChar char="•"/>
            </a:pPr>
            <a:endParaRPr lang="en-US" altLang="en-US" dirty="0"/>
          </a:p>
          <a:p>
            <a:pPr marL="628650" lvl="1" indent="-171450">
              <a:buFontTx/>
              <a:buChar char="•"/>
            </a:pPr>
            <a:r>
              <a:rPr lang="en-US" altLang="en-US" dirty="0"/>
              <a:t>You are responsible for the person injured.</a:t>
            </a:r>
            <a:endParaRPr lang="en-AU" altLang="en-US" dirty="0"/>
          </a:p>
          <a:p>
            <a:pPr marL="628650" lvl="1" indent="-171450">
              <a:buFontTx/>
              <a:buChar char="•"/>
            </a:pPr>
            <a:endParaRPr lang="en-US" altLang="en-US" dirty="0"/>
          </a:p>
          <a:p>
            <a:pPr marL="628650" lvl="1" indent="-171450">
              <a:buFontTx/>
              <a:buChar char="•"/>
            </a:pPr>
            <a:r>
              <a:rPr lang="en-US" altLang="en-US" dirty="0"/>
              <a:t>You are an official first aid volunteer at a public event.</a:t>
            </a:r>
            <a:endParaRPr lang="en-AU" altLang="en-US" dirty="0"/>
          </a:p>
          <a:p>
            <a:pPr marL="628650" lvl="1" indent="-171450">
              <a:buFontTx/>
              <a:buChar char="•"/>
            </a:pPr>
            <a:endParaRPr lang="en-US" altLang="en-US" dirty="0"/>
          </a:p>
          <a:p>
            <a:pPr marL="628650" lvl="1" indent="-171450">
              <a:buFontTx/>
              <a:buChar char="•"/>
            </a:pPr>
            <a:r>
              <a:rPr lang="en-US" altLang="en-US" dirty="0"/>
              <a:t>You have started giving first aid in an emergency.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36DA8C-DA25-4A9D-AE3D-9B55429A9C3E}" type="slidenum">
              <a:rPr lang="en-US" altLang="en-US" sz="1200">
                <a:latin typeface="Arial" panose="020B0604020202020204" pitchFamily="34" charset="0"/>
              </a:rPr>
              <a:pPr eaLnBrk="1" hangingPunct="1"/>
              <a:t>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324458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Dislocations occur when a bone is separated or displaced from its normal joint position. If left untreated dislocations may lead to a permanent loss of function in the affected area.</a:t>
            </a:r>
          </a:p>
          <a:p>
            <a:endParaRPr lang="en-US" altLang="en-US" dirty="0">
              <a:solidFill>
                <a:srgbClr val="000000"/>
              </a:solidFill>
            </a:endParaRPr>
          </a:p>
          <a:p>
            <a:r>
              <a:rPr lang="en-US" altLang="en-US" dirty="0">
                <a:solidFill>
                  <a:srgbClr val="000000"/>
                </a:solidFill>
              </a:rPr>
              <a:t>Do not try to put the joint back in place; this should be done by a qualified medical professional, as more damage may be caused to the joint and nerves if done incorrectly.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87B7E45-572F-4F14-B4C2-71CDDE53C3D9}" type="slidenum">
              <a:rPr lang="en-US" altLang="en-US" sz="1200">
                <a:latin typeface="Arial" panose="020B0604020202020204" pitchFamily="34" charset="0"/>
              </a:rPr>
              <a:pPr eaLnBrk="1" hangingPunct="1"/>
              <a:t>90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7035696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First aid treatment may include:</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Complete primary and secondary surveys.</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Support and immobilise the injury.</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Treat for shock.</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Apply a cold compress/ice pack to the affected area to help alleviate pain and swelling.</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Place the person in a comfortable position.</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Seek professional medical help.</a:t>
            </a:r>
          </a:p>
          <a:p>
            <a:pPr>
              <a:spcBef>
                <a:spcPts val="300"/>
              </a:spcBef>
              <a:spcAft>
                <a:spcPts val="300"/>
              </a:spcAft>
            </a:pPr>
            <a:endParaRPr lang="en-US" altLang="en-US" b="1" dirty="0">
              <a:solidFill>
                <a:srgbClr val="000000"/>
              </a:solidFill>
              <a:ea typeface="MS Mincho" panose="02020609040205080304" pitchFamily="49" charset="-128"/>
            </a:endParaRPr>
          </a:p>
          <a:p>
            <a:pPr>
              <a:spcBef>
                <a:spcPts val="300"/>
              </a:spcBef>
              <a:spcAft>
                <a:spcPts val="300"/>
              </a:spcAft>
            </a:pPr>
            <a:endParaRPr lang="en-US" altLang="en-US" b="1"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Emergency Action Plan.</a:t>
            </a:r>
          </a:p>
          <a:p>
            <a:pPr marL="457200" lvl="1" indent="0">
              <a:spcBef>
                <a:spcPts val="300"/>
              </a:spcBef>
              <a:spcAft>
                <a:spcPts val="300"/>
              </a:spcAft>
              <a:buNone/>
            </a:pP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4B63745-6AA1-466C-BE9B-4E27DB3E62D9}" type="slidenum">
              <a:rPr lang="en-US" altLang="en-US" sz="1200">
                <a:latin typeface="Arial" panose="020B0604020202020204" pitchFamily="34" charset="0"/>
              </a:rPr>
              <a:pPr eaLnBrk="1" hangingPunct="1"/>
              <a:t>91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4996331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 key part of first aid treatment for skeletal injuries is splinting. A splint is anything used to support and/or immobilise a fracture or dislocation.</a:t>
            </a:r>
          </a:p>
          <a:p>
            <a:r>
              <a:rPr lang="en-US" altLang="en-US" dirty="0">
                <a:solidFill>
                  <a:srgbClr val="000000"/>
                </a:solidFill>
              </a:rPr>
              <a:t> </a:t>
            </a:r>
          </a:p>
          <a:p>
            <a:r>
              <a:rPr lang="en-US" altLang="en-US" dirty="0" err="1">
                <a:solidFill>
                  <a:srgbClr val="000000"/>
                </a:solidFill>
              </a:rPr>
              <a:t>Immobilisation</a:t>
            </a:r>
            <a:r>
              <a:rPr lang="en-US" altLang="en-US" dirty="0">
                <a:solidFill>
                  <a:srgbClr val="000000"/>
                </a:solidFill>
              </a:rPr>
              <a:t> techniques may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Supporting the injury where it is found by packing available material around it, e.g. blankets, clothing. This allows the person to relax their muscles and helps to relieve/reduce 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Applying a splint. Splints may be soft, rigid or body splints, and may be improvised or a commercial product. </a:t>
            </a:r>
          </a:p>
          <a:p>
            <a:pPr marL="1085850" lvl="2" indent="-171450">
              <a:buFontTx/>
              <a:buChar char="•"/>
            </a:pPr>
            <a:r>
              <a:rPr lang="en-US" altLang="en-US" dirty="0">
                <a:solidFill>
                  <a:srgbClr val="000000"/>
                </a:solidFill>
              </a:rPr>
              <a:t>Soft splints include towels, cushions or folded blankets along with bandages/slings. </a:t>
            </a:r>
          </a:p>
          <a:p>
            <a:pPr marL="1085850" lvl="2" indent="-171450">
              <a:buFontTx/>
              <a:buChar char="•"/>
            </a:pPr>
            <a:r>
              <a:rPr lang="en-US" altLang="en-US" dirty="0">
                <a:solidFill>
                  <a:srgbClr val="000000"/>
                </a:solidFill>
              </a:rPr>
              <a:t>Rigid splints include metal strips, boards, folded magazines and papers along with bandages/slings. </a:t>
            </a:r>
          </a:p>
          <a:p>
            <a:pPr marL="1085850" lvl="2" indent="-171450">
              <a:buFontTx/>
              <a:buChar char="•"/>
            </a:pPr>
            <a:r>
              <a:rPr lang="en-US" altLang="en-US" dirty="0">
                <a:solidFill>
                  <a:srgbClr val="000000"/>
                </a:solidFill>
              </a:rPr>
              <a:t>Body splints involve securing an injured body part to another body part, e.g. an injured arm being secured to the chest or securing an injured leg to the uninjured one. Also requires slings/bandages or other material to secure the injured body part.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9AB8005-2D3F-42DF-A54B-F894019152A8}" type="slidenum">
              <a:rPr lang="en-US" altLang="en-US" sz="1200">
                <a:latin typeface="Arial" panose="020B0604020202020204" pitchFamily="34" charset="0"/>
              </a:rPr>
              <a:pPr eaLnBrk="1" hangingPunct="1"/>
              <a:t>92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559286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Points to remember when supporting/slinging injuries: </a:t>
            </a:r>
          </a:p>
          <a:p>
            <a:pPr marL="457200" lvl="1" indent="0">
              <a:buFont typeface="Calibri" panose="020F0502020204030204" pitchFamily="34" charset="0"/>
              <a:buNone/>
            </a:pPr>
            <a:endParaRPr lang="en-US" altLang="en-US" dirty="0"/>
          </a:p>
          <a:p>
            <a:pPr marL="457200" lvl="1" indent="0">
              <a:buFont typeface="Calibri" panose="020F0502020204030204" pitchFamily="34" charset="0"/>
              <a:buNone/>
            </a:pPr>
            <a:r>
              <a:rPr lang="en-US" altLang="en-US" b="1" dirty="0"/>
              <a:t>1.  </a:t>
            </a:r>
            <a:r>
              <a:rPr lang="en-US" altLang="en-US" dirty="0"/>
              <a:t>Apply the splint in the position in which you found the limb. </a:t>
            </a:r>
          </a:p>
          <a:p>
            <a:pPr marL="457200" lvl="1" indent="0">
              <a:buFont typeface="Calibri" panose="020F0502020204030204" pitchFamily="34" charset="0"/>
              <a:buNone/>
            </a:pPr>
            <a:endParaRPr lang="en-US" altLang="en-US" dirty="0"/>
          </a:p>
          <a:p>
            <a:pPr marL="457200" lvl="1" indent="0">
              <a:buFont typeface="Calibri" panose="020F0502020204030204" pitchFamily="34" charset="0"/>
              <a:buNone/>
            </a:pPr>
            <a:r>
              <a:rPr lang="en-US" altLang="en-US" b="1" dirty="0"/>
              <a:t>2.  </a:t>
            </a:r>
            <a:r>
              <a:rPr lang="en-US" altLang="en-US" dirty="0"/>
              <a:t>When splinting, immobilise the limb above and below the joints closest to the injury site. </a:t>
            </a:r>
          </a:p>
          <a:p>
            <a:pPr marL="457200" lvl="1" indent="0">
              <a:buFont typeface="Calibri" panose="020F0502020204030204" pitchFamily="34" charset="0"/>
              <a:buNone/>
            </a:pPr>
            <a:endParaRPr lang="en-US" altLang="en-US" dirty="0"/>
          </a:p>
          <a:p>
            <a:pPr marL="457200" lvl="1" indent="0">
              <a:buFont typeface="Calibri" panose="020F0502020204030204" pitchFamily="34" charset="0"/>
              <a:buNone/>
            </a:pPr>
            <a:r>
              <a:rPr lang="en-US" altLang="en-US" b="1" dirty="0"/>
              <a:t>3.  </a:t>
            </a:r>
            <a:r>
              <a:rPr lang="en-US" altLang="en-US" dirty="0"/>
              <a:t>Check the circulation both before and after applying the splint. </a:t>
            </a:r>
          </a:p>
          <a:p>
            <a:pPr marL="457200" lvl="1" indent="0">
              <a:buFont typeface="Calibri" panose="020F0502020204030204" pitchFamily="34" charset="0"/>
              <a:buNone/>
            </a:pPr>
            <a:endParaRPr lang="en-US" altLang="en-US" dirty="0"/>
          </a:p>
          <a:p>
            <a:pPr marL="457200" lvl="1" indent="0">
              <a:buFont typeface="Calibri" panose="020F0502020204030204" pitchFamily="34" charset="0"/>
              <a:buNone/>
            </a:pPr>
            <a:r>
              <a:rPr lang="en-US" altLang="en-US" b="1" dirty="0"/>
              <a:t>4.  </a:t>
            </a:r>
            <a:r>
              <a:rPr lang="en-US" altLang="en-US" dirty="0"/>
              <a:t>After splinting check the person’s airway, breathing and circulation. </a:t>
            </a:r>
          </a:p>
          <a:p>
            <a:pPr marL="457200" lvl="1" indent="0">
              <a:buFont typeface="Calibri" panose="020F0502020204030204" pitchFamily="34" charset="0"/>
              <a:buNone/>
            </a:pPr>
            <a:endParaRPr lang="en-US" altLang="en-US" dirty="0"/>
          </a:p>
          <a:p>
            <a:pPr marL="457200" lvl="1" indent="0">
              <a:buFont typeface="Calibri" panose="020F0502020204030204" pitchFamily="34" charset="0"/>
              <a:buNone/>
            </a:pPr>
            <a:r>
              <a:rPr lang="en-US" altLang="en-US" b="1" dirty="0"/>
              <a:t>5.  </a:t>
            </a:r>
            <a:r>
              <a:rPr lang="en-US" altLang="en-US" dirty="0"/>
              <a:t>Help the person to rest in the position most comfortable for them and offer reassurance. </a:t>
            </a:r>
          </a:p>
          <a:p>
            <a:pPr marL="457200" lvl="1" indent="0">
              <a:buFont typeface="Calibri" panose="020F0502020204030204" pitchFamily="34" charset="0"/>
              <a:buNone/>
            </a:pPr>
            <a:endParaRPr lang="en-US" altLang="en-US" dirty="0"/>
          </a:p>
          <a:p>
            <a:pPr marL="457200" lvl="1" indent="0">
              <a:buFont typeface="Calibri" panose="020F0502020204030204" pitchFamily="34" charset="0"/>
              <a:buNone/>
            </a:pPr>
            <a:r>
              <a:rPr lang="en-US" altLang="en-US" b="1" dirty="0"/>
              <a:t>6.  </a:t>
            </a:r>
            <a:r>
              <a:rPr lang="en-US" altLang="en-US" dirty="0"/>
              <a:t>Maintain their body temperature. </a:t>
            </a:r>
          </a:p>
          <a:p>
            <a:pPr marL="457200" lvl="1" indent="0">
              <a:buFont typeface="Calibri" panose="020F0502020204030204" pitchFamily="34" charset="0"/>
              <a:buNone/>
            </a:pPr>
            <a:endParaRPr lang="en-US" altLang="en-US" dirty="0"/>
          </a:p>
          <a:p>
            <a:pPr marL="457200" lvl="1" indent="0">
              <a:buFont typeface="Calibri" panose="020F0502020204030204" pitchFamily="34" charset="0"/>
              <a:buNone/>
            </a:pPr>
            <a:r>
              <a:rPr lang="en-US" altLang="en-US" b="1" dirty="0"/>
              <a:t>7.  </a:t>
            </a:r>
            <a:r>
              <a:rPr lang="en-US" altLang="en-US" dirty="0"/>
              <a:t>Continue to monitor vital signs and check for signs of shock. </a:t>
            </a:r>
          </a:p>
          <a:p>
            <a:pPr>
              <a:buFont typeface="+mj-lt" charset="0"/>
              <a:buNone/>
            </a:pPr>
            <a:endParaRPr lang="en-US" altLang="en-US" dirty="0"/>
          </a:p>
          <a:p>
            <a:pPr>
              <a:buFont typeface="+mj-lt" charset="0"/>
              <a:buNone/>
            </a:pPr>
            <a:endParaRPr lang="en-US" altLang="en-US" dirty="0"/>
          </a:p>
          <a:p>
            <a:pPr>
              <a:buFont typeface="+mj-lt" charset="0"/>
              <a:buNone/>
            </a:pPr>
            <a:r>
              <a:rPr lang="en-US" altLang="en-US" dirty="0"/>
              <a:t>Only splint if necessary and if it can be done without causing more pain/discomfort for the individual.</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46528DB-C5D4-42DC-BF15-E9E5E276827C}" type="slidenum">
              <a:rPr lang="en-US" altLang="en-US" sz="1200">
                <a:latin typeface="Arial" panose="020B0604020202020204" pitchFamily="34" charset="0"/>
              </a:rPr>
              <a:pPr eaLnBrk="1" hangingPunct="1"/>
              <a:t>93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0650295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solidFill>
                  <a:srgbClr val="000000"/>
                </a:solidFill>
                <a:ea typeface="ＭＳ Ｐゴシック" charset="0"/>
                <a:cs typeface="Tahoma"/>
              </a:rPr>
              <a:t>Some of the most common body splinting techniques are those for the arm, which are outlined in the table below.</a:t>
            </a:r>
          </a:p>
          <a:p>
            <a:pPr>
              <a:defRPr/>
            </a:pPr>
            <a:endParaRPr lang="en-US" b="1" dirty="0">
              <a:solidFill>
                <a:srgbClr val="000000"/>
              </a:solidFill>
              <a:ea typeface="ＭＳ Ｐゴシック" charset="0"/>
              <a:cs typeface="Tahoma"/>
            </a:endParaRPr>
          </a:p>
          <a:p>
            <a:pPr>
              <a:defRPr/>
            </a:pPr>
            <a:r>
              <a:rPr lang="en-US" b="1" dirty="0">
                <a:solidFill>
                  <a:srgbClr val="000000"/>
                </a:solidFill>
                <a:ea typeface="ＭＳ 明朝"/>
                <a:cs typeface="Tahoma"/>
              </a:rPr>
              <a:t>Arm Sling</a:t>
            </a:r>
            <a:endParaRPr lang="en-US" dirty="0">
              <a:solidFill>
                <a:srgbClr val="000000"/>
              </a:solidFill>
              <a:ea typeface="ＭＳ 明朝"/>
              <a:cs typeface="Tahoma"/>
            </a:endParaRPr>
          </a:p>
          <a:p>
            <a:pPr marL="601200" lvl="2" indent="-342900">
              <a:spcBef>
                <a:spcPts val="300"/>
              </a:spcBef>
              <a:spcAft>
                <a:spcPts val="300"/>
              </a:spcAft>
              <a:buFont typeface="Arial"/>
              <a:buChar char="•"/>
              <a:defRPr/>
            </a:pPr>
            <a:r>
              <a:rPr lang="en-US" dirty="0">
                <a:solidFill>
                  <a:srgbClr val="000000"/>
                </a:solidFill>
                <a:ea typeface="ＭＳ 明朝"/>
                <a:cs typeface="Tahoma"/>
              </a:rPr>
              <a:t>Used for injuries to the arm or hand.</a:t>
            </a:r>
          </a:p>
          <a:p>
            <a:pPr marL="601200" lvl="2" indent="-342900">
              <a:spcBef>
                <a:spcPts val="300"/>
              </a:spcBef>
              <a:spcAft>
                <a:spcPts val="300"/>
              </a:spcAft>
              <a:buFont typeface="Arial"/>
              <a:buChar char="•"/>
              <a:defRPr/>
            </a:pPr>
            <a:r>
              <a:rPr lang="en-US" dirty="0">
                <a:solidFill>
                  <a:srgbClr val="000000"/>
                </a:solidFill>
                <a:ea typeface="ＭＳ 明朝"/>
                <a:cs typeface="Tahoma"/>
              </a:rPr>
              <a:t>Also used for some chest injuries.</a:t>
            </a:r>
          </a:p>
          <a:p>
            <a:pPr marL="601200" lvl="2" indent="-342900">
              <a:spcBef>
                <a:spcPts val="300"/>
              </a:spcBef>
              <a:spcAft>
                <a:spcPts val="300"/>
              </a:spcAft>
              <a:buFont typeface="Arial"/>
              <a:buChar char="•"/>
              <a:defRPr/>
            </a:pPr>
            <a:r>
              <a:rPr lang="en-US" dirty="0">
                <a:solidFill>
                  <a:srgbClr val="000000"/>
                </a:solidFill>
                <a:ea typeface="ＭＳ 明朝"/>
                <a:cs typeface="Tahoma"/>
              </a:rPr>
              <a:t>Holds the forearm across the chest.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CACBFF6-4FAE-4B68-BD2E-84A8D98B036D}" type="slidenum">
              <a:rPr lang="en-US" altLang="en-US" sz="1200">
                <a:latin typeface="Arial" panose="020B0604020202020204" pitchFamily="34" charset="0"/>
              </a:rPr>
              <a:pPr eaLnBrk="1" hangingPunct="1"/>
              <a:t>94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6642666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2388">
              <a:spcBef>
                <a:spcPts val="300"/>
              </a:spcBef>
              <a:spcAft>
                <a:spcPts val="300"/>
              </a:spcAft>
              <a:buFont typeface="Symbol" panose="05050102010706020507" pitchFamily="18" charset="2"/>
              <a:buNone/>
            </a:pPr>
            <a:r>
              <a:rPr lang="en-US" altLang="en-US" b="1" dirty="0">
                <a:solidFill>
                  <a:srgbClr val="000000"/>
                </a:solidFill>
                <a:ea typeface="MS Mincho" panose="02020609040205080304" pitchFamily="49" charset="-128"/>
              </a:rPr>
              <a:t>Elevation Sling</a:t>
            </a:r>
            <a:endParaRPr lang="en-US" altLang="en-US" dirty="0">
              <a:solidFill>
                <a:srgbClr val="000000"/>
              </a:solidFill>
              <a:ea typeface="MS Mincho" panose="02020609040205080304" pitchFamily="49" charset="-128"/>
            </a:endParaRPr>
          </a:p>
          <a:p>
            <a:pPr marL="852488" lvl="1" indent="-342900">
              <a:spcBef>
                <a:spcPts val="300"/>
              </a:spcBef>
              <a:spcAft>
                <a:spcPts val="300"/>
              </a:spcAft>
              <a:buFontTx/>
              <a:buChar char="•"/>
            </a:pPr>
            <a:r>
              <a:rPr lang="en-US" altLang="en-US" dirty="0">
                <a:solidFill>
                  <a:srgbClr val="000000"/>
                </a:solidFill>
                <a:ea typeface="MS Mincho" panose="02020609040205080304" pitchFamily="49" charset="-128"/>
              </a:rPr>
              <a:t>Used when there is bleeding from the hand.</a:t>
            </a:r>
          </a:p>
          <a:p>
            <a:pPr marL="852488" lvl="1" indent="-342900">
              <a:spcBef>
                <a:spcPts val="300"/>
              </a:spcBef>
              <a:spcAft>
                <a:spcPts val="300"/>
              </a:spcAft>
              <a:buFontTx/>
              <a:buChar char="•"/>
            </a:pPr>
            <a:r>
              <a:rPr lang="en-US" altLang="en-US" dirty="0">
                <a:solidFill>
                  <a:srgbClr val="000000"/>
                </a:solidFill>
                <a:ea typeface="MS Mincho" panose="02020609040205080304" pitchFamily="49" charset="-128"/>
              </a:rPr>
              <a:t>Also used when chest or shoulder injuries are present.</a:t>
            </a:r>
          </a:p>
          <a:p>
            <a:pPr marL="852488" lvl="1" indent="-342900">
              <a:spcBef>
                <a:spcPts val="300"/>
              </a:spcBef>
              <a:spcAft>
                <a:spcPts val="300"/>
              </a:spcAft>
              <a:buFontTx/>
              <a:buChar char="•"/>
            </a:pPr>
            <a:r>
              <a:rPr lang="en-US" altLang="en-US" dirty="0">
                <a:solidFill>
                  <a:srgbClr val="000000"/>
                </a:solidFill>
                <a:ea typeface="MS Mincho" panose="02020609040205080304" pitchFamily="49" charset="-128"/>
              </a:rPr>
              <a:t>Supports the forearm and hand in a higher position than the arm sling.</a:t>
            </a:r>
          </a:p>
          <a:p>
            <a:pPr marL="852488" lvl="1" indent="-342900">
              <a:spcBef>
                <a:spcPts val="300"/>
              </a:spcBef>
              <a:spcAft>
                <a:spcPts val="300"/>
              </a:spcAft>
              <a:buFontTx/>
              <a:buChar char="•"/>
            </a:pP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use for elbow injuries.</a:t>
            </a:r>
          </a:p>
          <a:p>
            <a:pPr marL="52388">
              <a:spcBef>
                <a:spcPts val="300"/>
              </a:spcBef>
              <a:spcAft>
                <a:spcPts val="300"/>
              </a:spcAft>
              <a:buFont typeface="Symbol" panose="05050102010706020507" pitchFamily="18" charset="2"/>
              <a:buNone/>
            </a:pPr>
            <a:endParaRPr lang="en-US"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0AB249E-2818-49E0-9684-8FB6F111F597}" type="slidenum">
              <a:rPr lang="en-US" altLang="en-US" sz="1200">
                <a:latin typeface="Arial" panose="020B0604020202020204" pitchFamily="34" charset="0"/>
              </a:rPr>
              <a:pPr eaLnBrk="1" hangingPunct="1"/>
              <a:t>95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0883972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3100">
              <a:spcBef>
                <a:spcPts val="300"/>
              </a:spcBef>
              <a:spcAft>
                <a:spcPts val="300"/>
              </a:spcAft>
              <a:buFont typeface="Symbol"/>
              <a:buNone/>
              <a:defRPr/>
            </a:pPr>
            <a:r>
              <a:rPr lang="en-US" b="1" dirty="0">
                <a:solidFill>
                  <a:srgbClr val="000000"/>
                </a:solidFill>
                <a:ea typeface="ＭＳ 明朝"/>
                <a:cs typeface="Tahoma"/>
              </a:rPr>
              <a:t>Collar and Cuff Sling</a:t>
            </a:r>
            <a:endParaRPr lang="en-US" dirty="0">
              <a:solidFill>
                <a:srgbClr val="000000"/>
              </a:solidFill>
              <a:ea typeface="ＭＳ 明朝"/>
              <a:cs typeface="Tahoma"/>
            </a:endParaRPr>
          </a:p>
          <a:p>
            <a:pPr marL="853200" lvl="1" indent="-342900">
              <a:spcBef>
                <a:spcPts val="300"/>
              </a:spcBef>
              <a:spcAft>
                <a:spcPts val="300"/>
              </a:spcAft>
              <a:buFont typeface="Arial"/>
              <a:buChar char="•"/>
              <a:defRPr/>
            </a:pPr>
            <a:r>
              <a:rPr lang="en-US" dirty="0">
                <a:solidFill>
                  <a:srgbClr val="000000"/>
                </a:solidFill>
                <a:ea typeface="ＭＳ 明朝"/>
                <a:cs typeface="Tahoma"/>
              </a:rPr>
              <a:t>Uses a clove hitch so that the circulation is not cut off.</a:t>
            </a:r>
          </a:p>
          <a:p>
            <a:pPr marL="853200" lvl="1" indent="-342900">
              <a:spcBef>
                <a:spcPts val="300"/>
              </a:spcBef>
              <a:spcAft>
                <a:spcPts val="300"/>
              </a:spcAft>
              <a:buFont typeface="Arial"/>
              <a:buChar char="•"/>
              <a:defRPr/>
            </a:pPr>
            <a:r>
              <a:rPr lang="en-US" dirty="0">
                <a:solidFill>
                  <a:srgbClr val="000000"/>
                </a:solidFill>
                <a:ea typeface="ＭＳ 明朝"/>
                <a:cs typeface="Tahoma"/>
              </a:rPr>
              <a:t>Used when pressure should not be applied to the elbow.</a:t>
            </a:r>
          </a:p>
          <a:p>
            <a:pPr marL="853200" lvl="1" indent="-342900">
              <a:spcBef>
                <a:spcPts val="300"/>
              </a:spcBef>
              <a:spcAft>
                <a:spcPts val="300"/>
              </a:spcAft>
              <a:buFont typeface="Arial"/>
              <a:buChar char="•"/>
              <a:defRPr/>
            </a:pPr>
            <a:r>
              <a:rPr lang="en-US" dirty="0">
                <a:solidFill>
                  <a:srgbClr val="000000"/>
                </a:solidFill>
                <a:ea typeface="ＭＳ 明朝"/>
                <a:cs typeface="Tahoma"/>
              </a:rPr>
              <a:t>Supports the upper arm.</a:t>
            </a:r>
          </a:p>
          <a:p>
            <a:pPr marL="853200" lvl="1" indent="-342900">
              <a:spcBef>
                <a:spcPts val="300"/>
              </a:spcBef>
              <a:spcAft>
                <a:spcPts val="300"/>
              </a:spcAft>
              <a:buFont typeface="Arial"/>
              <a:buChar char="•"/>
              <a:defRPr/>
            </a:pPr>
            <a:r>
              <a:rPr lang="en-US" dirty="0">
                <a:solidFill>
                  <a:srgbClr val="000000"/>
                </a:solidFill>
                <a:ea typeface="ＭＳ 明朝"/>
                <a:cs typeface="Tahoma"/>
              </a:rPr>
              <a:t>Provides passive traction for fractures halfway along the </a:t>
            </a:r>
            <a:r>
              <a:rPr lang="en-US" dirty="0" err="1">
                <a:solidFill>
                  <a:srgbClr val="000000"/>
                </a:solidFill>
                <a:ea typeface="ＭＳ 明朝"/>
                <a:cs typeface="Tahoma"/>
              </a:rPr>
              <a:t>humerus</a:t>
            </a:r>
            <a:r>
              <a:rPr lang="en-US" dirty="0">
                <a:solidFill>
                  <a:srgbClr val="000000"/>
                </a:solidFill>
                <a:ea typeface="ＭＳ 明朝"/>
                <a:cs typeface="Tahoma"/>
              </a:rPr>
              <a:t> shaft.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03FAB6B-A132-4947-909D-74AD37457E7F}" type="slidenum">
              <a:rPr lang="en-US" altLang="en-US" sz="1200">
                <a:latin typeface="Arial" panose="020B0604020202020204" pitchFamily="34" charset="0"/>
              </a:rPr>
              <a:pPr eaLnBrk="1" hangingPunct="1"/>
              <a:t>96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93222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a person is unconscious or has an altered state of consciousness then it is a sign that something is wrong in the body. The ARC Guideline (3) identifies the causes of unconsciousness as:  </a:t>
            </a:r>
          </a:p>
          <a:p>
            <a:pPr marL="628650" lvl="1" indent="-171450">
              <a:buFontTx/>
              <a:buChar char="•"/>
            </a:pPr>
            <a:endParaRPr lang="en-US" altLang="en-US" dirty="0"/>
          </a:p>
          <a:p>
            <a:pPr marL="628650" lvl="1" indent="-171450">
              <a:buFontTx/>
              <a:buChar char="•"/>
            </a:pPr>
            <a:r>
              <a:rPr lang="en-US" altLang="en-US" dirty="0"/>
              <a:t>Blood circulation problems. </a:t>
            </a:r>
          </a:p>
          <a:p>
            <a:pPr marL="628650" lvl="1" indent="-171450">
              <a:buFontTx/>
              <a:buChar char="•"/>
            </a:pPr>
            <a:endParaRPr lang="en-US" altLang="en-US" dirty="0"/>
          </a:p>
          <a:p>
            <a:pPr marL="628650" lvl="1" indent="-171450">
              <a:buFontTx/>
              <a:buChar char="•"/>
            </a:pPr>
            <a:r>
              <a:rPr lang="en-US" altLang="en-US" dirty="0"/>
              <a:t>Blood oxygenation problems. </a:t>
            </a:r>
          </a:p>
          <a:p>
            <a:pPr marL="628650" lvl="1" indent="-171450">
              <a:buFontTx/>
              <a:buChar char="•"/>
            </a:pPr>
            <a:endParaRPr lang="en-US" altLang="en-US" dirty="0"/>
          </a:p>
          <a:p>
            <a:pPr marL="628650" lvl="1" indent="-171450">
              <a:buFontTx/>
              <a:buChar char="•"/>
            </a:pPr>
            <a:r>
              <a:rPr lang="en-US" altLang="en-US" dirty="0"/>
              <a:t>Metabolic problems (e.g. diabetes, overdoses). </a:t>
            </a:r>
          </a:p>
          <a:p>
            <a:pPr marL="628650" lvl="1" indent="-171450">
              <a:buFontTx/>
              <a:buChar char="•"/>
            </a:pPr>
            <a:endParaRPr lang="en-US" altLang="en-US" dirty="0"/>
          </a:p>
          <a:p>
            <a:pPr marL="628650" lvl="1" indent="-171450">
              <a:buFontTx/>
              <a:buChar char="•"/>
            </a:pPr>
            <a:r>
              <a:rPr lang="en-US" altLang="en-US" dirty="0"/>
              <a:t>Central nervous system problems (e.g. head injury, stroke, </a:t>
            </a:r>
            <a:r>
              <a:rPr lang="en-US" altLang="en-US" dirty="0" err="1"/>
              <a:t>tumour</a:t>
            </a:r>
            <a:r>
              <a:rPr lang="en-US" altLang="en-US" dirty="0"/>
              <a:t>, epilepsy).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35232CA-212F-4AA2-8C2B-834464588774}" type="slidenum">
              <a:rPr lang="en-US" altLang="en-US" sz="1200">
                <a:latin typeface="Arial" panose="020B0604020202020204" pitchFamily="34" charset="0"/>
              </a:rPr>
              <a:pPr eaLnBrk="1" hangingPunct="1"/>
              <a:t>97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7830564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It may not always be obvious that a person has a head injury, you might not see bleeding or bruising.</a:t>
            </a:r>
          </a:p>
          <a:p>
            <a:r>
              <a:rPr lang="en-US" altLang="en-US" dirty="0">
                <a:solidFill>
                  <a:srgbClr val="000000"/>
                </a:solidFill>
              </a:rPr>
              <a:t> </a:t>
            </a:r>
          </a:p>
          <a:p>
            <a:r>
              <a:rPr lang="en-US" altLang="en-US" dirty="0">
                <a:solidFill>
                  <a:srgbClr val="000000"/>
                </a:solidFill>
              </a:rPr>
              <a:t>Head injuries can result in injury to the brain and may be caused by direct impact to the head or as a result of other actions/incidents such as whiplash or falling heavily on the feet.</a:t>
            </a:r>
          </a:p>
          <a:p>
            <a:r>
              <a:rPr lang="en-US" altLang="en-US" dirty="0">
                <a:solidFill>
                  <a:srgbClr val="000000"/>
                </a:solidFill>
              </a:rPr>
              <a:t> </a:t>
            </a:r>
          </a:p>
          <a:p>
            <a:r>
              <a:rPr lang="en-US" altLang="en-US" dirty="0">
                <a:solidFill>
                  <a:srgbClr val="000000"/>
                </a:solidFill>
              </a:rPr>
              <a:t>If you think a person has a head injury you need to watch them closely and regularly for signs of changes in their conscious state and take appropriate action.</a:t>
            </a:r>
          </a:p>
          <a:p>
            <a:r>
              <a:rPr lang="en-US" altLang="en-US" dirty="0">
                <a:solidFill>
                  <a:srgbClr val="000000"/>
                </a:solidFill>
              </a:rPr>
              <a:t> </a:t>
            </a:r>
          </a:p>
          <a:p>
            <a:r>
              <a:rPr lang="en-US" altLang="en-US" dirty="0">
                <a:solidFill>
                  <a:srgbClr val="000000"/>
                </a:solidFill>
              </a:rPr>
              <a:t>Spinal injuries may also be associated with the head injury so care should be taken if moving the person.</a:t>
            </a:r>
          </a:p>
          <a:p>
            <a:r>
              <a:rPr lang="en-US" altLang="en-US" dirty="0">
                <a:solidFill>
                  <a:srgbClr val="000000"/>
                </a:solidFill>
              </a:rPr>
              <a:t> </a:t>
            </a:r>
          </a:p>
          <a:p>
            <a:r>
              <a:rPr lang="en-US" altLang="en-US" dirty="0">
                <a:solidFill>
                  <a:srgbClr val="000000"/>
                </a:solidFill>
              </a:rPr>
              <a:t>All head injuries should be considered serious.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259EF24-DE87-4250-9682-B2894214D08F}" type="slidenum">
              <a:rPr lang="en-US" altLang="en-US" sz="1200">
                <a:latin typeface="Arial" panose="020B0604020202020204" pitchFamily="34" charset="0"/>
              </a:rPr>
              <a:pPr eaLnBrk="1" hangingPunct="1"/>
              <a:t>98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179591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signs and symptoms include:</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Headache.</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Nausea/vomiting.</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Confusion/temporary short-term memory loss.</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Unconsciousness – for brief or extended periods.</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“Seeing stars”, blurred or double vision.</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Dizziness, stumbling, lack of coordination.</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Numbness/tingling/weakness/pins and needles in arms and legs.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C2B66E6-7E07-4A6E-A11D-E48A297138A6}" type="slidenum">
              <a:rPr lang="en-US" altLang="en-US" sz="1200">
                <a:latin typeface="Arial" panose="020B0604020202020204" pitchFamily="34" charset="0"/>
              </a:rPr>
              <a:pPr eaLnBrk="1" hangingPunct="1"/>
              <a:t>99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69657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11501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3998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1943100" cy="65532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295400" y="0"/>
            <a:ext cx="5676900" cy="6553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9825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76708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30370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295400" y="1371600"/>
            <a:ext cx="3200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371600"/>
            <a:ext cx="3200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52757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7691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359165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580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525156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421633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1"/>
          <p:cNvSpPr>
            <a:spLocks noGrp="1"/>
          </p:cNvSpPr>
          <p:nvPr>
            <p:ph type="title"/>
          </p:nvPr>
        </p:nvSpPr>
        <p:spPr bwMode="auto">
          <a:xfrm>
            <a:off x="1414463" y="274638"/>
            <a:ext cx="7467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dirty="0"/>
              <a:t>CLICK TO EDIT MASTER TITLE STYLE</a:t>
            </a:r>
            <a:endParaRPr lang="en-US" altLang="en-US" dirty="0"/>
          </a:p>
        </p:txBody>
      </p:sp>
      <p:sp>
        <p:nvSpPr>
          <p:cNvPr id="1028" name="Text Placeholder 15"/>
          <p:cNvSpPr>
            <a:spLocks noGrp="1"/>
          </p:cNvSpPr>
          <p:nvPr>
            <p:ph type="body" idx="1"/>
          </p:nvPr>
        </p:nvSpPr>
        <p:spPr bwMode="auto">
          <a:xfrm>
            <a:off x="1414463" y="1254125"/>
            <a:ext cx="74676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dirty="0"/>
              <a:t>Click to edit master text styles</a:t>
            </a:r>
          </a:p>
          <a:p>
            <a:pPr lvl="1"/>
            <a:r>
              <a:rPr lang="en-AU" altLang="en-US" dirty="0"/>
              <a:t>Second level</a:t>
            </a:r>
          </a:p>
          <a:p>
            <a:pPr lvl="2"/>
            <a:r>
              <a:rPr lang="en-AU" altLang="en-US" dirty="0"/>
              <a:t>Third level</a:t>
            </a:r>
          </a:p>
        </p:txBody>
      </p:sp>
    </p:spTree>
  </p:cSld>
  <p:clrMap bg1="lt1" tx1="dk1" bg2="lt2" tx2="dk2" accent1="accent1" accent2="accent2" accent3="accent3" accent4="accent4" accent5="accent5" accent6="accent6" hlink="hlink" folHlink="folHlink"/>
  <p:txStyles>
    <p:titleStyle>
      <a:lvl1pPr algn="l" defTabSz="457200" rtl="0" eaLnBrk="0" fontAlgn="base" hangingPunct="0">
        <a:spcBef>
          <a:spcPct val="0"/>
        </a:spcBef>
        <a:spcAft>
          <a:spcPct val="0"/>
        </a:spcAft>
        <a:defRPr sz="2400" kern="1200">
          <a:solidFill>
            <a:srgbClr val="0069AA"/>
          </a:solidFill>
          <a:latin typeface="Arial" panose="020B0604020202020204" pitchFamily="34" charset="0"/>
          <a:ea typeface="MS PGothic" panose="020B0600070205080204" pitchFamily="34" charset="-128"/>
          <a:cs typeface="Arial Black"/>
        </a:defRPr>
      </a:lvl1pPr>
      <a:lvl2pPr algn="l" defTabSz="457200" rtl="0" eaLnBrk="0" fontAlgn="base" hangingPunct="0">
        <a:spcBef>
          <a:spcPct val="0"/>
        </a:spcBef>
        <a:spcAft>
          <a:spcPct val="0"/>
        </a:spcAft>
        <a:defRPr sz="2400">
          <a:solidFill>
            <a:srgbClr val="0069AA"/>
          </a:solidFill>
          <a:latin typeface="Impact" charset="0"/>
          <a:ea typeface="MS PGothic" panose="020B0600070205080204" pitchFamily="34" charset="-128"/>
        </a:defRPr>
      </a:lvl2pPr>
      <a:lvl3pPr algn="l" defTabSz="457200" rtl="0" eaLnBrk="0" fontAlgn="base" hangingPunct="0">
        <a:spcBef>
          <a:spcPct val="0"/>
        </a:spcBef>
        <a:spcAft>
          <a:spcPct val="0"/>
        </a:spcAft>
        <a:defRPr sz="2400">
          <a:solidFill>
            <a:srgbClr val="0069AA"/>
          </a:solidFill>
          <a:latin typeface="Impact" charset="0"/>
          <a:ea typeface="MS PGothic" panose="020B0600070205080204" pitchFamily="34" charset="-128"/>
        </a:defRPr>
      </a:lvl3pPr>
      <a:lvl4pPr algn="l" defTabSz="457200" rtl="0" eaLnBrk="0" fontAlgn="base" hangingPunct="0">
        <a:spcBef>
          <a:spcPct val="0"/>
        </a:spcBef>
        <a:spcAft>
          <a:spcPct val="0"/>
        </a:spcAft>
        <a:defRPr sz="2400">
          <a:solidFill>
            <a:srgbClr val="0069AA"/>
          </a:solidFill>
          <a:latin typeface="Impact" charset="0"/>
          <a:ea typeface="MS PGothic" panose="020B0600070205080204" pitchFamily="34" charset="-128"/>
        </a:defRPr>
      </a:lvl4pPr>
      <a:lvl5pPr algn="l" defTabSz="457200" rtl="0" eaLnBrk="0" fontAlgn="base" hangingPunct="0">
        <a:spcBef>
          <a:spcPct val="0"/>
        </a:spcBef>
        <a:spcAft>
          <a:spcPct val="0"/>
        </a:spcAft>
        <a:defRPr sz="2400">
          <a:solidFill>
            <a:srgbClr val="0069AA"/>
          </a:solidFill>
          <a:latin typeface="Impact" charset="0"/>
          <a:ea typeface="MS PGothic" panose="020B0600070205080204" pitchFamily="34" charset="-128"/>
        </a:defRPr>
      </a:lvl5pPr>
      <a:lvl6pPr marL="457200" algn="l" defTabSz="457200" rtl="0" fontAlgn="base">
        <a:spcBef>
          <a:spcPct val="0"/>
        </a:spcBef>
        <a:spcAft>
          <a:spcPct val="0"/>
        </a:spcAft>
        <a:defRPr sz="2400">
          <a:solidFill>
            <a:srgbClr val="0069AA"/>
          </a:solidFill>
          <a:latin typeface="Impact" charset="0"/>
          <a:ea typeface="ＭＳ Ｐゴシック" charset="0"/>
        </a:defRPr>
      </a:lvl6pPr>
      <a:lvl7pPr marL="914400" algn="l" defTabSz="457200" rtl="0" fontAlgn="base">
        <a:spcBef>
          <a:spcPct val="0"/>
        </a:spcBef>
        <a:spcAft>
          <a:spcPct val="0"/>
        </a:spcAft>
        <a:defRPr sz="2400">
          <a:solidFill>
            <a:srgbClr val="0069AA"/>
          </a:solidFill>
          <a:latin typeface="Impact" charset="0"/>
          <a:ea typeface="ＭＳ Ｐゴシック" charset="0"/>
        </a:defRPr>
      </a:lvl7pPr>
      <a:lvl8pPr marL="1371600" algn="l" defTabSz="457200" rtl="0" fontAlgn="base">
        <a:spcBef>
          <a:spcPct val="0"/>
        </a:spcBef>
        <a:spcAft>
          <a:spcPct val="0"/>
        </a:spcAft>
        <a:defRPr sz="2400">
          <a:solidFill>
            <a:srgbClr val="0069AA"/>
          </a:solidFill>
          <a:latin typeface="Impact" charset="0"/>
          <a:ea typeface="ＭＳ Ｐゴシック" charset="0"/>
        </a:defRPr>
      </a:lvl8pPr>
      <a:lvl9pPr marL="1828800" algn="l" defTabSz="457200" rtl="0" fontAlgn="base">
        <a:spcBef>
          <a:spcPct val="0"/>
        </a:spcBef>
        <a:spcAft>
          <a:spcPct val="0"/>
        </a:spcAft>
        <a:defRPr sz="2400">
          <a:solidFill>
            <a:srgbClr val="0069AA"/>
          </a:solidFill>
          <a:latin typeface="Impact" charset="0"/>
          <a:ea typeface="ＭＳ Ｐゴシック" charset="0"/>
        </a:defRPr>
      </a:lvl9pPr>
    </p:titleStyle>
    <p:bodyStyle>
      <a:lvl1pPr marL="342900" indent="-342900" algn="l" defTabSz="457200" rtl="0" eaLnBrk="0" fontAlgn="base" hangingPunct="0">
        <a:spcBef>
          <a:spcPct val="20000"/>
        </a:spcBef>
        <a:spcAft>
          <a:spcPct val="0"/>
        </a:spcAft>
        <a:buSzPct val="100000"/>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gn="l" defTabSz="457200" rtl="0" eaLnBrk="0" fontAlgn="base" hangingPunct="0">
        <a:spcBef>
          <a:spcPct val="20000"/>
        </a:spcBef>
        <a:spcAft>
          <a:spcPct val="0"/>
        </a:spcAft>
        <a:buSzPct val="100000"/>
        <a:buBlip>
          <a:blip r:embed="rId2"/>
        </a:buBlip>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025525" indent="-228600" algn="l" defTabSz="457200" rtl="0" eaLnBrk="0" fontAlgn="base" hangingPunct="0">
        <a:spcBef>
          <a:spcPct val="20000"/>
        </a:spcBef>
        <a:spcAft>
          <a:spcPct val="0"/>
        </a:spcAft>
        <a:buBlip>
          <a:blip r:embed="rId3"/>
        </a:buBlip>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RLS Powerpoint-2">
            <a:extLst>
              <a:ext uri="{FF2B5EF4-FFF2-40B4-BE49-F238E27FC236}">
                <a16:creationId xmlns:a16="http://schemas.microsoft.com/office/drawing/2014/main" id="{F85866BF-1CF2-4EA8-8926-C516E1F6B3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13" y="-98425"/>
            <a:ext cx="9155113"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C06DD83B-642D-4747-A02E-96F7FA5B25D4}"/>
              </a:ext>
            </a:extLst>
          </p:cNvPr>
          <p:cNvSpPr>
            <a:spLocks noGrp="1" noChangeArrowheads="1"/>
          </p:cNvSpPr>
          <p:nvPr>
            <p:ph type="title"/>
          </p:nvPr>
        </p:nvSpPr>
        <p:spPr bwMode="auto">
          <a:xfrm>
            <a:off x="2209800" y="0"/>
            <a:ext cx="685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083145D7-47BE-4A28-AD57-B66DC8054F70}"/>
              </a:ext>
            </a:extLst>
          </p:cNvPr>
          <p:cNvSpPr>
            <a:spLocks noGrp="1" noChangeArrowheads="1"/>
          </p:cNvSpPr>
          <p:nvPr>
            <p:ph type="body" idx="1"/>
          </p:nvPr>
        </p:nvSpPr>
        <p:spPr bwMode="auto">
          <a:xfrm>
            <a:off x="1295400" y="1371600"/>
            <a:ext cx="6553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1390179"/>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spd="med">
    <p:fade/>
  </p:transition>
  <p:txStyles>
    <p:titleStyle>
      <a:lvl1pPr algn="ctr" rtl="0" eaLnBrk="1" fontAlgn="base" hangingPunct="1">
        <a:spcBef>
          <a:spcPct val="0"/>
        </a:spcBef>
        <a:spcAft>
          <a:spcPct val="0"/>
        </a:spcAft>
        <a:defRPr sz="4600">
          <a:solidFill>
            <a:srgbClr val="0069AB"/>
          </a:solidFill>
          <a:latin typeface="+mj-lt"/>
          <a:ea typeface="MS PGothic" pitchFamily="34" charset="-128"/>
          <a:cs typeface="MS PGothic" charset="0"/>
        </a:defRPr>
      </a:lvl1pPr>
      <a:lvl2pPr algn="ctr" rtl="0" eaLnBrk="1" fontAlgn="base" hangingPunct="1">
        <a:spcBef>
          <a:spcPct val="0"/>
        </a:spcBef>
        <a:spcAft>
          <a:spcPct val="0"/>
        </a:spcAft>
        <a:defRPr sz="4600">
          <a:solidFill>
            <a:srgbClr val="0069AB"/>
          </a:solidFill>
          <a:latin typeface="Arial" charset="0"/>
          <a:ea typeface="MS PGothic" pitchFamily="34" charset="-128"/>
          <a:cs typeface="MS PGothic" charset="0"/>
        </a:defRPr>
      </a:lvl2pPr>
      <a:lvl3pPr algn="ctr" rtl="0" eaLnBrk="1" fontAlgn="base" hangingPunct="1">
        <a:spcBef>
          <a:spcPct val="0"/>
        </a:spcBef>
        <a:spcAft>
          <a:spcPct val="0"/>
        </a:spcAft>
        <a:defRPr sz="4600">
          <a:solidFill>
            <a:srgbClr val="0069AB"/>
          </a:solidFill>
          <a:latin typeface="Arial" charset="0"/>
          <a:ea typeface="MS PGothic" pitchFamily="34" charset="-128"/>
          <a:cs typeface="MS PGothic" charset="0"/>
        </a:defRPr>
      </a:lvl3pPr>
      <a:lvl4pPr algn="ctr" rtl="0" eaLnBrk="1" fontAlgn="base" hangingPunct="1">
        <a:spcBef>
          <a:spcPct val="0"/>
        </a:spcBef>
        <a:spcAft>
          <a:spcPct val="0"/>
        </a:spcAft>
        <a:defRPr sz="4600">
          <a:solidFill>
            <a:srgbClr val="0069AB"/>
          </a:solidFill>
          <a:latin typeface="Arial" charset="0"/>
          <a:ea typeface="MS PGothic" pitchFamily="34" charset="-128"/>
          <a:cs typeface="MS PGothic" charset="0"/>
        </a:defRPr>
      </a:lvl4pPr>
      <a:lvl5pPr algn="ctr" rtl="0" eaLnBrk="1" fontAlgn="base" hangingPunct="1">
        <a:spcBef>
          <a:spcPct val="0"/>
        </a:spcBef>
        <a:spcAft>
          <a:spcPct val="0"/>
        </a:spcAft>
        <a:defRPr sz="4600">
          <a:solidFill>
            <a:srgbClr val="0069AB"/>
          </a:solidFill>
          <a:latin typeface="Arial" charset="0"/>
          <a:ea typeface="MS PGothic" pitchFamily="34" charset="-128"/>
          <a:cs typeface="MS PGothic" charset="0"/>
        </a:defRPr>
      </a:lvl5pPr>
      <a:lvl6pPr marL="457200" algn="ctr" rtl="0" eaLnBrk="1" fontAlgn="base" hangingPunct="1">
        <a:spcBef>
          <a:spcPct val="0"/>
        </a:spcBef>
        <a:spcAft>
          <a:spcPct val="0"/>
        </a:spcAft>
        <a:defRPr sz="4600">
          <a:solidFill>
            <a:srgbClr val="0069AB"/>
          </a:solidFill>
          <a:latin typeface="Arial" charset="0"/>
          <a:ea typeface="ＭＳ Ｐゴシック" pitchFamily="84" charset="-128"/>
        </a:defRPr>
      </a:lvl6pPr>
      <a:lvl7pPr marL="914400" algn="ctr" rtl="0" eaLnBrk="1" fontAlgn="base" hangingPunct="1">
        <a:spcBef>
          <a:spcPct val="0"/>
        </a:spcBef>
        <a:spcAft>
          <a:spcPct val="0"/>
        </a:spcAft>
        <a:defRPr sz="4600">
          <a:solidFill>
            <a:srgbClr val="0069AB"/>
          </a:solidFill>
          <a:latin typeface="Arial" charset="0"/>
          <a:ea typeface="ＭＳ Ｐゴシック" pitchFamily="84" charset="-128"/>
        </a:defRPr>
      </a:lvl7pPr>
      <a:lvl8pPr marL="1371600" algn="ctr" rtl="0" eaLnBrk="1" fontAlgn="base" hangingPunct="1">
        <a:spcBef>
          <a:spcPct val="0"/>
        </a:spcBef>
        <a:spcAft>
          <a:spcPct val="0"/>
        </a:spcAft>
        <a:defRPr sz="4600">
          <a:solidFill>
            <a:srgbClr val="0069AB"/>
          </a:solidFill>
          <a:latin typeface="Arial" charset="0"/>
          <a:ea typeface="ＭＳ Ｐゴシック" pitchFamily="84" charset="-128"/>
        </a:defRPr>
      </a:lvl8pPr>
      <a:lvl9pPr marL="1828800" algn="ctr" rtl="0" eaLnBrk="1" fontAlgn="base" hangingPunct="1">
        <a:spcBef>
          <a:spcPct val="0"/>
        </a:spcBef>
        <a:spcAft>
          <a:spcPct val="0"/>
        </a:spcAft>
        <a:defRPr sz="4600">
          <a:solidFill>
            <a:srgbClr val="0069AB"/>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S PGothic" pitchFamily="34" charset="-128"/>
          <a:cs typeface="MS PGothic" charset="0"/>
        </a:defRPr>
      </a:lvl1pPr>
      <a:lvl2pPr marL="742950" indent="-285750" algn="l" rtl="0" eaLnBrk="1" fontAlgn="base" hangingPunct="1">
        <a:spcBef>
          <a:spcPct val="20000"/>
        </a:spcBef>
        <a:spcAft>
          <a:spcPct val="0"/>
        </a:spcAft>
        <a:buChar char="–"/>
        <a:defRPr sz="2800">
          <a:solidFill>
            <a:srgbClr val="46C9EA"/>
          </a:solidFill>
          <a:latin typeface="+mn-lt"/>
          <a:ea typeface="MS PGothic" pitchFamily="34" charset="-128"/>
          <a:cs typeface="MS PGothic" charset="0"/>
        </a:defRPr>
      </a:lvl2pPr>
      <a:lvl3pPr marL="1143000" indent="-228600" algn="l" rtl="0" eaLnBrk="1" fontAlgn="base" hangingPunct="1">
        <a:spcBef>
          <a:spcPct val="20000"/>
        </a:spcBef>
        <a:spcAft>
          <a:spcPct val="0"/>
        </a:spcAft>
        <a:buChar char="•"/>
        <a:defRPr sz="2400">
          <a:solidFill>
            <a:srgbClr val="46C9EA"/>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rgbClr val="46C9EA"/>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rgbClr val="46C9EA"/>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rgbClr val="46C9EA"/>
          </a:solidFill>
          <a:latin typeface="+mn-lt"/>
          <a:ea typeface="+mn-ea"/>
        </a:defRPr>
      </a:lvl6pPr>
      <a:lvl7pPr marL="2971800" indent="-228600" algn="l" rtl="0" eaLnBrk="1" fontAlgn="base" hangingPunct="1">
        <a:spcBef>
          <a:spcPct val="20000"/>
        </a:spcBef>
        <a:spcAft>
          <a:spcPct val="0"/>
        </a:spcAft>
        <a:buChar char="»"/>
        <a:defRPr sz="2000">
          <a:solidFill>
            <a:srgbClr val="46C9EA"/>
          </a:solidFill>
          <a:latin typeface="+mn-lt"/>
          <a:ea typeface="+mn-ea"/>
        </a:defRPr>
      </a:lvl7pPr>
      <a:lvl8pPr marL="3429000" indent="-228600" algn="l" rtl="0" eaLnBrk="1" fontAlgn="base" hangingPunct="1">
        <a:spcBef>
          <a:spcPct val="20000"/>
        </a:spcBef>
        <a:spcAft>
          <a:spcPct val="0"/>
        </a:spcAft>
        <a:buChar char="»"/>
        <a:defRPr sz="2000">
          <a:solidFill>
            <a:srgbClr val="46C9EA"/>
          </a:solidFill>
          <a:latin typeface="+mn-lt"/>
          <a:ea typeface="+mn-ea"/>
        </a:defRPr>
      </a:lvl8pPr>
      <a:lvl9pPr marL="3886200" indent="-228600" algn="l" rtl="0" eaLnBrk="1" fontAlgn="base" hangingPunct="1">
        <a:spcBef>
          <a:spcPct val="20000"/>
        </a:spcBef>
        <a:spcAft>
          <a:spcPct val="0"/>
        </a:spcAft>
        <a:buChar char="»"/>
        <a:defRPr sz="2000">
          <a:solidFill>
            <a:srgbClr val="46C9EA"/>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24.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91.gif"/></Relationships>
</file>

<file path=ppt/slides/_rels/slide1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92.gif"/></Relationships>
</file>

<file path=ppt/slides/_rels/slide1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image" Target="../media/image136.gif"/></Relationships>
</file>

<file path=ppt/slides/_rels/slide1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0.xml"/><Relationship Id="rId1" Type="http://schemas.openxmlformats.org/officeDocument/2006/relationships/slideLayout" Target="../slideLayouts/slideLayout1.xml"/><Relationship Id="rId4" Type="http://schemas.openxmlformats.org/officeDocument/2006/relationships/image" Target="../media/image143.gif"/></Relationships>
</file>

<file path=ppt/slides/_rels/slide19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4.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1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gif"/></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3446" y="1495194"/>
            <a:ext cx="7317105" cy="967748"/>
          </a:xfrm>
        </p:spPr>
        <p:txBody>
          <a:bodyPr/>
          <a:lstStyle/>
          <a:p>
            <a:r>
              <a:rPr lang="en-AU" b="1" dirty="0">
                <a:solidFill>
                  <a:schemeClr val="bg1"/>
                </a:solidFill>
              </a:rPr>
              <a:t>HLTAID003</a:t>
            </a:r>
            <a:br>
              <a:rPr lang="en-AU" b="1" dirty="0">
                <a:solidFill>
                  <a:schemeClr val="bg1"/>
                </a:solidFill>
              </a:rPr>
            </a:br>
            <a:r>
              <a:rPr lang="en-AU" b="1" dirty="0">
                <a:solidFill>
                  <a:schemeClr val="bg1"/>
                </a:solidFill>
              </a:rPr>
              <a:t>Provide first aid</a:t>
            </a:r>
          </a:p>
        </p:txBody>
      </p:sp>
      <p:pic>
        <p:nvPicPr>
          <p:cNvPr id="22530" name="Picture 2" descr="Image result for rlsswa first aid">
            <a:extLst>
              <a:ext uri="{FF2B5EF4-FFF2-40B4-BE49-F238E27FC236}">
                <a16:creationId xmlns:a16="http://schemas.microsoft.com/office/drawing/2014/main" id="{2D076058-901F-4CFB-9B03-842C19792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535" y="3031957"/>
            <a:ext cx="3020929" cy="302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9622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307975" y="10080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Good Samaritan Protection</a:t>
            </a:r>
          </a:p>
        </p:txBody>
      </p:sp>
      <p:sp>
        <p:nvSpPr>
          <p:cNvPr id="2" name="Rectangle 1">
            <a:extLst>
              <a:ext uri="{FF2B5EF4-FFF2-40B4-BE49-F238E27FC236}">
                <a16:creationId xmlns:a16="http://schemas.microsoft.com/office/drawing/2014/main" id="{3404D580-B84E-47A9-B740-1837EEAECAD5}"/>
              </a:ext>
            </a:extLst>
          </p:cNvPr>
          <p:cNvSpPr/>
          <p:nvPr/>
        </p:nvSpPr>
        <p:spPr>
          <a:xfrm>
            <a:off x="1233487" y="2246977"/>
            <a:ext cx="6905626" cy="2554545"/>
          </a:xfrm>
          <a:prstGeom prst="rect">
            <a:avLst/>
          </a:prstGeom>
        </p:spPr>
        <p:txBody>
          <a:bodyPr wrap="square">
            <a:spAutoFit/>
          </a:bodyPr>
          <a:lstStyle/>
          <a:p>
            <a:r>
              <a:rPr lang="en-AU" sz="2000" dirty="0">
                <a:solidFill>
                  <a:schemeClr val="bg1"/>
                </a:solidFill>
                <a:latin typeface="Arial" panose="020B0604020202020204" pitchFamily="34" charset="0"/>
              </a:rPr>
              <a:t>States and territories have laws that protect people who come “to the aid of a person who is apparently in need of emergency assistance”. </a:t>
            </a:r>
          </a:p>
          <a:p>
            <a:endParaRPr lang="en-AU" sz="2000" dirty="0">
              <a:solidFill>
                <a:schemeClr val="bg1"/>
              </a:solidFill>
              <a:latin typeface="Arial" panose="020B0604020202020204" pitchFamily="34" charset="0"/>
            </a:endParaRPr>
          </a:p>
          <a:p>
            <a:r>
              <a:rPr lang="en-AU" sz="2000" dirty="0">
                <a:solidFill>
                  <a:schemeClr val="bg1"/>
                </a:solidFill>
                <a:latin typeface="Arial" panose="020B0604020202020204" pitchFamily="34" charset="0"/>
              </a:rPr>
              <a:t>If you provide first aid within your training and without being reckless you are protected from civil liability. If you provide first aid while under the influence of drugs or alcohol you are not protected. </a:t>
            </a:r>
            <a:endParaRPr lang="en-AU" sz="2000" dirty="0">
              <a:solidFill>
                <a:schemeClr val="bg1"/>
              </a:solidFill>
            </a:endParaRPr>
          </a:p>
        </p:txBody>
      </p:sp>
    </p:spTree>
    <p:extLst>
      <p:ext uri="{BB962C8B-B14F-4D97-AF65-F5344CB8AC3E}">
        <p14:creationId xmlns:p14="http://schemas.microsoft.com/office/powerpoint/2010/main" val="1474368895"/>
      </p:ext>
    </p:extLst>
  </p:cSld>
  <p:clrMapOvr>
    <a:masterClrMapping/>
  </p:clrMapOvr>
  <p:transition spd="slow">
    <p:push/>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9B6DAA7-7AF5-401B-990C-DE18A79754F2}"/>
              </a:ext>
            </a:extLst>
          </p:cNvPr>
          <p:cNvGraphicFramePr>
            <a:graphicFrameLocks noGrp="1"/>
          </p:cNvGraphicFramePr>
          <p:nvPr>
            <p:extLst>
              <p:ext uri="{D42A27DB-BD31-4B8C-83A1-F6EECF244321}">
                <p14:modId xmlns:p14="http://schemas.microsoft.com/office/powerpoint/2010/main" val="4009077740"/>
              </p:ext>
            </p:extLst>
          </p:nvPr>
        </p:nvGraphicFramePr>
        <p:xfrm>
          <a:off x="1192847" y="1453983"/>
          <a:ext cx="7275513" cy="3636000"/>
        </p:xfrm>
        <a:graphic>
          <a:graphicData uri="http://schemas.openxmlformats.org/drawingml/2006/table">
            <a:tbl>
              <a:tblPr/>
              <a:tblGrid>
                <a:gridCol w="7275513">
                  <a:extLst>
                    <a:ext uri="{9D8B030D-6E8A-4147-A177-3AD203B41FA5}">
                      <a16:colId xmlns:a16="http://schemas.microsoft.com/office/drawing/2014/main" val="20000"/>
                    </a:ext>
                  </a:extLst>
                </a:gridCol>
              </a:tblGrid>
              <a:tr h="396000">
                <a:tc>
                  <a:txBody>
                    <a:bodyPr/>
                    <a:lstStyle/>
                    <a:p>
                      <a:pPr marL="396000" marR="0" lvl="0" indent="-342900" algn="ctr" defTabSz="457200" rtl="0" eaLnBrk="1" fontAlgn="base" latinLnBrk="0" hangingPunct="1">
                        <a:lnSpc>
                          <a:spcPct val="100000"/>
                        </a:lnSpc>
                        <a:spcBef>
                          <a:spcPts val="432"/>
                        </a:spcBef>
                        <a:spcAft>
                          <a:spcPts val="0"/>
                        </a:spcAft>
                        <a:buClrTx/>
                        <a:buSzTx/>
                        <a:buFont typeface="+mj-lt"/>
                        <a:buAutoNum type="arabicPeriod"/>
                        <a:tabLst/>
                        <a:defRPr/>
                      </a:pPr>
                      <a:r>
                        <a:rPr lang="en-US" altLang="en-US" sz="1800" b="1" dirty="0">
                          <a:latin typeface="Calibri" panose="020F0502020204030204" pitchFamily="34" charset="0"/>
                          <a:ea typeface="MS Mincho" panose="02020609040205080304" pitchFamily="49" charset="-128"/>
                        </a:rPr>
                        <a:t> </a:t>
                      </a:r>
                      <a:r>
                        <a:rPr lang="en-US" altLang="en-US" sz="1800" dirty="0">
                          <a:latin typeface="Calibri" panose="020F0502020204030204" pitchFamily="34" charset="0"/>
                          <a:ea typeface="MS Mincho" panose="02020609040205080304" pitchFamily="49" charset="-128"/>
                        </a:rPr>
                        <a:t>Assess level of consciousness – talk and touch method. Then:</a:t>
                      </a:r>
                    </a:p>
                  </a:txBody>
                  <a:tcPr marL="68586" marR="68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300"/>
                        </a:spcAft>
                        <a:buClrTx/>
                        <a:buSzTx/>
                        <a:buFontTx/>
                        <a:buNone/>
                        <a:tabLst/>
                      </a:pPr>
                      <a:r>
                        <a:rPr kumimoji="0" lang="en-US" altLang="en-US" sz="1800" b="1" i="0" u="none" strike="noStrike" cap="none" normalizeH="0" baseline="0" dirty="0">
                          <a:ln>
                            <a:noFill/>
                          </a:ln>
                          <a:solidFill>
                            <a:srgbClr val="FFFFFF"/>
                          </a:solidFill>
                          <a:effectLst/>
                          <a:latin typeface="Calibri" panose="020F0502020204030204" pitchFamily="34" charset="0"/>
                          <a:ea typeface="MS Mincho" panose="02020609040205080304" pitchFamily="49" charset="-128"/>
                        </a:rPr>
                        <a:t>If the Patient is Conscious:</a:t>
                      </a:r>
                    </a:p>
                  </a:txBody>
                  <a:tcPr marL="68586" marR="68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1"/>
                  </a:ext>
                </a:extLst>
              </a:tr>
              <a:tr h="1656000">
                <a:tc>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2"/>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Observe closely and note changes in condition – improvement/deterioration.</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2"/>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Conduct secondary survey.</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2"/>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Carry out any required first aid.</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2"/>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Person should see a doctor at earliest possible time.</a:t>
                      </a:r>
                    </a:p>
                  </a:txBody>
                  <a:tcPr marL="68586" marR="68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32000">
                <a:tc>
                  <a:txBody>
                    <a:bodyPr/>
                    <a:lstStyle/>
                    <a:p>
                      <a:pPr marL="0" marR="0" lvl="0" indent="0" algn="ctr" defTabSz="457200" rtl="0" eaLnBrk="1" fontAlgn="base" latinLnBrk="0" hangingPunct="1">
                        <a:lnSpc>
                          <a:spcPct val="100000"/>
                        </a:lnSpc>
                        <a:spcBef>
                          <a:spcPts val="432"/>
                        </a:spcBef>
                        <a:spcAft>
                          <a:spcPts val="30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S Mincho" panose="02020609040205080304" pitchFamily="49" charset="-128"/>
                          <a:cs typeface="+mn-cs"/>
                        </a:rPr>
                        <a:t>If the Patient is Unconscious:</a:t>
                      </a:r>
                    </a:p>
                  </a:txBody>
                  <a:tcPr marL="68586" marR="68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3"/>
                  </a:ext>
                </a:extLst>
              </a:tr>
              <a:tr h="720000">
                <a:tc>
                  <a:txBody>
                    <a:bodyPr/>
                    <a:lstStyle/>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2"/>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mn-cs"/>
                        </a:rPr>
                        <a:t> </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mn-cs"/>
                        </a:rPr>
                        <a:t>Commence DRS ABCD Basic Life Support.</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2"/>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mn-cs"/>
                        </a:rPr>
                        <a:t> </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mn-cs"/>
                        </a:rPr>
                        <a:t>Call an ambulance on 000 or 112.</a:t>
                      </a:r>
                    </a:p>
                  </a:txBody>
                  <a:tcPr marL="68586" marR="6858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50101538"/>
      </p:ext>
    </p:extLst>
  </p:cSld>
  <p:clrMapOvr>
    <a:masterClrMapping/>
  </p:clrMapOvr>
  <p:transition spd="slow">
    <p:push/>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txBox="1">
            <a:spLocks/>
          </p:cNvSpPr>
          <p:nvPr/>
        </p:nvSpPr>
        <p:spPr bwMode="auto">
          <a:xfrm>
            <a:off x="259849" y="105669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Stroke</a:t>
            </a:r>
          </a:p>
        </p:txBody>
      </p:sp>
      <p:sp>
        <p:nvSpPr>
          <p:cNvPr id="179202" name="Content Placeholder 2"/>
          <p:cNvSpPr txBox="1">
            <a:spLocks/>
          </p:cNvSpPr>
          <p:nvPr/>
        </p:nvSpPr>
        <p:spPr bwMode="auto">
          <a:xfrm>
            <a:off x="1214521" y="1908483"/>
            <a:ext cx="3525922" cy="442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 stroke happens when blood flow to the brain is disrupted and brain tissue is damaged due to bleeding/blood clot.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The most common method for checking for a stroke is using the </a:t>
            </a:r>
            <a:r>
              <a:rPr lang="en-US" altLang="en-US" sz="1800" b="1" dirty="0">
                <a:solidFill>
                  <a:schemeClr val="bg1"/>
                </a:solidFill>
                <a:latin typeface="Arial" panose="020B0604020202020204" pitchFamily="34" charset="0"/>
                <a:ea typeface="MS Mincho" panose="02020609040205080304" pitchFamily="49" charset="-128"/>
              </a:rPr>
              <a:t>FAST</a:t>
            </a:r>
            <a:r>
              <a:rPr lang="en-US" altLang="en-US" sz="1800" dirty="0">
                <a:solidFill>
                  <a:schemeClr val="bg1"/>
                </a:solidFill>
                <a:latin typeface="Arial" panose="020B0604020202020204" pitchFamily="34" charset="0"/>
                <a:ea typeface="MS Mincho" panose="02020609040205080304" pitchFamily="49" charset="-128"/>
              </a:rPr>
              <a:t> method.</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b="1" dirty="0">
                <a:solidFill>
                  <a:schemeClr val="bg1"/>
                </a:solidFill>
                <a:latin typeface="Arial" panose="020B0604020202020204" pitchFamily="34" charset="0"/>
                <a:ea typeface="MS Mincho" panose="02020609040205080304" pitchFamily="49" charset="-128"/>
              </a:rPr>
              <a:t>F</a:t>
            </a:r>
            <a:r>
              <a:rPr lang="en-US" altLang="en-US" sz="1800" b="1" dirty="0">
                <a:solidFill>
                  <a:schemeClr val="bg1"/>
                </a:solidFill>
                <a:latin typeface="Arial" panose="020B0604020202020204" pitchFamily="34" charset="0"/>
                <a:ea typeface="MS Mincho" panose="02020609040205080304" pitchFamily="49" charset="-128"/>
              </a:rPr>
              <a:t> – Facial </a:t>
            </a:r>
            <a:r>
              <a:rPr lang="en-US" altLang="en-US" sz="1800" dirty="0">
                <a:solidFill>
                  <a:schemeClr val="bg1"/>
                </a:solidFill>
                <a:latin typeface="Arial" panose="020B0604020202020204" pitchFamily="34" charset="0"/>
                <a:ea typeface="MS Mincho" panose="02020609040205080304" pitchFamily="49" charset="-128"/>
              </a:rPr>
              <a:t>weakness. </a:t>
            </a:r>
          </a:p>
          <a:p>
            <a:pPr>
              <a:spcBef>
                <a:spcPts val="432"/>
              </a:spcBef>
            </a:pPr>
            <a:r>
              <a:rPr lang="en-US" altLang="en-US" b="1" dirty="0">
                <a:solidFill>
                  <a:schemeClr val="bg1"/>
                </a:solidFill>
                <a:latin typeface="Arial" panose="020B0604020202020204" pitchFamily="34" charset="0"/>
                <a:ea typeface="MS Mincho" panose="02020609040205080304" pitchFamily="49" charset="-128"/>
              </a:rPr>
              <a:t>A</a:t>
            </a:r>
            <a:r>
              <a:rPr lang="en-US" altLang="en-US" sz="1800" b="1" dirty="0">
                <a:solidFill>
                  <a:schemeClr val="bg1"/>
                </a:solidFill>
                <a:latin typeface="Arial" panose="020B0604020202020204" pitchFamily="34" charset="0"/>
                <a:ea typeface="MS Mincho" panose="02020609040205080304" pitchFamily="49" charset="-128"/>
              </a:rPr>
              <a:t> – Arm </a:t>
            </a:r>
            <a:r>
              <a:rPr lang="en-US" altLang="en-US" sz="1800" dirty="0">
                <a:solidFill>
                  <a:schemeClr val="bg1"/>
                </a:solidFill>
                <a:latin typeface="Arial" panose="020B0604020202020204" pitchFamily="34" charset="0"/>
                <a:ea typeface="MS Mincho" panose="02020609040205080304" pitchFamily="49" charset="-128"/>
              </a:rPr>
              <a:t>weakness. </a:t>
            </a:r>
          </a:p>
          <a:p>
            <a:pPr>
              <a:spcBef>
                <a:spcPts val="432"/>
              </a:spcBef>
            </a:pPr>
            <a:r>
              <a:rPr lang="en-US" altLang="en-US" b="1" dirty="0">
                <a:solidFill>
                  <a:schemeClr val="bg1"/>
                </a:solidFill>
                <a:latin typeface="Arial" panose="020B0604020202020204" pitchFamily="34" charset="0"/>
                <a:ea typeface="MS Mincho" panose="02020609040205080304" pitchFamily="49" charset="-128"/>
              </a:rPr>
              <a:t>S</a:t>
            </a:r>
            <a:r>
              <a:rPr lang="en-US" altLang="en-US" sz="1800" b="1" dirty="0">
                <a:solidFill>
                  <a:schemeClr val="bg1"/>
                </a:solidFill>
                <a:latin typeface="Arial" panose="020B0604020202020204" pitchFamily="34" charset="0"/>
                <a:ea typeface="MS Mincho" panose="02020609040205080304" pitchFamily="49" charset="-128"/>
              </a:rPr>
              <a:t> – Speech.</a:t>
            </a:r>
          </a:p>
          <a:p>
            <a:pPr>
              <a:spcBef>
                <a:spcPts val="432"/>
              </a:spcBef>
            </a:pPr>
            <a:r>
              <a:rPr lang="en-US" altLang="en-US" b="1" dirty="0">
                <a:solidFill>
                  <a:schemeClr val="bg1"/>
                </a:solidFill>
                <a:latin typeface="Arial" panose="020B0604020202020204" pitchFamily="34" charset="0"/>
                <a:ea typeface="MS Mincho" panose="02020609040205080304" pitchFamily="49" charset="-128"/>
              </a:rPr>
              <a:t>T</a:t>
            </a:r>
            <a:r>
              <a:rPr lang="en-US" altLang="en-US" sz="1800" b="1" dirty="0">
                <a:solidFill>
                  <a:schemeClr val="bg1"/>
                </a:solidFill>
                <a:latin typeface="Arial" panose="020B0604020202020204" pitchFamily="34" charset="0"/>
                <a:ea typeface="MS Mincho" panose="02020609040205080304" pitchFamily="49" charset="-128"/>
              </a:rPr>
              <a:t> – Time </a:t>
            </a:r>
            <a:r>
              <a:rPr lang="en-US" altLang="en-US" sz="1800" dirty="0">
                <a:solidFill>
                  <a:schemeClr val="bg1"/>
                </a:solidFill>
                <a:latin typeface="Arial" panose="020B0604020202020204" pitchFamily="34" charset="0"/>
                <a:ea typeface="MS Mincho" panose="02020609040205080304" pitchFamily="49" charset="-128"/>
              </a:rPr>
              <a:t>to act fast.</a:t>
            </a:r>
          </a:p>
        </p:txBody>
      </p:sp>
      <p:pic>
        <p:nvPicPr>
          <p:cNvPr id="2" name="Picture 1">
            <a:extLst>
              <a:ext uri="{FF2B5EF4-FFF2-40B4-BE49-F238E27FC236}">
                <a16:creationId xmlns:a16="http://schemas.microsoft.com/office/drawing/2014/main" id="{D5E4C179-FA85-4E5F-A462-971621F059F0}"/>
              </a:ext>
            </a:extLst>
          </p:cNvPr>
          <p:cNvPicPr>
            <a:picLocks noChangeAspect="1"/>
          </p:cNvPicPr>
          <p:nvPr/>
        </p:nvPicPr>
        <p:blipFill>
          <a:blip r:embed="rId3"/>
          <a:stretch>
            <a:fillRect/>
          </a:stretch>
        </p:blipFill>
        <p:spPr>
          <a:xfrm>
            <a:off x="5028268" y="2514628"/>
            <a:ext cx="3960659" cy="2334182"/>
          </a:xfrm>
          <a:prstGeom prst="rect">
            <a:avLst/>
          </a:prstGeom>
        </p:spPr>
      </p:pic>
    </p:spTree>
    <p:extLst>
      <p:ext uri="{BB962C8B-B14F-4D97-AF65-F5344CB8AC3E}">
        <p14:creationId xmlns:p14="http://schemas.microsoft.com/office/powerpoint/2010/main" val="696633027"/>
      </p:ext>
    </p:extLst>
  </p:cSld>
  <p:clrMapOvr>
    <a:masterClrMapping/>
  </p:clrMapOvr>
  <p:transition spd="slow">
    <p:push/>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txBox="1">
            <a:spLocks/>
          </p:cNvSpPr>
          <p:nvPr/>
        </p:nvSpPr>
        <p:spPr bwMode="auto">
          <a:xfrm>
            <a:off x="283912" y="116689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Stroke</a:t>
            </a:r>
          </a:p>
        </p:txBody>
      </p:sp>
      <p:sp>
        <p:nvSpPr>
          <p:cNvPr id="29698" name="Content Placeholder 2"/>
          <p:cNvSpPr txBox="1">
            <a:spLocks/>
          </p:cNvSpPr>
          <p:nvPr/>
        </p:nvSpPr>
        <p:spPr bwMode="auto">
          <a:xfrm>
            <a:off x="1294564" y="2305831"/>
            <a:ext cx="6357519" cy="322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Common signs and symptoms include: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Sudden weakness/numbness/paralysis of one side of the face, arm or leg.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Sudden difficulty swallowing.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Blurred/decreased vision.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Severe sudden headache.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May develop nausea, vomiting and drowsiness.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May develop dizziness, fatigue or become unconscious.</a:t>
            </a:r>
          </a:p>
        </p:txBody>
      </p:sp>
    </p:spTree>
    <p:extLst>
      <p:ext uri="{BB962C8B-B14F-4D97-AF65-F5344CB8AC3E}">
        <p14:creationId xmlns:p14="http://schemas.microsoft.com/office/powerpoint/2010/main" val="2895190023"/>
      </p:ext>
    </p:extLst>
  </p:cSld>
  <p:clrMapOvr>
    <a:masterClrMapping/>
  </p:clrMapOvr>
  <p:transition spd="slow">
    <p:push/>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34FC638-C779-4246-ABA6-76747BC0E2EE}"/>
              </a:ext>
            </a:extLst>
          </p:cNvPr>
          <p:cNvGraphicFramePr>
            <a:graphicFrameLocks noGrp="1"/>
          </p:cNvGraphicFramePr>
          <p:nvPr>
            <p:extLst>
              <p:ext uri="{D42A27DB-BD31-4B8C-83A1-F6EECF244321}">
                <p14:modId xmlns:p14="http://schemas.microsoft.com/office/powerpoint/2010/main" val="1875854323"/>
              </p:ext>
            </p:extLst>
          </p:nvPr>
        </p:nvGraphicFramePr>
        <p:xfrm>
          <a:off x="1110231" y="1531891"/>
          <a:ext cx="7261225" cy="3559038"/>
        </p:xfrm>
        <a:graphic>
          <a:graphicData uri="http://schemas.openxmlformats.org/drawingml/2006/table">
            <a:tbl>
              <a:tblPr/>
              <a:tblGrid>
                <a:gridCol w="7261225">
                  <a:extLst>
                    <a:ext uri="{9D8B030D-6E8A-4147-A177-3AD203B41FA5}">
                      <a16:colId xmlns:a16="http://schemas.microsoft.com/office/drawing/2014/main" val="20000"/>
                    </a:ext>
                  </a:extLst>
                </a:gridCol>
              </a:tblGrid>
              <a:tr h="4270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anose="020F0502020204030204" pitchFamily="34" charset="0"/>
                          <a:ea typeface="MS Mincho" panose="02020609040205080304" pitchFamily="49" charset="-128"/>
                        </a:rPr>
                        <a:t>If the Patient is Conscious: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3132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you haven’t already done so call an ambulance on 000 or 112.</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Conduct secondary survey.</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Carry out any required first aid.</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Help the person rest comfortably – the head and shoulders should be higher than the rest of the body.</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5"/>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Reassure the person to help relieve anxiety.</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5"/>
                        <a:tabLst/>
                      </a:pPr>
                      <a:r>
                        <a:rPr lang="en-US" altLang="en-US" sz="1800" b="1" dirty="0">
                          <a:latin typeface="Calibri" panose="020F0502020204030204" pitchFamily="34" charset="0"/>
                          <a:ea typeface="MS Mincho" panose="02020609040205080304" pitchFamily="49" charset="-128"/>
                        </a:rPr>
                        <a:t> </a:t>
                      </a: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DO NOT</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give the casualty anything to eat OR drink.</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5"/>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the person is drooling or has difficulty swallowing move them into the recovery position on the side with the facial droop facing down/closest to the ground.</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81914372"/>
      </p:ext>
    </p:extLst>
  </p:cSld>
  <p:clrMapOvr>
    <a:masterClrMapping/>
  </p:clrMapOvr>
  <p:transition spd="slow">
    <p:push/>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txBox="1">
            <a:spLocks/>
          </p:cNvSpPr>
          <p:nvPr/>
        </p:nvSpPr>
        <p:spPr bwMode="auto">
          <a:xfrm>
            <a:off x="295943" y="10366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Stroke</a:t>
            </a:r>
          </a:p>
        </p:txBody>
      </p:sp>
      <p:graphicFrame>
        <p:nvGraphicFramePr>
          <p:cNvPr id="4" name="Table 3">
            <a:extLst>
              <a:ext uri="{FF2B5EF4-FFF2-40B4-BE49-F238E27FC236}">
                <a16:creationId xmlns:a16="http://schemas.microsoft.com/office/drawing/2014/main" id="{48E24190-8C1C-49BC-B2B0-0D6ABFBBB461}"/>
              </a:ext>
            </a:extLst>
          </p:cNvPr>
          <p:cNvGraphicFramePr>
            <a:graphicFrameLocks noGrp="1"/>
          </p:cNvGraphicFramePr>
          <p:nvPr>
            <p:extLst>
              <p:ext uri="{D42A27DB-BD31-4B8C-83A1-F6EECF244321}">
                <p14:modId xmlns:p14="http://schemas.microsoft.com/office/powerpoint/2010/main" val="1736128997"/>
              </p:ext>
            </p:extLst>
          </p:nvPr>
        </p:nvGraphicFramePr>
        <p:xfrm>
          <a:off x="1222375" y="2199832"/>
          <a:ext cx="7261225" cy="2458336"/>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42336">
                <a:tc>
                  <a:txBody>
                    <a:bodyPr/>
                    <a:lstStyle/>
                    <a:p>
                      <a:pPr marL="53100" marR="0" lvl="0" indent="0" algn="ctr" defTabSz="457200" rtl="0" eaLnBrk="1" fontAlgn="auto" latinLnBrk="0" hangingPunct="1">
                        <a:lnSpc>
                          <a:spcPct val="100000"/>
                        </a:lnSpc>
                        <a:spcBef>
                          <a:spcPts val="432"/>
                        </a:spcBef>
                        <a:spcAft>
                          <a:spcPts val="300"/>
                        </a:spcAft>
                        <a:buClrTx/>
                        <a:buSzTx/>
                        <a:buFont typeface="+mj-lt"/>
                        <a:buNone/>
                        <a:tabLst/>
                        <a:defRPr/>
                      </a:pPr>
                      <a:r>
                        <a:rPr lang="en-US" sz="1800" b="1" dirty="0">
                          <a:solidFill>
                            <a:srgbClr val="FFFFFF"/>
                          </a:solidFill>
                          <a:effectLst/>
                          <a:latin typeface="Calibri" panose="020F0502020204030204" pitchFamily="34" charset="0"/>
                          <a:ea typeface="ＭＳ 明朝"/>
                          <a:cs typeface="Times New Roman"/>
                        </a:rPr>
                        <a:t>If the Patient is Drowsy or Unconscious:</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2016000">
                <a:tc>
                  <a:txBody>
                    <a:bodyPr/>
                    <a:lstStyle/>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Commence DRS ABCD Basic Life Support.</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Call an ambulance on 000 or 112.</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Move them into the recovery position on the side with the facial droop facing down/closest to the ground.</a:t>
                      </a:r>
                    </a:p>
                    <a:p>
                      <a:pPr marL="396000" lvl="0" indent="-342900">
                        <a:spcBef>
                          <a:spcPts val="432"/>
                        </a:spcBef>
                        <a:spcAft>
                          <a:spcPts val="0"/>
                        </a:spcAft>
                        <a:buFont typeface="+mj-lt"/>
                        <a:buAutoNum type="arabicPeriod" startAt="4"/>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Care for any life-threatening illnesses/injuries.</a:t>
                      </a:r>
                    </a:p>
                    <a:p>
                      <a:pPr marL="396000" lvl="0" indent="-342900">
                        <a:spcBef>
                          <a:spcPts val="432"/>
                        </a:spcBef>
                        <a:spcAft>
                          <a:spcPts val="0"/>
                        </a:spcAft>
                        <a:buFont typeface="+mj-lt"/>
                        <a:buAutoNum type="arabicPeriod" startAt="4"/>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Continue to monitor vital signs until the ambulance arrives.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57187764"/>
      </p:ext>
    </p:extLst>
  </p:cSld>
  <p:clrMapOvr>
    <a:masterClrMapping/>
  </p:clrMapOvr>
  <p:transition spd="slow">
    <p:push/>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txBox="1">
            <a:spLocks/>
          </p:cNvSpPr>
          <p:nvPr/>
        </p:nvSpPr>
        <p:spPr bwMode="auto">
          <a:xfrm>
            <a:off x="204593" y="117737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Seizures</a:t>
            </a:r>
          </a:p>
        </p:txBody>
      </p:sp>
      <p:sp>
        <p:nvSpPr>
          <p:cNvPr id="29698" name="Content Placeholder 2"/>
          <p:cNvSpPr txBox="1">
            <a:spLocks/>
          </p:cNvSpPr>
          <p:nvPr/>
        </p:nvSpPr>
        <p:spPr bwMode="auto">
          <a:xfrm>
            <a:off x="1243206" y="2129870"/>
            <a:ext cx="7696201" cy="425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Seizures occur when the electrical activity of the brain is interrupted or becomes irregular.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This may be caused by: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1282950" lvl="1"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Stroke. </a:t>
            </a:r>
          </a:p>
          <a:p>
            <a:pPr marL="1282950" lvl="1"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Poisoning. </a:t>
            </a:r>
          </a:p>
          <a:p>
            <a:pPr marL="1282950" lvl="1"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Head injury. </a:t>
            </a:r>
          </a:p>
          <a:p>
            <a:pPr marL="1282950" lvl="1"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Meningitis. </a:t>
            </a:r>
          </a:p>
          <a:p>
            <a:pPr marL="1282950" lvl="1"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Brain </a:t>
            </a:r>
            <a:r>
              <a:rPr lang="en-US" altLang="en-US" sz="1800" dirty="0" err="1">
                <a:solidFill>
                  <a:schemeClr val="bg1"/>
                </a:solidFill>
                <a:latin typeface="Arial" panose="020B0604020202020204" pitchFamily="34" charset="0"/>
                <a:ea typeface="MS Mincho" panose="02020609040205080304" pitchFamily="49" charset="-128"/>
              </a:rPr>
              <a:t>tumour</a:t>
            </a:r>
            <a:r>
              <a:rPr lang="en-US" altLang="en-US" sz="1800" dirty="0">
                <a:solidFill>
                  <a:schemeClr val="bg1"/>
                </a:solidFill>
                <a:latin typeface="Arial" panose="020B0604020202020204" pitchFamily="34" charset="0"/>
                <a:ea typeface="MS Mincho" panose="02020609040205080304" pitchFamily="49" charset="-128"/>
              </a:rPr>
              <a:t>. </a:t>
            </a:r>
          </a:p>
          <a:p>
            <a:pPr marL="1282950" lvl="1"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Fever/infection. </a:t>
            </a:r>
          </a:p>
          <a:p>
            <a:pPr marL="1282950" lvl="1"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Epilepsy. </a:t>
            </a:r>
          </a:p>
          <a:p>
            <a:pPr marL="1282950" lvl="1"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Febrile convulsions.</a:t>
            </a:r>
          </a:p>
        </p:txBody>
      </p:sp>
    </p:spTree>
    <p:extLst>
      <p:ext uri="{BB962C8B-B14F-4D97-AF65-F5344CB8AC3E}">
        <p14:creationId xmlns:p14="http://schemas.microsoft.com/office/powerpoint/2010/main" val="4041846834"/>
      </p:ext>
    </p:extLst>
  </p:cSld>
  <p:clrMapOvr>
    <a:masterClrMapping/>
  </p:clrMapOvr>
  <p:transition spd="slow">
    <p:push/>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txBox="1">
            <a:spLocks/>
          </p:cNvSpPr>
          <p:nvPr/>
        </p:nvSpPr>
        <p:spPr bwMode="auto">
          <a:xfrm>
            <a:off x="280346" y="121221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Seizures</a:t>
            </a:r>
          </a:p>
        </p:txBody>
      </p:sp>
      <p:sp>
        <p:nvSpPr>
          <p:cNvPr id="5" name="Content Placeholder 2"/>
          <p:cNvSpPr txBox="1">
            <a:spLocks/>
          </p:cNvSpPr>
          <p:nvPr/>
        </p:nvSpPr>
        <p:spPr bwMode="auto">
          <a:xfrm>
            <a:off x="1445571" y="2378480"/>
            <a:ext cx="6493489" cy="284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Seizures can vary in their appearance.</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Some people may appear to “tune out” for a short time and be unresponsive. </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Others have sudden, muscular contractions, called convulsions.</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Seizures can look scary but you need to stay calm and keep the person safe.</a:t>
            </a:r>
          </a:p>
        </p:txBody>
      </p:sp>
    </p:spTree>
    <p:extLst>
      <p:ext uri="{BB962C8B-B14F-4D97-AF65-F5344CB8AC3E}">
        <p14:creationId xmlns:p14="http://schemas.microsoft.com/office/powerpoint/2010/main" val="2242628117"/>
      </p:ext>
    </p:extLst>
  </p:cSld>
  <p:clrMapOvr>
    <a:masterClrMapping/>
  </p:clrMapOvr>
  <p:transition spd="slow">
    <p:push/>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27FB5BD-DBAA-4D5E-98D0-B2DB909389D1}"/>
              </a:ext>
            </a:extLst>
          </p:cNvPr>
          <p:cNvGraphicFramePr>
            <a:graphicFrameLocks noGrp="1"/>
          </p:cNvGraphicFramePr>
          <p:nvPr>
            <p:extLst>
              <p:ext uri="{D42A27DB-BD31-4B8C-83A1-F6EECF244321}">
                <p14:modId xmlns:p14="http://schemas.microsoft.com/office/powerpoint/2010/main" val="1223697546"/>
              </p:ext>
            </p:extLst>
          </p:nvPr>
        </p:nvGraphicFramePr>
        <p:xfrm>
          <a:off x="1141095" y="1809000"/>
          <a:ext cx="7261225" cy="3240000"/>
        </p:xfrm>
        <a:graphic>
          <a:graphicData uri="http://schemas.openxmlformats.org/drawingml/2006/table">
            <a:tbl>
              <a:tblPr/>
              <a:tblGrid>
                <a:gridCol w="7261225">
                  <a:extLst>
                    <a:ext uri="{9D8B030D-6E8A-4147-A177-3AD203B41FA5}">
                      <a16:colId xmlns:a16="http://schemas.microsoft.com/office/drawing/2014/main" val="20000"/>
                    </a:ext>
                  </a:extLst>
                </a:gridCol>
              </a:tblGrid>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anose="020F0502020204030204" pitchFamily="34" charset="0"/>
                          <a:ea typeface="MS Mincho" panose="02020609040205080304" pitchFamily="49" charset="-128"/>
                        </a:rPr>
                        <a:t>During the Seizure: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2808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DO NOT try to stop the seizure.</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DO NOT try to restrain/hold the person – this could result in other injuries.</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Make the area around the person safe – remove objects, furniture away from the person.</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Protect the person’s head – use a low pillow or folded clothing  under their head.</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DO NOT place anything in the person’s mouth/between their teeth – they will not swallow their tongue.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70961498"/>
      </p:ext>
    </p:extLst>
  </p:cSld>
  <p:clrMapOvr>
    <a:masterClrMapping/>
  </p:clrMapOvr>
  <p:transition spd="slow">
    <p:push/>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52618B-1870-4AA5-A5AF-A7C96DF57592}"/>
              </a:ext>
            </a:extLst>
          </p:cNvPr>
          <p:cNvPicPr>
            <a:picLocks noChangeAspect="1"/>
          </p:cNvPicPr>
          <p:nvPr/>
        </p:nvPicPr>
        <p:blipFill>
          <a:blip r:embed="rId3"/>
          <a:stretch>
            <a:fillRect/>
          </a:stretch>
        </p:blipFill>
        <p:spPr>
          <a:xfrm>
            <a:off x="904240" y="1364043"/>
            <a:ext cx="6651490" cy="4173157"/>
          </a:xfrm>
          <a:prstGeom prst="rect">
            <a:avLst/>
          </a:prstGeom>
        </p:spPr>
      </p:pic>
    </p:spTree>
    <p:extLst>
      <p:ext uri="{BB962C8B-B14F-4D97-AF65-F5344CB8AC3E}">
        <p14:creationId xmlns:p14="http://schemas.microsoft.com/office/powerpoint/2010/main" val="2755564131"/>
      </p:ext>
    </p:extLst>
  </p:cSld>
  <p:clrMapOvr>
    <a:masterClrMapping/>
  </p:clrMapOvr>
  <p:transition spd="slow">
    <p:push/>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txBox="1">
            <a:spLocks/>
          </p:cNvSpPr>
          <p:nvPr/>
        </p:nvSpPr>
        <p:spPr bwMode="auto">
          <a:xfrm>
            <a:off x="247817" y="106257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Seizures</a:t>
            </a:r>
          </a:p>
        </p:txBody>
      </p:sp>
      <p:sp>
        <p:nvSpPr>
          <p:cNvPr id="29698" name="Content Placeholder 2"/>
          <p:cNvSpPr txBox="1">
            <a:spLocks/>
          </p:cNvSpPr>
          <p:nvPr/>
        </p:nvSpPr>
        <p:spPr bwMode="auto">
          <a:xfrm>
            <a:off x="1196975" y="2037135"/>
            <a:ext cx="7947025" cy="3980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Call an ambulance if: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It is the first time the person has had a seizure.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It lasts more than a few minutes.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Another seizure/s occurs soon after the first.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is pregnant.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has diabetes.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has difficulty breathing after the convulsions stop.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is injured.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It occurs in water.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involved is an infant/child.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does not regain consciousness.</a:t>
            </a:r>
          </a:p>
        </p:txBody>
      </p:sp>
    </p:spTree>
    <p:extLst>
      <p:ext uri="{BB962C8B-B14F-4D97-AF65-F5344CB8AC3E}">
        <p14:creationId xmlns:p14="http://schemas.microsoft.com/office/powerpoint/2010/main" val="457968834"/>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307975" y="10080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Good Samaritan Protection</a:t>
            </a:r>
          </a:p>
        </p:txBody>
      </p:sp>
      <p:sp>
        <p:nvSpPr>
          <p:cNvPr id="2" name="Rectangle 1">
            <a:extLst>
              <a:ext uri="{FF2B5EF4-FFF2-40B4-BE49-F238E27FC236}">
                <a16:creationId xmlns:a16="http://schemas.microsoft.com/office/drawing/2014/main" id="{3404D580-B84E-47A9-B740-1837EEAECAD5}"/>
              </a:ext>
            </a:extLst>
          </p:cNvPr>
          <p:cNvSpPr/>
          <p:nvPr/>
        </p:nvSpPr>
        <p:spPr>
          <a:xfrm>
            <a:off x="1290637" y="2075270"/>
            <a:ext cx="3548063" cy="3170099"/>
          </a:xfrm>
          <a:prstGeom prst="rect">
            <a:avLst/>
          </a:prstGeom>
        </p:spPr>
        <p:txBody>
          <a:bodyPr wrap="square">
            <a:spAutoFit/>
          </a:bodyPr>
          <a:lstStyle/>
          <a:p>
            <a:r>
              <a:rPr lang="en-AU" sz="2000" dirty="0">
                <a:solidFill>
                  <a:schemeClr val="bg1"/>
                </a:solidFill>
                <a:latin typeface="Arial" panose="020B0604020202020204" pitchFamily="34" charset="0"/>
              </a:rPr>
              <a:t>In WA the protection is in the Civil Liability Act 2002. It is there to encourage people to respond and provide first aid. </a:t>
            </a:r>
          </a:p>
          <a:p>
            <a:endParaRPr lang="en-AU" sz="2000" dirty="0">
              <a:solidFill>
                <a:schemeClr val="bg1"/>
              </a:solidFill>
              <a:latin typeface="Arial" panose="020B0604020202020204" pitchFamily="34" charset="0"/>
            </a:endParaRPr>
          </a:p>
          <a:p>
            <a:r>
              <a:rPr lang="en-AU" sz="2000" dirty="0">
                <a:solidFill>
                  <a:schemeClr val="bg1"/>
                </a:solidFill>
                <a:latin typeface="Arial" panose="020B0604020202020204" pitchFamily="34" charset="0"/>
              </a:rPr>
              <a:t>People may hesitate if they are worried about being personally responsible for what happens in a first aid situation. </a:t>
            </a:r>
            <a:endParaRPr lang="en-AU" sz="2000" dirty="0">
              <a:solidFill>
                <a:schemeClr val="bg1"/>
              </a:solidFill>
            </a:endParaRPr>
          </a:p>
        </p:txBody>
      </p:sp>
      <p:pic>
        <p:nvPicPr>
          <p:cNvPr id="2050" name="Picture 2" descr="Image result for good samaritan first aid">
            <a:extLst>
              <a:ext uri="{FF2B5EF4-FFF2-40B4-BE49-F238E27FC236}">
                <a16:creationId xmlns:a16="http://schemas.microsoft.com/office/drawing/2014/main" id="{F91E0BA2-6DCE-41EF-9E51-8FCD9AE6D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322" y="2209224"/>
            <a:ext cx="3650016" cy="2439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057111"/>
      </p:ext>
    </p:extLst>
  </p:cSld>
  <p:clrMapOvr>
    <a:masterClrMapping/>
  </p:clrMapOvr>
  <p:transition spd="slow">
    <p:push/>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txBox="1">
            <a:spLocks/>
          </p:cNvSpPr>
          <p:nvPr/>
        </p:nvSpPr>
        <p:spPr bwMode="auto">
          <a:xfrm>
            <a:off x="103438" y="113241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Febrile Convulsions</a:t>
            </a:r>
          </a:p>
        </p:txBody>
      </p:sp>
      <p:sp>
        <p:nvSpPr>
          <p:cNvPr id="197634" name="Content Placeholder 2"/>
          <p:cNvSpPr txBox="1">
            <a:spLocks/>
          </p:cNvSpPr>
          <p:nvPr/>
        </p:nvSpPr>
        <p:spPr bwMode="auto">
          <a:xfrm>
            <a:off x="1004511" y="2856262"/>
            <a:ext cx="5149641" cy="2995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b="1" dirty="0">
                <a:solidFill>
                  <a:schemeClr val="bg1"/>
                </a:solidFill>
                <a:latin typeface="Arial" panose="020B0604020202020204" pitchFamily="34" charset="0"/>
                <a:ea typeface="MS Mincho" panose="02020609040205080304" pitchFamily="49" charset="-128"/>
              </a:rPr>
              <a:t>Common signs and symptoms: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High fever.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Hot, flushed, sweating skin.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General unwell appearance.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Eyes rolling up or squinting.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Body stiffness with arched spine.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Jerking of the limbs/twitching of the face.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Saliva frothing at the mouth.</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Difficulty breathing – pale/blue in </a:t>
            </a:r>
            <a:r>
              <a:rPr lang="en-US" altLang="en-US" sz="1800" dirty="0" err="1">
                <a:solidFill>
                  <a:schemeClr val="bg1"/>
                </a:solidFill>
                <a:latin typeface="Arial" panose="020B0604020202020204" pitchFamily="34" charset="0"/>
                <a:ea typeface="MS Mincho" panose="02020609040205080304" pitchFamily="49" charset="-128"/>
              </a:rPr>
              <a:t>colour</a:t>
            </a:r>
            <a:r>
              <a:rPr lang="en-US" altLang="en-US" sz="1800" dirty="0">
                <a:solidFill>
                  <a:schemeClr val="bg1"/>
                </a:solidFill>
                <a:latin typeface="Arial" panose="020B0604020202020204" pitchFamily="34" charset="0"/>
                <a:ea typeface="MS Mincho" panose="02020609040205080304" pitchFamily="49" charset="-128"/>
              </a:rPr>
              <a:t>.</a:t>
            </a:r>
          </a:p>
        </p:txBody>
      </p:sp>
      <p:pic>
        <p:nvPicPr>
          <p:cNvPr id="197635" name="Picture 2" descr="child sick temperature fever 10538274_m.jpg"/>
          <p:cNvPicPr>
            <a:picLocks noChangeAspect="1"/>
          </p:cNvPicPr>
          <p:nvPr/>
        </p:nvPicPr>
        <p:blipFill>
          <a:blip r:embed="rId3">
            <a:extLst>
              <a:ext uri="{28A0092B-C50C-407E-A947-70E740481C1C}">
                <a14:useLocalDpi xmlns:a14="http://schemas.microsoft.com/office/drawing/2010/main" val="0"/>
              </a:ext>
            </a:extLst>
          </a:blip>
          <a:srcRect l="5035" r="21371"/>
          <a:stretch>
            <a:fillRect/>
          </a:stretch>
        </p:blipFill>
        <p:spPr bwMode="auto">
          <a:xfrm flipH="1">
            <a:off x="6436892" y="2856262"/>
            <a:ext cx="2467811" cy="223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Rectangle 3"/>
          <p:cNvSpPr>
            <a:spLocks noChangeArrowheads="1"/>
          </p:cNvSpPr>
          <p:nvPr/>
        </p:nvSpPr>
        <p:spPr bwMode="auto">
          <a:xfrm>
            <a:off x="536575" y="2020094"/>
            <a:ext cx="7261225"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Seizures/convulsions in children are called febrile convulsions. </a:t>
            </a:r>
          </a:p>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These usually only occur between the ages of  6 months – 6 years.</a:t>
            </a:r>
          </a:p>
        </p:txBody>
      </p:sp>
    </p:spTree>
    <p:extLst>
      <p:ext uri="{BB962C8B-B14F-4D97-AF65-F5344CB8AC3E}">
        <p14:creationId xmlns:p14="http://schemas.microsoft.com/office/powerpoint/2010/main" val="2894830726"/>
      </p:ext>
    </p:extLst>
  </p:cSld>
  <p:clrMapOvr>
    <a:masterClrMapping/>
  </p:clrMapOvr>
  <p:transition spd="slow">
    <p:push/>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3533504-60EB-4EF3-8870-7F3E3C00FBCD}"/>
              </a:ext>
            </a:extLst>
          </p:cNvPr>
          <p:cNvGraphicFramePr>
            <a:graphicFrameLocks noGrp="1"/>
          </p:cNvGraphicFramePr>
          <p:nvPr>
            <p:extLst>
              <p:ext uri="{D42A27DB-BD31-4B8C-83A1-F6EECF244321}">
                <p14:modId xmlns:p14="http://schemas.microsoft.com/office/powerpoint/2010/main" val="2630417948"/>
              </p:ext>
            </p:extLst>
          </p:nvPr>
        </p:nvGraphicFramePr>
        <p:xfrm>
          <a:off x="941387" y="1255158"/>
          <a:ext cx="7261225" cy="3960842"/>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algn="ctr">
                        <a:spcBef>
                          <a:spcPts val="432"/>
                        </a:spcBef>
                        <a:spcAft>
                          <a:spcPts val="300"/>
                        </a:spcAft>
                      </a:pPr>
                      <a:r>
                        <a:rPr lang="en-US" sz="1800" b="1" dirty="0">
                          <a:solidFill>
                            <a:srgbClr val="FFFFFF"/>
                          </a:solidFill>
                          <a:effectLst/>
                          <a:latin typeface="Calibri" panose="020F0502020204030204" pitchFamily="34" charset="0"/>
                          <a:ea typeface="ＭＳ 明朝"/>
                          <a:cs typeface="Times New Roman"/>
                        </a:rPr>
                        <a:t>During the Seizure:</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2376842">
                <a:tc>
                  <a:txBody>
                    <a:bodyPr/>
                    <a:lstStyle/>
                    <a:p>
                      <a:pPr marL="53100" lvl="0" indent="0">
                        <a:spcBef>
                          <a:spcPts val="432"/>
                        </a:spcBef>
                        <a:spcAft>
                          <a:spcPts val="0"/>
                        </a:spcAft>
                        <a:buFont typeface="+mj-lt"/>
                        <a:buNone/>
                      </a:pPr>
                      <a:r>
                        <a:rPr lang="en-US" sz="1800" dirty="0">
                          <a:effectLst/>
                          <a:latin typeface="Calibri" panose="020F0502020204030204" pitchFamily="34" charset="0"/>
                          <a:ea typeface="ＭＳ 明朝"/>
                          <a:cs typeface="Times New Roman"/>
                        </a:rPr>
                        <a:t>Remain calm and follow the guidelines as for regular seizures as well as:</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Undress the child to minimal clothing to help bring down temperature. DO NOT put them in a bath.</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Monitor body temperature to ensure they do not become chilled.</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Convulsions should stop as soon as the body temperature is lowered.</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If possible note the time the convulsions begin and end.</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If convulsions last more than 5 minutes call an ambulance (000 or 112).</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000">
                <a:tc>
                  <a:txBody>
                    <a:bodyPr/>
                    <a:lstStyle/>
                    <a:p>
                      <a:pPr algn="ctr">
                        <a:spcBef>
                          <a:spcPts val="432"/>
                        </a:spcBef>
                        <a:spcAft>
                          <a:spcPts val="300"/>
                        </a:spcAft>
                      </a:pPr>
                      <a:r>
                        <a:rPr lang="en-US" sz="1800" b="1" dirty="0">
                          <a:solidFill>
                            <a:srgbClr val="FFFFFF"/>
                          </a:solidFill>
                          <a:effectLst/>
                          <a:latin typeface="Calibri" panose="020F0502020204030204" pitchFamily="34" charset="0"/>
                          <a:ea typeface="ＭＳ 明朝"/>
                          <a:cs typeface="Times New Roman"/>
                        </a:rPr>
                        <a:t>After the Seizure:</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2"/>
                  </a:ext>
                </a:extLst>
              </a:tr>
              <a:tr h="720000">
                <a:tc>
                  <a:txBody>
                    <a:bodyPr/>
                    <a:lstStyle/>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Follow the guidelines as for regular seizures.</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Call a doctor about treatment of the underlying illness.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49390328"/>
      </p:ext>
    </p:extLst>
  </p:cSld>
  <p:clrMapOvr>
    <a:masterClrMapping/>
  </p:clrMapOvr>
  <p:transition spd="slow">
    <p:push/>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txBox="1">
            <a:spLocks/>
          </p:cNvSpPr>
          <p:nvPr/>
        </p:nvSpPr>
        <p:spPr bwMode="auto">
          <a:xfrm>
            <a:off x="253749" y="123908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DIABETIC EMERGENCIES</a:t>
            </a:r>
          </a:p>
        </p:txBody>
      </p:sp>
      <p:sp>
        <p:nvSpPr>
          <p:cNvPr id="201730" name="Content Placeholder 2"/>
          <p:cNvSpPr txBox="1">
            <a:spLocks/>
          </p:cNvSpPr>
          <p:nvPr/>
        </p:nvSpPr>
        <p:spPr bwMode="auto">
          <a:xfrm>
            <a:off x="1195472" y="2486209"/>
            <a:ext cx="3376528" cy="265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If you aren’t sure if the person has low or high sugar, give them something sweet – a </a:t>
            </a:r>
            <a:r>
              <a:rPr lang="en-US" altLang="en-US" sz="2000" dirty="0" err="1">
                <a:solidFill>
                  <a:schemeClr val="bg1"/>
                </a:solidFill>
                <a:latin typeface="Arial" panose="020B0604020202020204" pitchFamily="34" charset="0"/>
                <a:ea typeface="MS Mincho" panose="02020609040205080304" pitchFamily="49" charset="-128"/>
              </a:rPr>
              <a:t>lolly</a:t>
            </a:r>
            <a:r>
              <a:rPr lang="en-US" altLang="en-US" sz="2000" dirty="0">
                <a:solidFill>
                  <a:schemeClr val="bg1"/>
                </a:solidFill>
                <a:latin typeface="Arial" panose="020B0604020202020204" pitchFamily="34" charset="0"/>
                <a:ea typeface="MS Mincho" panose="02020609040205080304" pitchFamily="49" charset="-128"/>
              </a:rPr>
              <a:t> or fruit juice. </a:t>
            </a:r>
          </a:p>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The patient should always self-administer insulin as an incorrect dose can be fatal.</a:t>
            </a:r>
            <a:r>
              <a:rPr lang="en-US" altLang="en-US" sz="2000" dirty="0">
                <a:solidFill>
                  <a:schemeClr val="bg1"/>
                </a:solidFill>
                <a:latin typeface="Arial" panose="020B0604020202020204" pitchFamily="34" charset="0"/>
              </a:rPr>
              <a:t> </a:t>
            </a:r>
            <a:endParaRPr lang="en-US" altLang="en-US" sz="2000" dirty="0">
              <a:solidFill>
                <a:schemeClr val="bg1"/>
              </a:solidFill>
              <a:latin typeface="Arial" panose="020B0604020202020204" pitchFamily="34" charset="0"/>
              <a:ea typeface="MS Mincho" panose="02020609040205080304" pitchFamily="49" charset="-128"/>
            </a:endParaRPr>
          </a:p>
        </p:txBody>
      </p:sp>
      <p:pic>
        <p:nvPicPr>
          <p:cNvPr id="17410" name="Picture 2" descr="Related image">
            <a:extLst>
              <a:ext uri="{FF2B5EF4-FFF2-40B4-BE49-F238E27FC236}">
                <a16:creationId xmlns:a16="http://schemas.microsoft.com/office/drawing/2014/main" id="{AAFE5CB6-E1FD-4887-AF00-92D204F89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168" y="1529355"/>
            <a:ext cx="3989472" cy="361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782183"/>
      </p:ext>
    </p:extLst>
  </p:cSld>
  <p:clrMapOvr>
    <a:masterClrMapping/>
  </p:clrMapOvr>
  <p:transition spd="slow">
    <p:push/>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p:cNvSpPr txBox="1">
            <a:spLocks/>
          </p:cNvSpPr>
          <p:nvPr/>
        </p:nvSpPr>
        <p:spPr bwMode="auto">
          <a:xfrm>
            <a:off x="235786" y="112888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Low Blood Sugar/Hypoglycaemia</a:t>
            </a:r>
          </a:p>
        </p:txBody>
      </p:sp>
      <p:sp>
        <p:nvSpPr>
          <p:cNvPr id="29698" name="Content Placeholder 2"/>
          <p:cNvSpPr txBox="1">
            <a:spLocks/>
          </p:cNvSpPr>
          <p:nvPr/>
        </p:nvSpPr>
        <p:spPr bwMode="auto">
          <a:xfrm>
            <a:off x="1017839" y="1985045"/>
            <a:ext cx="3999329" cy="4380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Too much insulin, not enough sugar, not enough food or too much exercise or alcohol causes hypoglycaemia. It is often the cause of unconsciousness for diabetics.</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Common signs and symptoms: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Cold/pale/sweaty skin.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Weak, dizzy or confused.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Shaking/trembling.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Inappropriate/aggressive behaviour – may appear drunk.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May be unconscious.</a:t>
            </a:r>
          </a:p>
        </p:txBody>
      </p:sp>
      <p:pic>
        <p:nvPicPr>
          <p:cNvPr id="18434" name="Picture 2" descr="Related image">
            <a:extLst>
              <a:ext uri="{FF2B5EF4-FFF2-40B4-BE49-F238E27FC236}">
                <a16:creationId xmlns:a16="http://schemas.microsoft.com/office/drawing/2014/main" id="{44AB71AD-4111-47CE-A4F1-4ACD0613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228" y="2277338"/>
            <a:ext cx="3999329" cy="266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629906"/>
      </p:ext>
    </p:extLst>
  </p:cSld>
  <p:clrMapOvr>
    <a:masterClrMapping/>
  </p:clrMapOvr>
  <p:transition spd="slow">
    <p:push/>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CE07E70-819D-46AA-A3C9-60C32FBDF754}"/>
              </a:ext>
            </a:extLst>
          </p:cNvPr>
          <p:cNvGraphicFramePr>
            <a:graphicFrameLocks noGrp="1"/>
          </p:cNvGraphicFramePr>
          <p:nvPr>
            <p:extLst>
              <p:ext uri="{D42A27DB-BD31-4B8C-83A1-F6EECF244321}">
                <p14:modId xmlns:p14="http://schemas.microsoft.com/office/powerpoint/2010/main" val="4209738911"/>
              </p:ext>
            </p:extLst>
          </p:nvPr>
        </p:nvGraphicFramePr>
        <p:xfrm>
          <a:off x="1032827" y="1270078"/>
          <a:ext cx="7261225" cy="3931842"/>
        </p:xfrm>
        <a:graphic>
          <a:graphicData uri="http://schemas.openxmlformats.org/drawingml/2006/table">
            <a:tbl>
              <a:tblPr/>
              <a:tblGrid>
                <a:gridCol w="7261225">
                  <a:extLst>
                    <a:ext uri="{9D8B030D-6E8A-4147-A177-3AD203B41FA5}">
                      <a16:colId xmlns:a16="http://schemas.microsoft.com/office/drawing/2014/main" val="20000"/>
                    </a:ext>
                  </a:extLst>
                </a:gridCol>
              </a:tblGrid>
              <a:tr h="38359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300"/>
                        </a:spcAft>
                        <a:buClrTx/>
                        <a:buSzTx/>
                        <a:buFontTx/>
                        <a:buNone/>
                        <a:tabLst/>
                      </a:pPr>
                      <a:r>
                        <a:rPr kumimoji="0" lang="en-US" altLang="en-US" sz="1800" b="1" i="0" u="none" strike="noStrike" cap="none" normalizeH="0" baseline="0" dirty="0">
                          <a:ln>
                            <a:noFill/>
                          </a:ln>
                          <a:solidFill>
                            <a:srgbClr val="FFFFFF"/>
                          </a:solidFill>
                          <a:effectLst/>
                          <a:latin typeface="Calibri" panose="020F0502020204030204" pitchFamily="34" charset="0"/>
                          <a:ea typeface="MS Mincho" panose="02020609040205080304" pitchFamily="49" charset="-128"/>
                        </a:rPr>
                        <a:t>If the Patient is Conscious: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3548248">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Conduct primary survey.</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Carry out secondary survey including looking for a Medic Alert tag indicating diabetes.</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able to swallow give the person a sweet, non-diet drink or </a:t>
                      </a:r>
                      <a:r>
                        <a:rPr kumimoji="0" lang="en-US" altLang="en-US" sz="1800" b="0" i="0" u="none" strike="noStrike" cap="none" normalizeH="0" baseline="0" dirty="0" err="1">
                          <a:ln>
                            <a:noFill/>
                          </a:ln>
                          <a:solidFill>
                            <a:srgbClr val="000000"/>
                          </a:solidFill>
                          <a:effectLst/>
                          <a:latin typeface="Calibri" panose="020F0502020204030204" pitchFamily="34" charset="0"/>
                          <a:ea typeface="MS Mincho" panose="02020609040205080304" pitchFamily="49" charset="-128"/>
                        </a:rPr>
                        <a:t>lolly</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Diet/sugar substitute drinks do not work, as they do not contain sugar.</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4"/>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Observe the person for signs of recovery – this will occur quickly if low blood sugar levels are the cause.</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4"/>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the person does not recover quickly call 000 or 112 for assistance.</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4"/>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quick recovery occurs and once fully conscious the person should have a small meal, such as a sandwich.</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4"/>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Advise the person to see their doctor.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8286065"/>
      </p:ext>
    </p:extLst>
  </p:cSld>
  <p:clrMapOvr>
    <a:masterClrMapping/>
  </p:clrMapOvr>
  <p:transition spd="slow">
    <p:push/>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B305807-2C16-4584-AE7D-4B3DCDCD8B48}"/>
              </a:ext>
            </a:extLst>
          </p:cNvPr>
          <p:cNvGraphicFramePr>
            <a:graphicFrameLocks noGrp="1"/>
          </p:cNvGraphicFramePr>
          <p:nvPr>
            <p:extLst>
              <p:ext uri="{D42A27DB-BD31-4B8C-83A1-F6EECF244321}">
                <p14:modId xmlns:p14="http://schemas.microsoft.com/office/powerpoint/2010/main" val="2570475782"/>
              </p:ext>
            </p:extLst>
          </p:nvPr>
        </p:nvGraphicFramePr>
        <p:xfrm>
          <a:off x="1161415" y="1989138"/>
          <a:ext cx="7261225" cy="2376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marL="53100" marR="0" lvl="0" indent="0" algn="ctr" defTabSz="457200" rtl="0" eaLnBrk="1" fontAlgn="auto" latinLnBrk="0" hangingPunct="1">
                        <a:lnSpc>
                          <a:spcPct val="100000"/>
                        </a:lnSpc>
                        <a:spcBef>
                          <a:spcPts val="432"/>
                        </a:spcBef>
                        <a:spcAft>
                          <a:spcPts val="300"/>
                        </a:spcAft>
                        <a:buClrTx/>
                        <a:buSzTx/>
                        <a:buFont typeface="+mj-lt"/>
                        <a:buNone/>
                        <a:tabLst/>
                        <a:defRPr/>
                      </a:pPr>
                      <a:r>
                        <a:rPr lang="en-US" sz="1800" b="1" dirty="0">
                          <a:solidFill>
                            <a:srgbClr val="FFFFFF"/>
                          </a:solidFill>
                          <a:effectLst/>
                          <a:latin typeface="Calibri" panose="020F0502020204030204" pitchFamily="34" charset="0"/>
                          <a:ea typeface="ＭＳ 明朝"/>
                          <a:cs typeface="Times New Roman"/>
                        </a:rPr>
                        <a:t>If the Patient is Unconscious: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1944000">
                <a:tc>
                  <a:txBody>
                    <a:bodyPr/>
                    <a:lstStyle/>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Commence DRS ABCD Basic Life Support.</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Call an ambulance on 000 or 112.</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DO NOT give anything by mouth.</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Monitor ABC.</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Maintain normal body temperature and monitor for signs of shock.</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49503679"/>
      </p:ext>
    </p:extLst>
  </p:cSld>
  <p:clrMapOvr>
    <a:masterClrMapping/>
  </p:clrMapOvr>
  <p:transition spd="slow">
    <p:push/>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p:cNvSpPr txBox="1">
            <a:spLocks/>
          </p:cNvSpPr>
          <p:nvPr/>
        </p:nvSpPr>
        <p:spPr bwMode="auto">
          <a:xfrm>
            <a:off x="227012" y="106872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High Blood Sugar/</a:t>
            </a:r>
            <a:r>
              <a:rPr lang="en-US" altLang="en-US" b="1" dirty="0" err="1">
                <a:solidFill>
                  <a:schemeClr val="bg1"/>
                </a:solidFill>
                <a:latin typeface="Arial" panose="020B0604020202020204" pitchFamily="34" charset="0"/>
                <a:cs typeface="Tahoma" panose="020B0604030504040204" pitchFamily="34" charset="0"/>
              </a:rPr>
              <a:t>Hyperglycaemia</a:t>
            </a:r>
            <a:endParaRPr lang="en-US" altLang="en-US" b="1" dirty="0">
              <a:solidFill>
                <a:schemeClr val="bg1"/>
              </a:solidFill>
              <a:latin typeface="Arial" panose="020B0604020202020204" pitchFamily="34" charset="0"/>
              <a:cs typeface="Tahoma" panose="020B0604030504040204" pitchFamily="34" charset="0"/>
            </a:endParaRPr>
          </a:p>
        </p:txBody>
      </p:sp>
      <p:sp>
        <p:nvSpPr>
          <p:cNvPr id="209922" name="Content Placeholder 2"/>
          <p:cNvSpPr txBox="1">
            <a:spLocks/>
          </p:cNvSpPr>
          <p:nvPr/>
        </p:nvSpPr>
        <p:spPr bwMode="auto">
          <a:xfrm>
            <a:off x="1090280" y="2037755"/>
            <a:ext cx="4468310" cy="180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err="1">
                <a:solidFill>
                  <a:schemeClr val="bg1"/>
                </a:solidFill>
                <a:latin typeface="Arial" panose="020B0604020202020204" pitchFamily="34" charset="0"/>
                <a:ea typeface="MS Mincho" panose="02020609040205080304" pitchFamily="49" charset="-128"/>
              </a:rPr>
              <a:t>Hyperglycaemia</a:t>
            </a:r>
            <a:r>
              <a:rPr lang="en-US" altLang="en-US" sz="1800" dirty="0">
                <a:solidFill>
                  <a:schemeClr val="bg1"/>
                </a:solidFill>
                <a:latin typeface="Arial" panose="020B0604020202020204" pitchFamily="34" charset="0"/>
                <a:ea typeface="MS Mincho" panose="02020609040205080304" pitchFamily="49" charset="-128"/>
              </a:rPr>
              <a:t> occurs when there is too much sugar/glucose in the blood and not enough insulin.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This can happen when they miss insulin doses, overeat, don’t exercise and/or are under stress.</a:t>
            </a:r>
          </a:p>
        </p:txBody>
      </p:sp>
      <p:sp>
        <p:nvSpPr>
          <p:cNvPr id="5" name="Content Placeholder 2"/>
          <p:cNvSpPr txBox="1">
            <a:spLocks/>
          </p:cNvSpPr>
          <p:nvPr/>
        </p:nvSpPr>
        <p:spPr bwMode="auto">
          <a:xfrm>
            <a:off x="1078248" y="3942044"/>
            <a:ext cx="5130298" cy="2287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Common signs and symptoms: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Drowsiness.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Excessive thirst.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Increase in urine output.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Smell of acetone (nail polish remover) on breath.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May become unconscious.</a:t>
            </a:r>
          </a:p>
        </p:txBody>
      </p:sp>
      <p:pic>
        <p:nvPicPr>
          <p:cNvPr id="7" name="Picture 2" descr="Image result for Hyperglycaemia">
            <a:extLst>
              <a:ext uri="{FF2B5EF4-FFF2-40B4-BE49-F238E27FC236}">
                <a16:creationId xmlns:a16="http://schemas.microsoft.com/office/drawing/2014/main" id="{4B55E545-CFA7-4ACA-9686-F897990EB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493" y="1533109"/>
            <a:ext cx="3303669" cy="3303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819462"/>
      </p:ext>
    </p:extLst>
  </p:cSld>
  <p:clrMapOvr>
    <a:masterClrMapping/>
  </p:clrMapOvr>
  <p:transition spd="slow">
    <p:push/>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B6DBA66-2648-400C-9A13-D302AF225AAF}"/>
              </a:ext>
            </a:extLst>
          </p:cNvPr>
          <p:cNvGraphicFramePr>
            <a:graphicFrameLocks noGrp="1"/>
          </p:cNvGraphicFramePr>
          <p:nvPr>
            <p:extLst>
              <p:ext uri="{D42A27DB-BD31-4B8C-83A1-F6EECF244321}">
                <p14:modId xmlns:p14="http://schemas.microsoft.com/office/powerpoint/2010/main" val="850622797"/>
              </p:ext>
            </p:extLst>
          </p:nvPr>
        </p:nvGraphicFramePr>
        <p:xfrm>
          <a:off x="1032827" y="1323000"/>
          <a:ext cx="7261225" cy="3868760"/>
        </p:xfrm>
        <a:graphic>
          <a:graphicData uri="http://schemas.openxmlformats.org/drawingml/2006/table">
            <a:tbl>
              <a:tblPr/>
              <a:tblGrid>
                <a:gridCol w="7261225">
                  <a:extLst>
                    <a:ext uri="{9D8B030D-6E8A-4147-A177-3AD203B41FA5}">
                      <a16:colId xmlns:a16="http://schemas.microsoft.com/office/drawing/2014/main" val="20000"/>
                    </a:ext>
                  </a:extLst>
                </a:gridCol>
              </a:tblGrid>
              <a:tr h="39679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300"/>
                        </a:spcAft>
                        <a:buClrTx/>
                        <a:buSzTx/>
                        <a:buFontTx/>
                        <a:buNone/>
                        <a:tabLst/>
                      </a:pPr>
                      <a:r>
                        <a:rPr kumimoji="0" lang="en-US" altLang="en-US" sz="1800" b="1" i="0" u="none" strike="noStrike" cap="none" normalizeH="0" baseline="0" dirty="0">
                          <a:ln>
                            <a:noFill/>
                          </a:ln>
                          <a:solidFill>
                            <a:srgbClr val="FFFFFF"/>
                          </a:solidFill>
                          <a:effectLst/>
                          <a:latin typeface="Calibri" panose="020F0502020204030204" pitchFamily="34" charset="0"/>
                          <a:ea typeface="MS Mincho" panose="02020609040205080304" pitchFamily="49" charset="-128"/>
                        </a:rPr>
                        <a:t>If the Patient is Conscious: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347196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ts val="432"/>
                        </a:spcBef>
                        <a:spcAft>
                          <a:spcPts val="30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Follow the same treatment as for </a:t>
                      </a:r>
                      <a:r>
                        <a:rPr kumimoji="0" lang="en-US" altLang="en-US" sz="1800" b="0" i="0" u="none" strike="noStrike" cap="none" normalizeH="0" baseline="0" dirty="0" err="1">
                          <a:ln>
                            <a:noFill/>
                          </a:ln>
                          <a:solidFill>
                            <a:srgbClr val="000000"/>
                          </a:solidFill>
                          <a:effectLst/>
                          <a:latin typeface="Calibri" panose="020F0502020204030204" pitchFamily="34" charset="0"/>
                          <a:ea typeface="MS Mincho" panose="02020609040205080304" pitchFamily="49" charset="-128"/>
                        </a:rPr>
                        <a:t>hypoglycaemia</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That is:</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Conduct primary survey.</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Carry out secondary survey including looking for a Medic Alert tag indicating diabetes.</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3"/>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able to swallow give the person a sweet, non-diet drink or </a:t>
                      </a:r>
                      <a:r>
                        <a:rPr kumimoji="0" lang="en-US" altLang="en-US" sz="1800" b="0" i="0" u="none" strike="noStrike" cap="none" normalizeH="0" baseline="0" dirty="0" err="1">
                          <a:ln>
                            <a:noFill/>
                          </a:ln>
                          <a:solidFill>
                            <a:srgbClr val="000000"/>
                          </a:solidFill>
                          <a:effectLst/>
                          <a:latin typeface="Calibri" panose="020F0502020204030204" pitchFamily="34" charset="0"/>
                          <a:ea typeface="MS Mincho" panose="02020609040205080304" pitchFamily="49" charset="-128"/>
                        </a:rPr>
                        <a:t>lolly</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Diet/sugar substitute drinks do not work, as they do not contain sugar.</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3"/>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Observe the person for signs of recovery.</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3"/>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the person does not recover quickly/within a few minutes call 000 or 112 for assistance.</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3"/>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the person becomes unconscious follow the emergency phone operator’s instructions.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81449534"/>
      </p:ext>
    </p:extLst>
  </p:cSld>
  <p:clrMapOvr>
    <a:masterClrMapping/>
  </p:clrMapOvr>
  <p:transition spd="slow">
    <p:push/>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AAAAD-02C9-444B-B64C-F8407AAAF151}"/>
              </a:ext>
            </a:extLst>
          </p:cNvPr>
          <p:cNvPicPr>
            <a:picLocks noChangeAspect="1"/>
          </p:cNvPicPr>
          <p:nvPr/>
        </p:nvPicPr>
        <p:blipFill>
          <a:blip r:embed="rId3"/>
          <a:stretch>
            <a:fillRect/>
          </a:stretch>
        </p:blipFill>
        <p:spPr>
          <a:xfrm>
            <a:off x="1821531" y="3993983"/>
            <a:ext cx="4780719" cy="2551196"/>
          </a:xfrm>
          <a:prstGeom prst="rect">
            <a:avLst/>
          </a:prstGeom>
        </p:spPr>
      </p:pic>
      <p:graphicFrame>
        <p:nvGraphicFramePr>
          <p:cNvPr id="4" name="Table 3">
            <a:extLst>
              <a:ext uri="{FF2B5EF4-FFF2-40B4-BE49-F238E27FC236}">
                <a16:creationId xmlns:a16="http://schemas.microsoft.com/office/drawing/2014/main" id="{CBBAE0F9-BAAF-4387-A347-A8E0101A8D75}"/>
              </a:ext>
            </a:extLst>
          </p:cNvPr>
          <p:cNvGraphicFramePr>
            <a:graphicFrameLocks noGrp="1"/>
          </p:cNvGraphicFramePr>
          <p:nvPr>
            <p:extLst>
              <p:ext uri="{D42A27DB-BD31-4B8C-83A1-F6EECF244321}">
                <p14:modId xmlns:p14="http://schemas.microsoft.com/office/powerpoint/2010/main" val="4118247916"/>
              </p:ext>
            </p:extLst>
          </p:nvPr>
        </p:nvGraphicFramePr>
        <p:xfrm>
          <a:off x="1029335" y="1379538"/>
          <a:ext cx="7261225" cy="2412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marL="53100" marR="0" lvl="0" indent="0" algn="ctr" defTabSz="457200" rtl="0" eaLnBrk="1" fontAlgn="auto" latinLnBrk="0" hangingPunct="1">
                        <a:lnSpc>
                          <a:spcPct val="100000"/>
                        </a:lnSpc>
                        <a:spcBef>
                          <a:spcPts val="432"/>
                        </a:spcBef>
                        <a:spcAft>
                          <a:spcPts val="300"/>
                        </a:spcAft>
                        <a:buClrTx/>
                        <a:buSzTx/>
                        <a:buFont typeface="+mj-lt"/>
                        <a:buNone/>
                        <a:tabLst/>
                        <a:defRPr/>
                      </a:pPr>
                      <a:r>
                        <a:rPr lang="en-US" sz="1800" b="1" dirty="0">
                          <a:solidFill>
                            <a:srgbClr val="FFFFFF"/>
                          </a:solidFill>
                          <a:effectLst/>
                          <a:latin typeface="Calibri" panose="020F0502020204030204" pitchFamily="34" charset="0"/>
                          <a:ea typeface="ＭＳ 明朝"/>
                          <a:cs typeface="Times New Roman"/>
                        </a:rPr>
                        <a:t>If the Patient is Unconscious:</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1980000">
                <a:tc>
                  <a:txBody>
                    <a:bodyPr/>
                    <a:lstStyle/>
                    <a:p>
                      <a:pPr marL="396000" lvl="0" indent="-3429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Commence DRS ABCD Basic Life Support.</a:t>
                      </a:r>
                    </a:p>
                    <a:p>
                      <a:pPr marL="396000" lvl="0" indent="-3429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Call an ambulance on 000 or 112.</a:t>
                      </a:r>
                    </a:p>
                    <a:p>
                      <a:pPr marL="396000" lvl="0" indent="-3429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DO NOT give anything by mouth.</a:t>
                      </a:r>
                    </a:p>
                    <a:p>
                      <a:pPr marL="396000" lvl="0" indent="-3429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Monitor ABC.</a:t>
                      </a:r>
                    </a:p>
                    <a:p>
                      <a:pPr marL="396000" marR="0" lvl="0" indent="-342900" algn="l" defTabSz="457200" rtl="0" eaLnBrk="1" fontAlgn="auto" latinLnBrk="0" hangingPunct="1">
                        <a:lnSpc>
                          <a:spcPct val="100000"/>
                        </a:lnSpc>
                        <a:spcBef>
                          <a:spcPts val="432"/>
                        </a:spcBef>
                        <a:spcAft>
                          <a:spcPts val="0"/>
                        </a:spcAft>
                        <a:buClrTx/>
                        <a:buSzTx/>
                        <a:buFont typeface="+mj-lt"/>
                        <a:buAutoNum type="arabicPeriod"/>
                        <a:tabLst/>
                        <a:defRPr/>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Maintain normal body temperature and monitor for signs of shock.</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84249464"/>
      </p:ext>
    </p:extLst>
  </p:cSld>
  <p:clrMapOvr>
    <a:masterClrMapping/>
  </p:clrMapOvr>
  <p:transition spd="slow">
    <p:push/>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txBox="1">
            <a:spLocks/>
          </p:cNvSpPr>
          <p:nvPr/>
        </p:nvSpPr>
        <p:spPr bwMode="auto">
          <a:xfrm>
            <a:off x="239127" y="115486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Fainting</a:t>
            </a:r>
          </a:p>
        </p:txBody>
      </p:sp>
      <p:sp>
        <p:nvSpPr>
          <p:cNvPr id="29698" name="Content Placeholder 2"/>
          <p:cNvSpPr txBox="1">
            <a:spLocks/>
          </p:cNvSpPr>
          <p:nvPr/>
        </p:nvSpPr>
        <p:spPr bwMode="auto">
          <a:xfrm>
            <a:off x="1269039" y="2078259"/>
            <a:ext cx="4710656" cy="3775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Fainting occurs when the blood flow to the brain is temporarily reduced and can result in semi-loss or complete loss of consciousness.</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Common signs and symptoms: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Light-headedness or dizziness.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Signs of shock.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Nausea.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Numbness/tingling in the fingers or toes.</a:t>
            </a:r>
          </a:p>
        </p:txBody>
      </p:sp>
      <p:pic>
        <p:nvPicPr>
          <p:cNvPr id="216067" name="Picture 1" descr="first aid assistance bystander 10651755_m.jpg"/>
          <p:cNvPicPr>
            <a:picLocks noChangeAspect="1"/>
          </p:cNvPicPr>
          <p:nvPr/>
        </p:nvPicPr>
        <p:blipFill>
          <a:blip r:embed="rId3" cstate="print">
            <a:extLst>
              <a:ext uri="{28A0092B-C50C-407E-A947-70E740481C1C}">
                <a14:useLocalDpi xmlns:a14="http://schemas.microsoft.com/office/drawing/2010/main" val="0"/>
              </a:ext>
            </a:extLst>
          </a:blip>
          <a:srcRect l="8965" r="27167"/>
          <a:stretch>
            <a:fillRect/>
          </a:stretch>
        </p:blipFill>
        <p:spPr bwMode="auto">
          <a:xfrm>
            <a:off x="6412386" y="2440857"/>
            <a:ext cx="2175933" cy="226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63053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txBox="1">
            <a:spLocks/>
          </p:cNvSpPr>
          <p:nvPr/>
        </p:nvSpPr>
        <p:spPr bwMode="auto">
          <a:xfrm>
            <a:off x="231775" y="10271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WHS Legislation and Guidelines</a:t>
            </a:r>
          </a:p>
        </p:txBody>
      </p:sp>
      <p:sp>
        <p:nvSpPr>
          <p:cNvPr id="33794" name="Content Placeholder 2"/>
          <p:cNvSpPr txBox="1">
            <a:spLocks/>
          </p:cNvSpPr>
          <p:nvPr/>
        </p:nvSpPr>
        <p:spPr bwMode="auto">
          <a:xfrm>
            <a:off x="603459" y="2371730"/>
            <a:ext cx="7937082"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2000" b="1" dirty="0">
                <a:solidFill>
                  <a:schemeClr val="bg1"/>
                </a:solidFill>
                <a:latin typeface="Arial" panose="020B0604020202020204" pitchFamily="34" charset="0"/>
                <a:cs typeface="Tahoma"/>
              </a:rPr>
              <a:t>WHS legislation and guidelines help keep your workplace safe</a:t>
            </a:r>
          </a:p>
          <a:p>
            <a:pPr>
              <a:defRPr/>
            </a:pPr>
            <a:endParaRPr lang="en-AU" sz="2000" dirty="0">
              <a:solidFill>
                <a:schemeClr val="bg1"/>
              </a:solidFill>
              <a:latin typeface="Arial" panose="020B0604020202020204" pitchFamily="34" charset="0"/>
              <a:cs typeface="Tahoma"/>
            </a:endParaRPr>
          </a:p>
          <a:p>
            <a:pPr marL="1282950" lvl="1" indent="-3420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Responsibilities of employers to provide first aid facilities and first aid training. </a:t>
            </a:r>
          </a:p>
          <a:p>
            <a:pPr marL="1282950" lvl="1" indent="-3420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Requirements of first aid kits and facilities.</a:t>
            </a:r>
          </a:p>
          <a:p>
            <a:pPr marL="1282950" lvl="1" indent="-3420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Guidelines for preventing accidents.</a:t>
            </a:r>
          </a:p>
          <a:p>
            <a:pPr marL="1282950" lvl="1" indent="-3420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Procedures on how to deal with a workplace accident.</a:t>
            </a:r>
          </a:p>
          <a:p>
            <a:pPr marL="198000">
              <a:spcBef>
                <a:spcPts val="432"/>
              </a:spcBef>
              <a:buSzPct val="100000"/>
              <a:defRPr/>
            </a:pPr>
            <a:endParaRPr lang="en-AU" sz="2000" dirty="0">
              <a:solidFill>
                <a:schemeClr val="bg1"/>
              </a:solidFill>
              <a:latin typeface="Arial" panose="020B0604020202020204" pitchFamily="34" charset="0"/>
              <a:cs typeface="Tahoma"/>
            </a:endParaRPr>
          </a:p>
          <a:p>
            <a:pPr marL="198000">
              <a:spcBef>
                <a:spcPts val="432"/>
              </a:spcBef>
              <a:buSzPct val="100000"/>
              <a:defRPr/>
            </a:pPr>
            <a:endParaRPr lang="en-US" sz="2000" dirty="0">
              <a:solidFill>
                <a:schemeClr val="bg1"/>
              </a:solidFill>
              <a:latin typeface="Arial" panose="020B0604020202020204" pitchFamily="34" charset="0"/>
              <a:cs typeface="Tahoma"/>
            </a:endParaRPr>
          </a:p>
        </p:txBody>
      </p:sp>
    </p:spTree>
    <p:extLst>
      <p:ext uri="{BB962C8B-B14F-4D97-AF65-F5344CB8AC3E}">
        <p14:creationId xmlns:p14="http://schemas.microsoft.com/office/powerpoint/2010/main" val="739702527"/>
      </p:ext>
    </p:extLst>
  </p:cSld>
  <p:clrMapOvr>
    <a:masterClrMapping/>
  </p:clrMapOvr>
  <p:transition spd="slow">
    <p:push/>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Content Placeholder 2"/>
          <p:cNvSpPr txBox="1">
            <a:spLocks/>
          </p:cNvSpPr>
          <p:nvPr/>
        </p:nvSpPr>
        <p:spPr bwMode="auto">
          <a:xfrm>
            <a:off x="316442" y="1495159"/>
            <a:ext cx="726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Fainting will usually resolve itself. If you can reach the person assist them to the ground or other flat surface, then:</a:t>
            </a:r>
          </a:p>
        </p:txBody>
      </p:sp>
      <p:pic>
        <p:nvPicPr>
          <p:cNvPr id="2" name="Picture 1"/>
          <p:cNvPicPr>
            <a:picLocks noChangeAspect="1"/>
          </p:cNvPicPr>
          <p:nvPr/>
        </p:nvPicPr>
        <p:blipFill>
          <a:blip r:embed="rId3"/>
          <a:stretch>
            <a:fillRect/>
          </a:stretch>
        </p:blipFill>
        <p:spPr>
          <a:xfrm>
            <a:off x="1027396" y="2217366"/>
            <a:ext cx="5734351" cy="3931579"/>
          </a:xfrm>
          <a:prstGeom prst="rect">
            <a:avLst/>
          </a:prstGeom>
          <a:solidFill>
            <a:schemeClr val="bg1"/>
          </a:solidFill>
        </p:spPr>
      </p:pic>
    </p:spTree>
    <p:extLst>
      <p:ext uri="{BB962C8B-B14F-4D97-AF65-F5344CB8AC3E}">
        <p14:creationId xmlns:p14="http://schemas.microsoft.com/office/powerpoint/2010/main" val="3096482806"/>
      </p:ext>
    </p:extLst>
  </p:cSld>
  <p:clrMapOvr>
    <a:masterClrMapping/>
  </p:clrMapOvr>
  <p:transition spd="slow">
    <p:push/>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txBox="1">
            <a:spLocks/>
          </p:cNvSpPr>
          <p:nvPr/>
        </p:nvSpPr>
        <p:spPr bwMode="auto">
          <a:xfrm>
            <a:off x="264425" y="1222449"/>
            <a:ext cx="720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Respiratory Distress/Conditions</a:t>
            </a:r>
          </a:p>
        </p:txBody>
      </p:sp>
      <p:sp>
        <p:nvSpPr>
          <p:cNvPr id="15362" name="Content Placeholder 2"/>
          <p:cNvSpPr txBox="1">
            <a:spLocks/>
          </p:cNvSpPr>
          <p:nvPr/>
        </p:nvSpPr>
        <p:spPr bwMode="auto">
          <a:xfrm>
            <a:off x="1361446" y="2396916"/>
            <a:ext cx="333730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Respiratory distress is </a:t>
            </a:r>
            <a:r>
              <a:rPr lang="en-US" altLang="en-US" sz="2000" dirty="0" err="1">
                <a:solidFill>
                  <a:schemeClr val="bg1"/>
                </a:solidFill>
                <a:latin typeface="Arial" panose="020B0604020202020204" pitchFamily="34" charset="0"/>
                <a:ea typeface="MS Mincho" panose="02020609040205080304" pitchFamily="49" charset="-128"/>
              </a:rPr>
              <a:t>laboured</a:t>
            </a:r>
            <a:r>
              <a:rPr lang="en-US" altLang="en-US" sz="2000" dirty="0">
                <a:solidFill>
                  <a:schemeClr val="bg1"/>
                </a:solidFill>
                <a:latin typeface="Arial" panose="020B0604020202020204" pitchFamily="34" charset="0"/>
                <a:ea typeface="MS Mincho" panose="02020609040205080304" pitchFamily="49" charset="-128"/>
              </a:rPr>
              <a:t> breathing or shortness of breath. </a:t>
            </a:r>
          </a:p>
          <a:p>
            <a:endParaRPr lang="en-US" altLang="en-US" sz="2000" dirty="0">
              <a:solidFill>
                <a:schemeClr val="bg1"/>
              </a:solidFill>
              <a:latin typeface="Arial" panose="020B0604020202020204" pitchFamily="34" charset="0"/>
              <a:ea typeface="MS Mincho" panose="02020609040205080304" pitchFamily="49" charset="-128"/>
            </a:endParaRPr>
          </a:p>
          <a:p>
            <a:r>
              <a:rPr lang="en-US" altLang="en-US" sz="2000" dirty="0">
                <a:solidFill>
                  <a:schemeClr val="bg1"/>
                </a:solidFill>
                <a:latin typeface="Arial" panose="020B0604020202020204" pitchFamily="34" charset="0"/>
                <a:ea typeface="MS Mincho" panose="02020609040205080304" pitchFamily="49" charset="-128"/>
              </a:rPr>
              <a:t>It may be triggered by asthma, respiratory infections, drowning, choking, heart disorders and allergic reactions.</a:t>
            </a:r>
          </a:p>
        </p:txBody>
      </p:sp>
      <p:pic>
        <p:nvPicPr>
          <p:cNvPr id="15363" name="Picture 1" descr="Respiratory system 9199347_xx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772" y="1370013"/>
            <a:ext cx="3337306"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88939"/>
      </p:ext>
    </p:extLst>
  </p:cSld>
  <p:clrMapOvr>
    <a:masterClrMapping/>
  </p:clrMapOvr>
  <p:transition spd="slow">
    <p:push/>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txBox="1">
            <a:spLocks/>
          </p:cNvSpPr>
          <p:nvPr/>
        </p:nvSpPr>
        <p:spPr bwMode="auto">
          <a:xfrm>
            <a:off x="264425" y="1222449"/>
            <a:ext cx="720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Respiratory Distress/Conditions</a:t>
            </a:r>
          </a:p>
        </p:txBody>
      </p:sp>
      <p:sp>
        <p:nvSpPr>
          <p:cNvPr id="15362" name="Content Placeholder 2"/>
          <p:cNvSpPr txBox="1">
            <a:spLocks/>
          </p:cNvSpPr>
          <p:nvPr/>
        </p:nvSpPr>
        <p:spPr bwMode="auto">
          <a:xfrm>
            <a:off x="928310" y="2608764"/>
            <a:ext cx="44137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dirty="0">
                <a:solidFill>
                  <a:schemeClr val="bg1"/>
                </a:solidFill>
                <a:latin typeface="Arial" panose="020B0604020202020204" pitchFamily="34" charset="0"/>
                <a:ea typeface="MS Mincho" panose="02020609040205080304" pitchFamily="49" charset="-128"/>
              </a:rPr>
              <a:t>Signs that breathing is not normal:</a:t>
            </a:r>
          </a:p>
          <a:p>
            <a:endParaRPr lang="en-US" altLang="en-US" sz="2000" dirty="0">
              <a:solidFill>
                <a:schemeClr val="bg1"/>
              </a:solidFill>
              <a:latin typeface="Arial" panose="020B0604020202020204" pitchFamily="34" charset="0"/>
              <a:ea typeface="MS Mincho" panose="02020609040205080304" pitchFamily="49" charset="-128"/>
            </a:endParaRPr>
          </a:p>
          <a:p>
            <a:pPr marL="1085850" lvl="1" indent="-342900">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Wheezing</a:t>
            </a:r>
          </a:p>
          <a:p>
            <a:pPr marL="1085850" lvl="1" indent="-342900">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Gurgling</a:t>
            </a:r>
          </a:p>
          <a:p>
            <a:pPr marL="1085850" lvl="1" indent="-342900">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Harsh</a:t>
            </a:r>
          </a:p>
          <a:p>
            <a:pPr marL="1085850" lvl="1" indent="-342900">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Shrill</a:t>
            </a:r>
          </a:p>
        </p:txBody>
      </p:sp>
      <p:pic>
        <p:nvPicPr>
          <p:cNvPr id="20482" name="Picture 2" descr="Related image">
            <a:extLst>
              <a:ext uri="{FF2B5EF4-FFF2-40B4-BE49-F238E27FC236}">
                <a16:creationId xmlns:a16="http://schemas.microsoft.com/office/drawing/2014/main" id="{DE12C209-E5B2-4740-961A-6424F32BB1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06716" y="2403889"/>
            <a:ext cx="3362826" cy="25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563234"/>
      </p:ext>
    </p:extLst>
  </p:cSld>
  <p:clrMapOvr>
    <a:masterClrMapping/>
  </p:clrMapOvr>
  <p:transition spd="slow">
    <p:push/>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txBox="1">
            <a:spLocks/>
          </p:cNvSpPr>
          <p:nvPr/>
        </p:nvSpPr>
        <p:spPr bwMode="auto">
          <a:xfrm>
            <a:off x="202900" y="105669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Asthma Attack</a:t>
            </a:r>
          </a:p>
        </p:txBody>
      </p:sp>
      <p:sp>
        <p:nvSpPr>
          <p:cNvPr id="17410" name="Content Placeholder 2"/>
          <p:cNvSpPr txBox="1">
            <a:spLocks/>
          </p:cNvSpPr>
          <p:nvPr/>
        </p:nvSpPr>
        <p:spPr bwMode="auto">
          <a:xfrm>
            <a:off x="1006106" y="1900906"/>
            <a:ext cx="4564515" cy="367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1800" dirty="0">
                <a:solidFill>
                  <a:schemeClr val="bg1"/>
                </a:solidFill>
                <a:latin typeface="Arial" panose="020B0604020202020204" pitchFamily="34" charset="0"/>
                <a:ea typeface="ＭＳ 明朝" charset="0"/>
                <a:cs typeface="ＭＳ 明朝" charset="0"/>
              </a:rPr>
              <a:t>Asthma is caused by:</a:t>
            </a:r>
          </a:p>
          <a:p>
            <a:pPr>
              <a:defRPr/>
            </a:pPr>
            <a:endParaRPr lang="en-US" sz="1800" dirty="0">
              <a:solidFill>
                <a:schemeClr val="bg1"/>
              </a:solidFill>
              <a:latin typeface="Arial" panose="020B0604020202020204" pitchFamily="34" charset="0"/>
              <a:ea typeface="ＭＳ 明朝" charset="0"/>
              <a:cs typeface="ＭＳ 明朝" charset="0"/>
            </a:endParaRPr>
          </a:p>
          <a:p>
            <a:pPr marL="684000" indent="-28575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Air passages to the lungs becoming narrowed by muscle spasm. </a:t>
            </a:r>
          </a:p>
          <a:p>
            <a:pPr marL="684000" indent="-28575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Swelling of the mucous membrane lining the lungs. </a:t>
            </a:r>
          </a:p>
          <a:p>
            <a:pPr marL="684000" indent="-28575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Increased mucus production in the lungs.</a:t>
            </a:r>
          </a:p>
          <a:p>
            <a:pPr marL="684000" indent="-285750">
              <a:spcBef>
                <a:spcPts val="432"/>
              </a:spcBef>
              <a:buSzPct val="100000"/>
              <a:buFontTx/>
              <a:buBlip>
                <a:blip r:embed="rId3"/>
              </a:buBlip>
              <a:defRPr/>
            </a:pPr>
            <a:endParaRPr lang="en-US" sz="1800" dirty="0">
              <a:solidFill>
                <a:schemeClr val="bg1"/>
              </a:solidFill>
              <a:latin typeface="Arial" panose="020B0604020202020204" pitchFamily="34" charset="0"/>
              <a:ea typeface="ＭＳ 明朝" charset="0"/>
              <a:cs typeface="ＭＳ 明朝" charset="0"/>
            </a:endParaRPr>
          </a:p>
          <a:p>
            <a:pPr>
              <a:spcBef>
                <a:spcPts val="432"/>
              </a:spcBef>
              <a:buSzPct val="100000"/>
              <a:defRPr/>
            </a:pPr>
            <a:r>
              <a:rPr lang="en-US" altLang="en-US" sz="1800" dirty="0">
                <a:solidFill>
                  <a:schemeClr val="bg1"/>
                </a:solidFill>
                <a:latin typeface="Arial" panose="020B0604020202020204" pitchFamily="34" charset="0"/>
                <a:ea typeface="MS Mincho" panose="02020609040205080304" pitchFamily="49" charset="-128"/>
              </a:rPr>
              <a:t>This results in the airways narrowing, causing breathing difficulty and trapping air in the lungs.</a:t>
            </a:r>
          </a:p>
        </p:txBody>
      </p:sp>
      <p:pic>
        <p:nvPicPr>
          <p:cNvPr id="3" name="Picture 2"/>
          <p:cNvPicPr>
            <a:picLocks noChangeAspect="1"/>
          </p:cNvPicPr>
          <p:nvPr/>
        </p:nvPicPr>
        <p:blipFill>
          <a:blip r:embed="rId4"/>
          <a:stretch>
            <a:fillRect/>
          </a:stretch>
        </p:blipFill>
        <p:spPr>
          <a:xfrm>
            <a:off x="5739096" y="2168441"/>
            <a:ext cx="3224429" cy="2708959"/>
          </a:xfrm>
          <a:prstGeom prst="rect">
            <a:avLst/>
          </a:prstGeom>
        </p:spPr>
      </p:pic>
    </p:spTree>
    <p:extLst>
      <p:ext uri="{BB962C8B-B14F-4D97-AF65-F5344CB8AC3E}">
        <p14:creationId xmlns:p14="http://schemas.microsoft.com/office/powerpoint/2010/main" val="2724197071"/>
      </p:ext>
    </p:extLst>
  </p:cSld>
  <p:clrMapOvr>
    <a:masterClrMapping/>
  </p:clrMapOvr>
  <p:transition spd="slow">
    <p:push/>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txBox="1">
            <a:spLocks/>
          </p:cNvSpPr>
          <p:nvPr/>
        </p:nvSpPr>
        <p:spPr bwMode="auto">
          <a:xfrm>
            <a:off x="302182" y="113400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Asthma Attack</a:t>
            </a:r>
          </a:p>
        </p:txBody>
      </p:sp>
      <p:sp>
        <p:nvSpPr>
          <p:cNvPr id="16388" name="Content Placeholder 2"/>
          <p:cNvSpPr txBox="1">
            <a:spLocks/>
          </p:cNvSpPr>
          <p:nvPr/>
        </p:nvSpPr>
        <p:spPr bwMode="auto">
          <a:xfrm>
            <a:off x="1129616" y="2194828"/>
            <a:ext cx="4332722" cy="3775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Common signs and symptoms include: </a:t>
            </a:r>
          </a:p>
          <a:p>
            <a:endParaRPr lang="en-US" altLang="en-US" sz="1800" dirty="0">
              <a:solidFill>
                <a:schemeClr val="bg1"/>
              </a:solidFill>
              <a:latin typeface="Arial" panose="020B0604020202020204" pitchFamily="34" charset="0"/>
              <a:ea typeface="MS Mincho" panose="02020609040205080304" pitchFamily="49" charset="-128"/>
            </a:endParaRP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Coughing.</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Wheezing when they breathe.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Shortness of breath.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Increased pulse rate.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Cyanosis.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Drawing in of the spaces between the ribs and above the collarbones.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Collapse/unconsciousness.</a:t>
            </a:r>
          </a:p>
        </p:txBody>
      </p:sp>
      <p:pic>
        <p:nvPicPr>
          <p:cNvPr id="22530" name="Picture 2" descr="Related image">
            <a:extLst>
              <a:ext uri="{FF2B5EF4-FFF2-40B4-BE49-F238E27FC236}">
                <a16:creationId xmlns:a16="http://schemas.microsoft.com/office/drawing/2014/main" id="{B9A4AFE7-1C61-4133-84D4-0F66C9C7BF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0990" y="2360730"/>
            <a:ext cx="3264568" cy="269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111514"/>
      </p:ext>
    </p:extLst>
  </p:cSld>
  <p:clrMapOvr>
    <a:masterClrMapping/>
  </p:clrMapOvr>
  <p:transition spd="slow">
    <p:push/>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txBox="1">
            <a:spLocks/>
          </p:cNvSpPr>
          <p:nvPr/>
        </p:nvSpPr>
        <p:spPr bwMode="auto">
          <a:xfrm>
            <a:off x="199691" y="115679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Asthma Attack</a:t>
            </a:r>
          </a:p>
        </p:txBody>
      </p:sp>
      <p:sp>
        <p:nvSpPr>
          <p:cNvPr id="23554" name="Content Placeholder 2"/>
          <p:cNvSpPr txBox="1">
            <a:spLocks/>
          </p:cNvSpPr>
          <p:nvPr/>
        </p:nvSpPr>
        <p:spPr bwMode="auto">
          <a:xfrm>
            <a:off x="918544" y="3128398"/>
            <a:ext cx="4342570" cy="2139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1800" dirty="0">
                <a:solidFill>
                  <a:schemeClr val="bg1"/>
                </a:solidFill>
                <a:latin typeface="Arial" panose="020B0604020202020204" pitchFamily="34" charset="0"/>
                <a:ea typeface="ＭＳ 明朝" charset="0"/>
                <a:cs typeface="ＭＳ 明朝" charset="0"/>
              </a:rPr>
              <a:t>Asthmatics may use bronchodilators.</a:t>
            </a:r>
          </a:p>
          <a:p>
            <a:pPr>
              <a:defRPr/>
            </a:pPr>
            <a:endParaRPr lang="en-US" sz="1800" dirty="0">
              <a:solidFill>
                <a:schemeClr val="bg1"/>
              </a:solidFill>
              <a:latin typeface="Arial" panose="020B0604020202020204" pitchFamily="34" charset="0"/>
              <a:ea typeface="ＭＳ 明朝" charset="0"/>
              <a:cs typeface="ＭＳ 明朝" charset="0"/>
            </a:endParaRPr>
          </a:p>
          <a:p>
            <a:pPr marL="540000" indent="-342000">
              <a:spcBef>
                <a:spcPts val="600"/>
              </a:spcBef>
              <a:spcAft>
                <a:spcPts val="600"/>
              </a:spcAft>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Preventers (taken to help prevent attacks).</a:t>
            </a:r>
          </a:p>
          <a:p>
            <a:pPr marL="540000" indent="-342000">
              <a:spcBef>
                <a:spcPts val="600"/>
              </a:spcBef>
              <a:spcAft>
                <a:spcPts val="600"/>
              </a:spcAft>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Relievers (reduce the symptoms).</a:t>
            </a:r>
          </a:p>
          <a:p>
            <a:pPr marL="540000" indent="-342000">
              <a:spcBef>
                <a:spcPts val="600"/>
              </a:spcBef>
              <a:spcAft>
                <a:spcPts val="600"/>
              </a:spcAft>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Also known as puffers or inhalers. </a:t>
            </a:r>
          </a:p>
        </p:txBody>
      </p:sp>
      <p:sp>
        <p:nvSpPr>
          <p:cNvPr id="23556" name="Rectangle 3"/>
          <p:cNvSpPr>
            <a:spLocks noChangeArrowheads="1"/>
          </p:cNvSpPr>
          <p:nvPr/>
        </p:nvSpPr>
        <p:spPr bwMode="auto">
          <a:xfrm>
            <a:off x="746787" y="1948905"/>
            <a:ext cx="781969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Individuals with diagnosed asthma should have an asthma management plan developed. This usually includes steps to prevent asthma attacks as well as what to do in an emergency.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870" y="2763346"/>
            <a:ext cx="3387614" cy="2267741"/>
          </a:xfrm>
          <a:prstGeom prst="rect">
            <a:avLst/>
          </a:prstGeom>
        </p:spPr>
      </p:pic>
    </p:spTree>
    <p:extLst>
      <p:ext uri="{BB962C8B-B14F-4D97-AF65-F5344CB8AC3E}">
        <p14:creationId xmlns:p14="http://schemas.microsoft.com/office/powerpoint/2010/main" val="504004869"/>
      </p:ext>
    </p:extLst>
  </p:cSld>
  <p:clrMapOvr>
    <a:masterClrMapping/>
  </p:clrMapOvr>
  <p:transition spd="slow">
    <p:push/>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30179" y="1298093"/>
            <a:ext cx="2683042" cy="5319275"/>
          </a:xfrm>
          <a:prstGeom prst="roundRect">
            <a:avLst/>
          </a:prstGeom>
          <a:solidFill>
            <a:srgbClr val="0069A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lIns="108000" rtlCol="0" anchor="ctr"/>
          <a:lstStyle/>
          <a:p>
            <a:pPr algn="ctr"/>
            <a:r>
              <a:rPr lang="en-AU" sz="2000" b="1" dirty="0">
                <a:solidFill>
                  <a:srgbClr val="FFFF00"/>
                </a:solidFill>
                <a:latin typeface="Arial" panose="020B0604020202020204" pitchFamily="34" charset="0"/>
              </a:rPr>
              <a:t>4x4x4</a:t>
            </a:r>
          </a:p>
          <a:p>
            <a:pPr algn="ctr"/>
            <a:endParaRPr lang="en-AU" b="1" dirty="0">
              <a:solidFill>
                <a:srgbClr val="FFFF00"/>
              </a:solidFill>
              <a:latin typeface="Arial" panose="020B0604020202020204" pitchFamily="34" charset="0"/>
            </a:endParaRPr>
          </a:p>
          <a:p>
            <a:r>
              <a:rPr lang="en-AU" dirty="0">
                <a:latin typeface="Arial" panose="020B0604020202020204" pitchFamily="34" charset="0"/>
              </a:rPr>
              <a:t>Sit the person upright</a:t>
            </a:r>
          </a:p>
          <a:p>
            <a:endParaRPr lang="en-AU" sz="1600" dirty="0">
              <a:latin typeface="Arial" panose="020B0604020202020204" pitchFamily="34" charset="0"/>
            </a:endParaRPr>
          </a:p>
          <a:p>
            <a:r>
              <a:rPr lang="en-AU" dirty="0">
                <a:latin typeface="Arial" panose="020B0604020202020204" pitchFamily="34" charset="0"/>
              </a:rPr>
              <a:t>Shake puffer</a:t>
            </a:r>
          </a:p>
          <a:p>
            <a:endParaRPr lang="en-AU" sz="1600" dirty="0">
              <a:latin typeface="Arial" panose="020B0604020202020204" pitchFamily="34" charset="0"/>
            </a:endParaRPr>
          </a:p>
          <a:p>
            <a:r>
              <a:rPr lang="en-AU" dirty="0">
                <a:latin typeface="Arial" panose="020B0604020202020204" pitchFamily="34" charset="0"/>
              </a:rPr>
              <a:t>1 puff into a spacer</a:t>
            </a:r>
          </a:p>
          <a:p>
            <a:endParaRPr lang="en-AU" dirty="0">
              <a:latin typeface="Arial" panose="020B0604020202020204" pitchFamily="34" charset="0"/>
            </a:endParaRPr>
          </a:p>
          <a:p>
            <a:r>
              <a:rPr lang="en-AU" dirty="0">
                <a:latin typeface="Arial" panose="020B0604020202020204" pitchFamily="34" charset="0"/>
              </a:rPr>
              <a:t>Take 4 breaths</a:t>
            </a:r>
          </a:p>
          <a:p>
            <a:endParaRPr lang="en-AU" dirty="0">
              <a:latin typeface="Arial" panose="020B0604020202020204" pitchFamily="34" charset="0"/>
            </a:endParaRPr>
          </a:p>
          <a:p>
            <a:r>
              <a:rPr lang="en-AU" dirty="0">
                <a:latin typeface="Arial" panose="020B0604020202020204" pitchFamily="34" charset="0"/>
              </a:rPr>
              <a:t>Do this 4 times</a:t>
            </a:r>
          </a:p>
          <a:p>
            <a:endParaRPr lang="en-AU" dirty="0">
              <a:latin typeface="Arial" panose="020B0604020202020204" pitchFamily="34" charset="0"/>
            </a:endParaRPr>
          </a:p>
          <a:p>
            <a:r>
              <a:rPr lang="en-AU" dirty="0">
                <a:latin typeface="Arial" panose="020B0604020202020204" pitchFamily="34" charset="0"/>
              </a:rPr>
              <a:t>Wait 4 minutes</a:t>
            </a:r>
          </a:p>
          <a:p>
            <a:endParaRPr lang="en-AU" dirty="0">
              <a:latin typeface="Arial" panose="020B0604020202020204" pitchFamily="34" charset="0"/>
            </a:endParaRPr>
          </a:p>
          <a:p>
            <a:r>
              <a:rPr lang="en-AU" dirty="0">
                <a:latin typeface="Arial" panose="020B0604020202020204" pitchFamily="34" charset="0"/>
              </a:rPr>
              <a:t>Repeat </a:t>
            </a:r>
          </a:p>
          <a:p>
            <a:endParaRPr lang="en-AU" dirty="0">
              <a:latin typeface="Arial" panose="020B0604020202020204" pitchFamily="34" charset="0"/>
            </a:endParaRPr>
          </a:p>
          <a:p>
            <a:r>
              <a:rPr lang="en-AU" dirty="0">
                <a:latin typeface="Arial" panose="020B0604020202020204" pitchFamily="34" charset="0"/>
              </a:rPr>
              <a:t>Call 000 if there is no improvement</a:t>
            </a:r>
            <a:endParaRPr lang="en-AU" dirty="0"/>
          </a:p>
        </p:txBody>
      </p:sp>
      <p:pic>
        <p:nvPicPr>
          <p:cNvPr id="2" name="Picture 1">
            <a:extLst>
              <a:ext uri="{FF2B5EF4-FFF2-40B4-BE49-F238E27FC236}">
                <a16:creationId xmlns:a16="http://schemas.microsoft.com/office/drawing/2014/main" id="{014FF39F-38C2-43E7-A4CD-D31AF95FD643}"/>
              </a:ext>
            </a:extLst>
          </p:cNvPr>
          <p:cNvPicPr>
            <a:picLocks noChangeAspect="1"/>
          </p:cNvPicPr>
          <p:nvPr/>
        </p:nvPicPr>
        <p:blipFill>
          <a:blip r:embed="rId3"/>
          <a:stretch>
            <a:fillRect/>
          </a:stretch>
        </p:blipFill>
        <p:spPr>
          <a:xfrm>
            <a:off x="3693695" y="1298093"/>
            <a:ext cx="5366084" cy="2252211"/>
          </a:xfrm>
          <a:prstGeom prst="rect">
            <a:avLst/>
          </a:prstGeom>
        </p:spPr>
      </p:pic>
      <p:pic>
        <p:nvPicPr>
          <p:cNvPr id="9" name="Picture 4" descr="Image result for asthma puffer">
            <a:extLst>
              <a:ext uri="{FF2B5EF4-FFF2-40B4-BE49-F238E27FC236}">
                <a16:creationId xmlns:a16="http://schemas.microsoft.com/office/drawing/2014/main" id="{2FD2FE0F-674E-456E-A490-0ED9DD1402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3695" y="3682214"/>
            <a:ext cx="3856123" cy="216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924598"/>
      </p:ext>
    </p:extLst>
  </p:cSld>
  <p:clrMapOvr>
    <a:masterClrMapping/>
  </p:clrMapOvr>
  <p:transition spd="slow">
    <p:push/>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p:cNvSpPr>
          <p:nvPr/>
        </p:nvSpPr>
        <p:spPr bwMode="auto">
          <a:xfrm>
            <a:off x="163596" y="102788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Allergic Reactions</a:t>
            </a:r>
          </a:p>
        </p:txBody>
      </p:sp>
      <p:sp>
        <p:nvSpPr>
          <p:cNvPr id="18434" name="Content Placeholder 2"/>
          <p:cNvSpPr txBox="1">
            <a:spLocks/>
          </p:cNvSpPr>
          <p:nvPr/>
        </p:nvSpPr>
        <p:spPr bwMode="auto">
          <a:xfrm>
            <a:off x="1139602" y="3214012"/>
            <a:ext cx="4238514" cy="261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Common causes (or triggers) include: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Venom – from bee stings.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Foods: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Eggs.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Milk products.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Peanuts.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Medications – such as penicillin and morphine.</a:t>
            </a:r>
          </a:p>
        </p:txBody>
      </p:sp>
      <p:sp>
        <p:nvSpPr>
          <p:cNvPr id="29700" name="Rectangle 1"/>
          <p:cNvSpPr>
            <a:spLocks noChangeArrowheads="1"/>
          </p:cNvSpPr>
          <p:nvPr/>
        </p:nvSpPr>
        <p:spPr bwMode="auto">
          <a:xfrm>
            <a:off x="562087" y="2118679"/>
            <a:ext cx="77517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Severe allergic reactions, referred to as anaphylaxis, can be extremely life-threatening. Reactions usually occur within 20 minutes of exposure to an allergen/trigger and can have an affect on multiple body systems.</a:t>
            </a:r>
          </a:p>
        </p:txBody>
      </p:sp>
      <p:pic>
        <p:nvPicPr>
          <p:cNvPr id="24580" name="Picture 4" descr="Image result for bee">
            <a:extLst>
              <a:ext uri="{FF2B5EF4-FFF2-40B4-BE49-F238E27FC236}">
                <a16:creationId xmlns:a16="http://schemas.microsoft.com/office/drawing/2014/main" id="{144BAF3E-B901-4F4D-BB99-0FE70E6D887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14474" y="2580344"/>
            <a:ext cx="2799347" cy="279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64238"/>
      </p:ext>
    </p:extLst>
  </p:cSld>
  <p:clrMapOvr>
    <a:masterClrMapping/>
  </p:clrMapOvr>
  <p:transition spd="slow">
    <p:push/>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Allergy rash skin 123223888.jpg"/>
          <p:cNvPicPr>
            <a:picLocks noChangeAspect="1"/>
          </p:cNvPicPr>
          <p:nvPr/>
        </p:nvPicPr>
        <p:blipFill>
          <a:blip r:embed="rId3" cstate="print">
            <a:extLst>
              <a:ext uri="{28A0092B-C50C-407E-A947-70E740481C1C}">
                <a14:useLocalDpi xmlns:a14="http://schemas.microsoft.com/office/drawing/2010/main" val="0"/>
              </a:ext>
            </a:extLst>
          </a:blip>
          <a:srcRect l="11674" r="26285"/>
          <a:stretch>
            <a:fillRect/>
          </a:stretch>
        </p:blipFill>
        <p:spPr bwMode="auto">
          <a:xfrm flipH="1">
            <a:off x="6245451" y="2127542"/>
            <a:ext cx="275907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txBox="1">
            <a:spLocks/>
          </p:cNvSpPr>
          <p:nvPr/>
        </p:nvSpPr>
        <p:spPr bwMode="auto">
          <a:xfrm>
            <a:off x="247818" y="105464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Severe Allergic Reactions</a:t>
            </a:r>
          </a:p>
        </p:txBody>
      </p:sp>
      <p:sp>
        <p:nvSpPr>
          <p:cNvPr id="18434" name="Content Placeholder 2"/>
          <p:cNvSpPr txBox="1">
            <a:spLocks/>
          </p:cNvSpPr>
          <p:nvPr/>
        </p:nvSpPr>
        <p:spPr bwMode="auto">
          <a:xfrm>
            <a:off x="1037089" y="2127542"/>
            <a:ext cx="4738069"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dirty="0">
                <a:solidFill>
                  <a:schemeClr val="bg1"/>
                </a:solidFill>
                <a:latin typeface="Arial" panose="020B0604020202020204" pitchFamily="34" charset="0"/>
                <a:ea typeface="MS Mincho" panose="02020609040205080304" pitchFamily="49" charset="-128"/>
              </a:rPr>
              <a:t>Common signs and symptoms may include:</a:t>
            </a:r>
            <a:r>
              <a:rPr lang="en-US" altLang="en-US" sz="2000" dirty="0">
                <a:solidFill>
                  <a:schemeClr val="bg1"/>
                </a:solidFill>
                <a:latin typeface="Arial" panose="020B0604020202020204" pitchFamily="34" charset="0"/>
                <a:ea typeface="MS Mincho" panose="02020609040205080304" pitchFamily="49" charset="-128"/>
              </a:rPr>
              <a:t> </a:t>
            </a:r>
          </a:p>
          <a:p>
            <a:endParaRPr lang="en-US" altLang="en-US" sz="20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Swelling/redness of skin.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Hives, rashes, itching.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Difficulty breathing, wheezing, coughing – airway may become obstructed as tongue and throat swell.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Dizziness.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Nausea, vomiting.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Unconsciousness.</a:t>
            </a:r>
          </a:p>
        </p:txBody>
      </p:sp>
    </p:spTree>
    <p:extLst>
      <p:ext uri="{BB962C8B-B14F-4D97-AF65-F5344CB8AC3E}">
        <p14:creationId xmlns:p14="http://schemas.microsoft.com/office/powerpoint/2010/main" val="1664943399"/>
      </p:ext>
    </p:extLst>
  </p:cSld>
  <p:clrMapOvr>
    <a:masterClrMapping/>
  </p:clrMapOvr>
  <p:transition spd="slow">
    <p:push/>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35785" y="117700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Severe Allergic Reactions</a:t>
            </a:r>
          </a:p>
        </p:txBody>
      </p:sp>
      <p:sp>
        <p:nvSpPr>
          <p:cNvPr id="31748" name="Rectangle 3"/>
          <p:cNvSpPr>
            <a:spLocks noChangeArrowheads="1"/>
          </p:cNvSpPr>
          <p:nvPr/>
        </p:nvSpPr>
        <p:spPr bwMode="auto">
          <a:xfrm>
            <a:off x="1022685" y="2191004"/>
            <a:ext cx="363353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solidFill>
                  <a:schemeClr val="bg1"/>
                </a:solidFill>
                <a:latin typeface="Arial" panose="020B0604020202020204" pitchFamily="34" charset="0"/>
                <a:ea typeface="MS Mincho" panose="02020609040205080304" pitchFamily="49" charset="-128"/>
              </a:rPr>
              <a:t>Many people with known allergies may carry prescribed medications, including tablets, puffers or injections to administer in the case of a severe allergic reaction.</a:t>
            </a:r>
          </a:p>
          <a:p>
            <a:pPr eaLnBrk="1" hangingPunct="1"/>
            <a:endParaRPr lang="en-US" altLang="en-US" sz="2000" dirty="0">
              <a:solidFill>
                <a:schemeClr val="bg1"/>
              </a:solidFill>
              <a:latin typeface="Arial" panose="020B0604020202020204" pitchFamily="34" charset="0"/>
              <a:ea typeface="MS Mincho" panose="02020609040205080304" pitchFamily="49" charset="-128"/>
            </a:endParaRPr>
          </a:p>
          <a:p>
            <a:pPr eaLnBrk="1" hangingPunct="1"/>
            <a:r>
              <a:rPr lang="en-US" altLang="en-US" sz="2000" dirty="0">
                <a:solidFill>
                  <a:schemeClr val="bg1"/>
                </a:solidFill>
                <a:latin typeface="Arial" panose="020B0604020202020204" pitchFamily="34" charset="0"/>
                <a:ea typeface="MS Mincho" panose="02020609040205080304" pitchFamily="49" charset="-128"/>
              </a:rPr>
              <a:t>There are 2 common types EpiPen and </a:t>
            </a:r>
            <a:r>
              <a:rPr lang="en-US" altLang="en-US" sz="2000" dirty="0" err="1">
                <a:solidFill>
                  <a:schemeClr val="bg1"/>
                </a:solidFill>
                <a:latin typeface="Arial" panose="020B0604020202020204" pitchFamily="34" charset="0"/>
                <a:ea typeface="MS Mincho" panose="02020609040205080304" pitchFamily="49" charset="-128"/>
              </a:rPr>
              <a:t>Anapen</a:t>
            </a:r>
            <a:r>
              <a:rPr lang="en-US" altLang="en-US" sz="2000" dirty="0">
                <a:solidFill>
                  <a:schemeClr val="bg1"/>
                </a:solidFill>
                <a:latin typeface="Arial" panose="020B0604020202020204" pitchFamily="34" charset="0"/>
                <a:ea typeface="MS Mincho" panose="02020609040205080304" pitchFamily="49" charset="-128"/>
              </a:rPr>
              <a:t> but only EpiPen is available in Australia.</a:t>
            </a:r>
          </a:p>
        </p:txBody>
      </p:sp>
      <p:pic>
        <p:nvPicPr>
          <p:cNvPr id="25602" name="Picture 2" descr="Image result for epipen">
            <a:extLst>
              <a:ext uri="{FF2B5EF4-FFF2-40B4-BE49-F238E27FC236}">
                <a16:creationId xmlns:a16="http://schemas.microsoft.com/office/drawing/2014/main" id="{BF040715-5346-4E50-BE42-F53423F6F8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8569" y="2308142"/>
            <a:ext cx="4271210" cy="242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0570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txBox="1">
            <a:spLocks/>
          </p:cNvSpPr>
          <p:nvPr/>
        </p:nvSpPr>
        <p:spPr bwMode="auto">
          <a:xfrm>
            <a:off x="231775" y="10271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WHS Legislation and Guidelines</a:t>
            </a:r>
          </a:p>
        </p:txBody>
      </p:sp>
      <p:sp>
        <p:nvSpPr>
          <p:cNvPr id="33794" name="Content Placeholder 2"/>
          <p:cNvSpPr txBox="1">
            <a:spLocks/>
          </p:cNvSpPr>
          <p:nvPr/>
        </p:nvSpPr>
        <p:spPr bwMode="auto">
          <a:xfrm>
            <a:off x="1051134" y="2129671"/>
            <a:ext cx="7261225" cy="3221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AU" sz="2000" dirty="0">
                <a:solidFill>
                  <a:schemeClr val="bg1"/>
                </a:solidFill>
                <a:latin typeface="Arial" panose="020B0604020202020204" pitchFamily="34" charset="0"/>
                <a:cs typeface="Tahoma"/>
              </a:rPr>
              <a:t>WHS guidelines for preventing accidents in the workplace should be found in your workplace polices and standard operating procedures. It should have procedures on how to deal with a workplace accident. It will also provide guidance about how to manage risks and hazards in the workplace and during first aid events.</a:t>
            </a:r>
          </a:p>
          <a:p>
            <a:pPr>
              <a:defRPr/>
            </a:pPr>
            <a:endParaRPr lang="en-AU" sz="2000" dirty="0">
              <a:solidFill>
                <a:schemeClr val="bg1"/>
              </a:solidFill>
              <a:latin typeface="Arial" panose="020B0604020202020204" pitchFamily="34" charset="0"/>
              <a:cs typeface="Tahoma"/>
            </a:endParaRPr>
          </a:p>
          <a:p>
            <a:pPr>
              <a:defRPr/>
            </a:pPr>
            <a:r>
              <a:rPr lang="en-AU" sz="2000" dirty="0">
                <a:solidFill>
                  <a:schemeClr val="bg1"/>
                </a:solidFill>
                <a:latin typeface="Arial" panose="020B0604020202020204" pitchFamily="34" charset="0"/>
                <a:cs typeface="Tahoma"/>
              </a:rPr>
              <a:t>It may include instructions on how to use Personal Protective Equipment (PPE), which can prevent infection spreading.</a:t>
            </a:r>
          </a:p>
          <a:p>
            <a:pPr marL="198000">
              <a:spcBef>
                <a:spcPts val="432"/>
              </a:spcBef>
              <a:buSzPct val="100000"/>
              <a:defRPr/>
            </a:pPr>
            <a:endParaRPr lang="en-US" sz="2000" dirty="0">
              <a:solidFill>
                <a:schemeClr val="bg1"/>
              </a:solidFill>
              <a:latin typeface="Arial" panose="020B0604020202020204" pitchFamily="34" charset="0"/>
              <a:cs typeface="Tahoma"/>
            </a:endParaRPr>
          </a:p>
        </p:txBody>
      </p:sp>
    </p:spTree>
    <p:extLst>
      <p:ext uri="{BB962C8B-B14F-4D97-AF65-F5344CB8AC3E}">
        <p14:creationId xmlns:p14="http://schemas.microsoft.com/office/powerpoint/2010/main" val="1410882546"/>
      </p:ext>
    </p:extLst>
  </p:cSld>
  <p:clrMapOvr>
    <a:masterClrMapping/>
  </p:clrMapOvr>
  <p:transition spd="slow">
    <p:push/>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2E1CA-710F-4FC6-9734-84D56163BD3B}"/>
              </a:ext>
            </a:extLst>
          </p:cNvPr>
          <p:cNvPicPr>
            <a:picLocks noChangeAspect="1"/>
          </p:cNvPicPr>
          <p:nvPr/>
        </p:nvPicPr>
        <p:blipFill>
          <a:blip r:embed="rId3"/>
          <a:stretch>
            <a:fillRect/>
          </a:stretch>
        </p:blipFill>
        <p:spPr>
          <a:xfrm>
            <a:off x="880551" y="1333417"/>
            <a:ext cx="6725079" cy="4525962"/>
          </a:xfrm>
          <a:prstGeom prst="rect">
            <a:avLst/>
          </a:prstGeom>
        </p:spPr>
      </p:pic>
    </p:spTree>
    <p:extLst>
      <p:ext uri="{BB962C8B-B14F-4D97-AF65-F5344CB8AC3E}">
        <p14:creationId xmlns:p14="http://schemas.microsoft.com/office/powerpoint/2010/main" val="1218250944"/>
      </p:ext>
    </p:extLst>
  </p:cSld>
  <p:clrMapOvr>
    <a:masterClrMapping/>
  </p:clrMapOvr>
  <p:transition spd="slow">
    <p:push/>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11292347"/>
              </p:ext>
            </p:extLst>
          </p:nvPr>
        </p:nvGraphicFramePr>
        <p:xfrm>
          <a:off x="1077996" y="2256924"/>
          <a:ext cx="7261225" cy="2124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marL="53100" marR="0" lvl="0" indent="0" algn="ctr" defTabSz="457200" rtl="0" eaLnBrk="1" fontAlgn="auto" latinLnBrk="0" hangingPunct="1">
                        <a:lnSpc>
                          <a:spcPct val="100000"/>
                        </a:lnSpc>
                        <a:spcBef>
                          <a:spcPts val="300"/>
                        </a:spcBef>
                        <a:spcAft>
                          <a:spcPts val="300"/>
                        </a:spcAft>
                        <a:buClrTx/>
                        <a:buSzTx/>
                        <a:buFont typeface="+mj-lt"/>
                        <a:buNone/>
                        <a:tabLst/>
                        <a:defRPr/>
                      </a:pPr>
                      <a:r>
                        <a:rPr lang="en-US" sz="1800" b="1" dirty="0">
                          <a:solidFill>
                            <a:srgbClr val="FFFFFF"/>
                          </a:solidFill>
                          <a:effectLst/>
                          <a:latin typeface="Arial" panose="020B0604020202020204" pitchFamily="34" charset="0"/>
                          <a:ea typeface="ＭＳ 明朝"/>
                          <a:cs typeface="Times New Roman"/>
                        </a:rPr>
                        <a:t>If the Patient is Unconscious:</a:t>
                      </a:r>
                      <a:endParaRPr lang="en-US" sz="1800" dirty="0">
                        <a:effectLst/>
                        <a:latin typeface="Arial" panose="020B060402020202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1692000">
                <a:tc>
                  <a:txBody>
                    <a:bodyPr/>
                    <a:lstStyle/>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lang="en-US" sz="1800" dirty="0">
                          <a:effectLst/>
                          <a:latin typeface="Arial" panose="020B0604020202020204" pitchFamily="34" charset="0"/>
                          <a:ea typeface="ＭＳ 明朝"/>
                          <a:cs typeface="Times New Roman"/>
                        </a:rPr>
                        <a:t>Administer adrenalin auto-injector (such as an </a:t>
                      </a:r>
                      <a:r>
                        <a:rPr lang="en-US" sz="1800" dirty="0" err="1">
                          <a:effectLst/>
                          <a:latin typeface="Arial" panose="020B0604020202020204" pitchFamily="34" charset="0"/>
                          <a:ea typeface="ＭＳ 明朝"/>
                          <a:cs typeface="Times New Roman"/>
                        </a:rPr>
                        <a:t>EpiPen</a:t>
                      </a:r>
                      <a:r>
                        <a:rPr lang="en-US" sz="1800" dirty="0">
                          <a:effectLst/>
                          <a:latin typeface="Arial" panose="020B0604020202020204" pitchFamily="34" charset="0"/>
                          <a:ea typeface="ＭＳ 明朝"/>
                          <a:cs typeface="Times New Roman"/>
                        </a:rPr>
                        <a:t>) if available. If no response is shown in 5 minutes a further dose of adrenalin can be administered.</a:t>
                      </a:r>
                    </a:p>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lang="en-US" sz="1800" dirty="0">
                          <a:effectLst/>
                          <a:latin typeface="Arial" panose="020B0604020202020204" pitchFamily="34" charset="0"/>
                          <a:ea typeface="ＭＳ 明朝"/>
                          <a:cs typeface="Times New Roman"/>
                        </a:rPr>
                        <a:t>Follow DRS ABCD Basic Life Support process.</a:t>
                      </a:r>
                    </a:p>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lang="en-US" sz="1800" dirty="0">
                          <a:effectLst/>
                          <a:latin typeface="Arial" panose="020B0604020202020204" pitchFamily="34" charset="0"/>
                          <a:ea typeface="ＭＳ 明朝"/>
                          <a:cs typeface="Times New Roman"/>
                        </a:rPr>
                        <a:t>Call 000 or 112 and follow emergency personnel instructions.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26363059"/>
      </p:ext>
    </p:extLst>
  </p:cSld>
  <p:clrMapOvr>
    <a:masterClrMapping/>
  </p:clrMapOvr>
  <p:transition spd="slow">
    <p:push/>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txBox="1">
            <a:spLocks/>
          </p:cNvSpPr>
          <p:nvPr/>
        </p:nvSpPr>
        <p:spPr bwMode="auto">
          <a:xfrm>
            <a:off x="353873" y="118169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Choking</a:t>
            </a:r>
          </a:p>
        </p:txBody>
      </p:sp>
      <p:sp>
        <p:nvSpPr>
          <p:cNvPr id="44036" name="Rectangle 3"/>
          <p:cNvSpPr>
            <a:spLocks noChangeArrowheads="1"/>
          </p:cNvSpPr>
          <p:nvPr/>
        </p:nvSpPr>
        <p:spPr bwMode="auto">
          <a:xfrm>
            <a:off x="1239307" y="2410658"/>
            <a:ext cx="353722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solidFill>
                  <a:schemeClr val="bg1"/>
                </a:solidFill>
                <a:latin typeface="Arial" panose="020B0604020202020204" pitchFamily="34" charset="0"/>
                <a:ea typeface="MS Mincho" panose="02020609040205080304" pitchFamily="49" charset="-128"/>
              </a:rPr>
              <a:t>Choking is the result of either a totally or partially obstructed airway – caused by swollen tissues or a foreign body or food/material entering the windpipe instead of the gullet.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083" y="2452417"/>
            <a:ext cx="3424860" cy="2294657"/>
          </a:xfrm>
          <a:prstGeom prst="rect">
            <a:avLst/>
          </a:prstGeom>
        </p:spPr>
      </p:pic>
    </p:spTree>
    <p:extLst>
      <p:ext uri="{BB962C8B-B14F-4D97-AF65-F5344CB8AC3E}">
        <p14:creationId xmlns:p14="http://schemas.microsoft.com/office/powerpoint/2010/main" val="3115372089"/>
      </p:ext>
    </p:extLst>
  </p:cSld>
  <p:clrMapOvr>
    <a:masterClrMapping/>
  </p:clrMapOvr>
  <p:transition spd="slow">
    <p:push/>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txBox="1">
            <a:spLocks/>
          </p:cNvSpPr>
          <p:nvPr/>
        </p:nvSpPr>
        <p:spPr bwMode="auto">
          <a:xfrm>
            <a:off x="257620" y="123507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Choking</a:t>
            </a:r>
          </a:p>
        </p:txBody>
      </p:sp>
      <p:sp>
        <p:nvSpPr>
          <p:cNvPr id="19458" name="Content Placeholder 2"/>
          <p:cNvSpPr txBox="1">
            <a:spLocks/>
          </p:cNvSpPr>
          <p:nvPr/>
        </p:nvSpPr>
        <p:spPr bwMode="auto">
          <a:xfrm>
            <a:off x="1335559" y="2401529"/>
            <a:ext cx="6689503" cy="3221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dirty="0">
                <a:solidFill>
                  <a:schemeClr val="bg1"/>
                </a:solidFill>
                <a:latin typeface="Arial" panose="020B0604020202020204" pitchFamily="34" charset="0"/>
                <a:ea typeface="MS Mincho" panose="02020609040205080304" pitchFamily="49" charset="-128"/>
              </a:rPr>
              <a:t>Common signs and symptoms include: </a:t>
            </a:r>
          </a:p>
          <a:p>
            <a:endParaRPr lang="en-US" altLang="en-US" sz="2000" dirty="0">
              <a:solidFill>
                <a:schemeClr val="bg1"/>
              </a:solidFill>
              <a:latin typeface="Arial" panose="020B0604020202020204" pitchFamily="34" charset="0"/>
              <a:ea typeface="MS Mincho" panose="02020609040205080304" pitchFamily="49" charset="-128"/>
            </a:endParaRP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Inability to cough, breathe, speak or cry out.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Clutching/gripping of throat.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Cyanosis – blue skin, tongue, mouth lining.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Anxiety/restlessness.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Noisy breathing/wheezing.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Red/congested face with bulging neck veins.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Collapse/unconsciousness.</a:t>
            </a:r>
          </a:p>
        </p:txBody>
      </p:sp>
    </p:spTree>
    <p:extLst>
      <p:ext uri="{BB962C8B-B14F-4D97-AF65-F5344CB8AC3E}">
        <p14:creationId xmlns:p14="http://schemas.microsoft.com/office/powerpoint/2010/main" val="2520448081"/>
      </p:ext>
    </p:extLst>
  </p:cSld>
  <p:clrMapOvr>
    <a:masterClrMapping/>
  </p:clrMapOvr>
  <p:transition spd="slow">
    <p:push/>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320007" y="106872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Choking</a:t>
            </a:r>
          </a:p>
        </p:txBody>
      </p:sp>
      <p:graphicFrame>
        <p:nvGraphicFramePr>
          <p:cNvPr id="3" name="Table 2"/>
          <p:cNvGraphicFramePr>
            <a:graphicFrameLocks noGrp="1"/>
          </p:cNvGraphicFramePr>
          <p:nvPr>
            <p:extLst>
              <p:ext uri="{D42A27DB-BD31-4B8C-83A1-F6EECF244321}">
                <p14:modId xmlns:p14="http://schemas.microsoft.com/office/powerpoint/2010/main" val="4076775466"/>
              </p:ext>
            </p:extLst>
          </p:nvPr>
        </p:nvGraphicFramePr>
        <p:xfrm>
          <a:off x="1233726" y="2383272"/>
          <a:ext cx="7261225" cy="2448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algn="ctr">
                        <a:spcBef>
                          <a:spcPts val="432"/>
                        </a:spcBef>
                        <a:spcAft>
                          <a:spcPts val="0"/>
                        </a:spcAft>
                      </a:pPr>
                      <a:r>
                        <a:rPr lang="en-US" sz="1800" b="1" dirty="0">
                          <a:solidFill>
                            <a:schemeClr val="bg1"/>
                          </a:solidFill>
                          <a:effectLst/>
                          <a:latin typeface="Arial" panose="020B0604020202020204" pitchFamily="34" charset="0"/>
                          <a:ea typeface="ＭＳ 明朝"/>
                          <a:cs typeface="Times New Roman"/>
                        </a:rPr>
                        <a:t>Can the Patient Breathe, Speak or Cough?</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432000">
                <a:tc>
                  <a:txBody>
                    <a:bodyPr/>
                    <a:lstStyle/>
                    <a:p>
                      <a:pPr algn="l">
                        <a:spcBef>
                          <a:spcPts val="432"/>
                        </a:spcBef>
                        <a:spcAft>
                          <a:spcPts val="0"/>
                        </a:spcAft>
                      </a:pPr>
                      <a:r>
                        <a:rPr lang="en-US" sz="1800" b="1" dirty="0">
                          <a:solidFill>
                            <a:schemeClr val="bg1"/>
                          </a:solidFill>
                          <a:effectLst/>
                          <a:latin typeface="Arial" panose="020B0604020202020204" pitchFamily="34" charset="0"/>
                          <a:ea typeface="ＭＳ 明朝"/>
                          <a:cs typeface="Times New Roman"/>
                        </a:rPr>
                        <a:t>If Yes:</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1"/>
                  </a:ext>
                </a:extLst>
              </a:tr>
              <a:tr h="1584000">
                <a:tc>
                  <a:txBody>
                    <a:bodyPr/>
                    <a:lstStyle/>
                    <a:p>
                      <a:pPr marL="396000" lvl="0" indent="-342900">
                        <a:spcBef>
                          <a:spcPts val="432"/>
                        </a:spcBef>
                        <a:spcAft>
                          <a:spcPts val="0"/>
                        </a:spcAft>
                        <a:buFont typeface="+mj-lt"/>
                        <a:buAutoNum type="arabicPeriod"/>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Give the patient reassurance and encourage coughing until cleared.</a:t>
                      </a:r>
                    </a:p>
                    <a:p>
                      <a:pPr marL="396000">
                        <a:spcBef>
                          <a:spcPts val="432"/>
                        </a:spcBef>
                        <a:spcAft>
                          <a:spcPts val="0"/>
                        </a:spcAft>
                      </a:pPr>
                      <a:r>
                        <a:rPr lang="en-US" sz="1800" b="1" dirty="0">
                          <a:solidFill>
                            <a:schemeClr val="tx1"/>
                          </a:solidFill>
                          <a:effectLst/>
                          <a:latin typeface="Arial" panose="020B0604020202020204" pitchFamily="34" charset="0"/>
                          <a:ea typeface="ＭＳ 明朝"/>
                          <a:cs typeface="Times New Roman"/>
                        </a:rPr>
                        <a:t>DO NOTHING ELSE.</a:t>
                      </a:r>
                      <a:endParaRPr lang="en-US" sz="1800" dirty="0">
                        <a:solidFill>
                          <a:schemeClr val="tx1"/>
                        </a:solidFill>
                        <a:effectLst/>
                        <a:latin typeface="Arial" panose="020B0604020202020204" pitchFamily="34" charset="0"/>
                        <a:ea typeface="ＭＳ 明朝"/>
                        <a:cs typeface="Times New Roman"/>
                      </a:endParaRPr>
                    </a:p>
                    <a:p>
                      <a:pPr marL="396000" lvl="0" indent="-342900">
                        <a:spcBef>
                          <a:spcPts val="432"/>
                        </a:spcBef>
                        <a:spcAft>
                          <a:spcPts val="0"/>
                        </a:spcAft>
                        <a:buFont typeface="+mj-lt"/>
                        <a:buAutoNum type="arabicPeriod" startAt="2"/>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If the patient continues/starts wheezing or breathing noisily, call 000 or 112.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46465702"/>
      </p:ext>
    </p:extLst>
  </p:cSld>
  <p:clrMapOvr>
    <a:masterClrMapping/>
  </p:clrMapOvr>
  <p:transition spd="slow">
    <p:push/>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327F5-730D-4EDC-AC57-5A4B2512B9F6}"/>
              </a:ext>
            </a:extLst>
          </p:cNvPr>
          <p:cNvPicPr>
            <a:picLocks noChangeAspect="1"/>
          </p:cNvPicPr>
          <p:nvPr/>
        </p:nvPicPr>
        <p:blipFill>
          <a:blip r:embed="rId3"/>
          <a:stretch>
            <a:fillRect/>
          </a:stretch>
        </p:blipFill>
        <p:spPr>
          <a:xfrm>
            <a:off x="914400" y="1207870"/>
            <a:ext cx="6589075" cy="4808096"/>
          </a:xfrm>
          <a:prstGeom prst="rect">
            <a:avLst/>
          </a:prstGeom>
        </p:spPr>
      </p:pic>
    </p:spTree>
    <p:extLst>
      <p:ext uri="{BB962C8B-B14F-4D97-AF65-F5344CB8AC3E}">
        <p14:creationId xmlns:p14="http://schemas.microsoft.com/office/powerpoint/2010/main" val="2457601493"/>
      </p:ext>
    </p:extLst>
  </p:cSld>
  <p:clrMapOvr>
    <a:masterClrMapping/>
  </p:clrMapOvr>
  <p:transition spd="slow">
    <p:push/>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6624" y="1227138"/>
            <a:ext cx="5956859" cy="4756596"/>
          </a:xfrm>
          <a:prstGeom prst="rect">
            <a:avLst/>
          </a:prstGeom>
          <a:solidFill>
            <a:schemeClr val="bg1"/>
          </a:solidFill>
        </p:spPr>
      </p:pic>
    </p:spTree>
    <p:extLst>
      <p:ext uri="{BB962C8B-B14F-4D97-AF65-F5344CB8AC3E}">
        <p14:creationId xmlns:p14="http://schemas.microsoft.com/office/powerpoint/2010/main" val="2564934038"/>
      </p:ext>
    </p:extLst>
  </p:cSld>
  <p:clrMapOvr>
    <a:masterClrMapping/>
  </p:clrMapOvr>
  <p:transition spd="slow">
    <p:push/>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txBox="1">
            <a:spLocks/>
          </p:cNvSpPr>
          <p:nvPr/>
        </p:nvSpPr>
        <p:spPr bwMode="auto">
          <a:xfrm>
            <a:off x="244057" y="114520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Bleeding, Wounds and Injuries</a:t>
            </a:r>
          </a:p>
        </p:txBody>
      </p:sp>
      <p:sp>
        <p:nvSpPr>
          <p:cNvPr id="19458" name="Content Placeholder 2"/>
          <p:cNvSpPr txBox="1">
            <a:spLocks/>
          </p:cNvSpPr>
          <p:nvPr/>
        </p:nvSpPr>
        <p:spPr bwMode="auto">
          <a:xfrm>
            <a:off x="1154140" y="2549847"/>
            <a:ext cx="4440544" cy="2400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During the primary and secondary survey, you will need to find and treat: </a:t>
            </a:r>
          </a:p>
          <a:p>
            <a:endParaRPr lang="en-US" altLang="en-US" sz="2000" dirty="0">
              <a:solidFill>
                <a:schemeClr val="bg1"/>
              </a:solidFill>
              <a:latin typeface="Arial" panose="020B0604020202020204" pitchFamily="34" charset="0"/>
              <a:ea typeface="MS Mincho" panose="02020609040205080304" pitchFamily="49" charset="-128"/>
            </a:endParaRP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Bleeding.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Wounds.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Injuries. </a:t>
            </a:r>
          </a:p>
        </p:txBody>
      </p:sp>
      <p:pic>
        <p:nvPicPr>
          <p:cNvPr id="56323" name="Picture 1" descr="paramedic with crash victim.jpg"/>
          <p:cNvPicPr>
            <a:picLocks noChangeAspect="1"/>
          </p:cNvPicPr>
          <p:nvPr/>
        </p:nvPicPr>
        <p:blipFill>
          <a:blip r:embed="rId3">
            <a:extLst>
              <a:ext uri="{28A0092B-C50C-407E-A947-70E740481C1C}">
                <a14:useLocalDpi xmlns:a14="http://schemas.microsoft.com/office/drawing/2010/main" val="0"/>
              </a:ext>
            </a:extLst>
          </a:blip>
          <a:srcRect t="17894" b="21306"/>
          <a:stretch>
            <a:fillRect/>
          </a:stretch>
        </p:blipFill>
        <p:spPr bwMode="auto">
          <a:xfrm>
            <a:off x="5809526" y="2196866"/>
            <a:ext cx="3043238"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98162"/>
      </p:ext>
    </p:extLst>
  </p:cSld>
  <p:clrMapOvr>
    <a:masterClrMapping/>
  </p:clrMapOvr>
  <p:transition spd="slow">
    <p:push/>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txBox="1">
            <a:spLocks/>
          </p:cNvSpPr>
          <p:nvPr/>
        </p:nvSpPr>
        <p:spPr bwMode="auto">
          <a:xfrm>
            <a:off x="194212" y="115902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Internal Bleeding</a:t>
            </a:r>
          </a:p>
        </p:txBody>
      </p:sp>
      <p:sp>
        <p:nvSpPr>
          <p:cNvPr id="19458" name="Content Placeholder 2"/>
          <p:cNvSpPr txBox="1">
            <a:spLocks/>
          </p:cNvSpPr>
          <p:nvPr/>
        </p:nvSpPr>
        <p:spPr bwMode="auto">
          <a:xfrm>
            <a:off x="910528" y="2111523"/>
            <a:ext cx="5948362" cy="367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Internal bleeding is harder to identify as it is under the surface of the skin. </a:t>
            </a:r>
          </a:p>
          <a:p>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b="1" dirty="0">
                <a:solidFill>
                  <a:schemeClr val="bg1"/>
                </a:solidFill>
                <a:latin typeface="Arial" panose="020B0604020202020204" pitchFamily="34" charset="0"/>
                <a:ea typeface="MS Mincho" panose="02020609040205080304" pitchFamily="49" charset="-128"/>
              </a:rPr>
              <a:t>Common signs of internal bleeding include: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History of an injury that causes internal bleeding.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Medical conditions such as </a:t>
            </a:r>
            <a:r>
              <a:rPr lang="en-US" altLang="en-US" sz="1800" dirty="0" err="1">
                <a:solidFill>
                  <a:schemeClr val="bg1"/>
                </a:solidFill>
                <a:latin typeface="Arial" panose="020B0604020202020204" pitchFamily="34" charset="0"/>
                <a:ea typeface="MS Mincho" panose="02020609040205080304" pitchFamily="49" charset="-128"/>
              </a:rPr>
              <a:t>haemophilia</a:t>
            </a:r>
            <a:r>
              <a:rPr lang="en-US" altLang="en-US" sz="1800" dirty="0">
                <a:solidFill>
                  <a:schemeClr val="bg1"/>
                </a:solidFill>
                <a:latin typeface="Arial" panose="020B0604020202020204" pitchFamily="34" charset="0"/>
                <a:ea typeface="MS Mincho" panose="02020609040205080304" pitchFamily="49" charset="-128"/>
              </a:rPr>
              <a:t> or aneurysm.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Pain/tenderness in soft tissue – may also include hardness, swelling and distension. </a:t>
            </a:r>
          </a:p>
          <a:p>
            <a:pPr marL="540000" indent="-342000">
              <a:spcBef>
                <a:spcPts val="438"/>
              </a:spcBef>
              <a:buFont typeface="Arial" panose="020B0604020202020204" pitchFamily="34" charset="0"/>
              <a:buChar char="•"/>
            </a:pPr>
            <a:r>
              <a:rPr lang="en-US" altLang="en-US" sz="1800" dirty="0" err="1">
                <a:solidFill>
                  <a:schemeClr val="bg1"/>
                </a:solidFill>
                <a:latin typeface="Arial" panose="020B0604020202020204" pitchFamily="34" charset="0"/>
                <a:ea typeface="MS Mincho" panose="02020609040205080304" pitchFamily="49" charset="-128"/>
              </a:rPr>
              <a:t>Discolouration</a:t>
            </a:r>
            <a:r>
              <a:rPr lang="en-US" altLang="en-US" sz="1800" dirty="0">
                <a:solidFill>
                  <a:schemeClr val="bg1"/>
                </a:solidFill>
                <a:latin typeface="Arial" panose="020B0604020202020204" pitchFamily="34" charset="0"/>
                <a:ea typeface="MS Mincho" panose="02020609040205080304" pitchFamily="49" charset="-128"/>
              </a:rPr>
              <a:t>/bruising of skin in injured area.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Anxiety, restlessness.</a:t>
            </a:r>
          </a:p>
        </p:txBody>
      </p:sp>
      <p:pic>
        <p:nvPicPr>
          <p:cNvPr id="60419" name="Picture 1" descr="car accident crash call phone blood 11423586_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722" y="1857710"/>
            <a:ext cx="1933066"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202861"/>
      </p:ext>
    </p:extLst>
  </p:cSld>
  <p:clrMapOvr>
    <a:masterClrMapping/>
  </p:clrMapOvr>
  <p:transition spd="slow">
    <p:push/>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txBox="1">
            <a:spLocks/>
          </p:cNvSpPr>
          <p:nvPr/>
        </p:nvSpPr>
        <p:spPr bwMode="auto">
          <a:xfrm>
            <a:off x="211276" y="103913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Internal Bleeding</a:t>
            </a:r>
          </a:p>
        </p:txBody>
      </p:sp>
      <p:sp>
        <p:nvSpPr>
          <p:cNvPr id="19458" name="Content Placeholder 2"/>
          <p:cNvSpPr txBox="1">
            <a:spLocks/>
          </p:cNvSpPr>
          <p:nvPr/>
        </p:nvSpPr>
        <p:spPr bwMode="auto">
          <a:xfrm>
            <a:off x="1127098" y="2273930"/>
            <a:ext cx="3878039" cy="3221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Weak, rapid pulse.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Rapid breathing.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Cool/moist/bluish skin.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Nausea/vomiting.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Excessive thirst.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Altered/deteriorating state of consciousness.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Bleeding from orifices.</a:t>
            </a:r>
          </a:p>
          <a:p>
            <a:pPr marL="540900" indent="-342900">
              <a:spcBef>
                <a:spcPts val="438"/>
              </a:spcBef>
              <a:buFont typeface="Arial" panose="020B0604020202020204" pitchFamily="34" charset="0"/>
              <a:buChar char="•"/>
            </a:pPr>
            <a:endParaRPr lang="en-US" altLang="en-US" sz="2000" dirty="0">
              <a:solidFill>
                <a:schemeClr val="bg1"/>
              </a:solidFill>
              <a:latin typeface="Arial" panose="020B0604020202020204" pitchFamily="34" charset="0"/>
              <a:ea typeface="MS Mincho" panose="02020609040205080304" pitchFamily="49" charset="-128"/>
            </a:endParaRPr>
          </a:p>
        </p:txBody>
      </p:sp>
      <p:pic>
        <p:nvPicPr>
          <p:cNvPr id="26626" name="Picture 2" descr="Image result for internal bleeding">
            <a:extLst>
              <a:ext uri="{FF2B5EF4-FFF2-40B4-BE49-F238E27FC236}">
                <a16:creationId xmlns:a16="http://schemas.microsoft.com/office/drawing/2014/main" id="{BDFF3553-533C-4FE0-B626-6F162F562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961" y="2308768"/>
            <a:ext cx="4030579" cy="255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2543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B0E12A-CF54-4253-8B21-792FB25EF950}"/>
              </a:ext>
            </a:extLst>
          </p:cNvPr>
          <p:cNvSpPr/>
          <p:nvPr/>
        </p:nvSpPr>
        <p:spPr bwMode="auto">
          <a:xfrm>
            <a:off x="694482" y="2508950"/>
            <a:ext cx="6889274" cy="345360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Arial" charset="0"/>
              <a:ea typeface="ＭＳ Ｐゴシック" pitchFamily="84" charset="-128"/>
            </a:endParaRPr>
          </a:p>
        </p:txBody>
      </p:sp>
      <p:sp>
        <p:nvSpPr>
          <p:cNvPr id="33793" name="Title 1"/>
          <p:cNvSpPr txBox="1">
            <a:spLocks/>
          </p:cNvSpPr>
          <p:nvPr/>
        </p:nvSpPr>
        <p:spPr bwMode="auto">
          <a:xfrm>
            <a:off x="231775" y="100049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WHS Legislation and Guidelines</a:t>
            </a:r>
          </a:p>
        </p:txBody>
      </p:sp>
      <p:grpSp>
        <p:nvGrpSpPr>
          <p:cNvPr id="4" name="Group 3">
            <a:extLst>
              <a:ext uri="{FF2B5EF4-FFF2-40B4-BE49-F238E27FC236}">
                <a16:creationId xmlns:a16="http://schemas.microsoft.com/office/drawing/2014/main" id="{9BE6BEBB-462F-442F-B37A-CED50B04789E}"/>
              </a:ext>
            </a:extLst>
          </p:cNvPr>
          <p:cNvGrpSpPr>
            <a:grpSpLocks/>
          </p:cNvGrpSpPr>
          <p:nvPr/>
        </p:nvGrpSpPr>
        <p:grpSpPr>
          <a:xfrm>
            <a:off x="954383" y="2683734"/>
            <a:ext cx="6482398" cy="3278822"/>
            <a:chOff x="0" y="0"/>
            <a:chExt cx="6702425" cy="3185324"/>
          </a:xfrm>
        </p:grpSpPr>
        <p:pic>
          <p:nvPicPr>
            <p:cNvPr id="5" name="Picture 4">
              <a:extLst>
                <a:ext uri="{FF2B5EF4-FFF2-40B4-BE49-F238E27FC236}">
                  <a16:creationId xmlns:a16="http://schemas.microsoft.com/office/drawing/2014/main" id="{6B2C6EE6-5460-406D-80A3-C5FDFE659CF5}"/>
                </a:ext>
              </a:extLst>
            </p:cNvPr>
            <p:cNvPicPr>
              <a:picLocks noChangeAspect="1"/>
            </p:cNvPicPr>
            <p:nvPr/>
          </p:nvPicPr>
          <p:blipFill>
            <a:blip r:embed="rId3" cstate="print"/>
            <a:srcRect/>
            <a:stretch>
              <a:fillRect/>
            </a:stretch>
          </p:blipFill>
          <p:spPr bwMode="auto">
            <a:xfrm>
              <a:off x="3252788" y="260350"/>
              <a:ext cx="3449637" cy="2603500"/>
            </a:xfrm>
            <a:prstGeom prst="rect">
              <a:avLst/>
            </a:prstGeom>
            <a:noFill/>
            <a:ln w="9525">
              <a:noFill/>
              <a:miter lim="800000"/>
              <a:headEnd/>
              <a:tailEnd/>
            </a:ln>
          </p:spPr>
        </p:pic>
        <p:pic>
          <p:nvPicPr>
            <p:cNvPr id="6" name="Picture 5">
              <a:extLst>
                <a:ext uri="{FF2B5EF4-FFF2-40B4-BE49-F238E27FC236}">
                  <a16:creationId xmlns:a16="http://schemas.microsoft.com/office/drawing/2014/main" id="{6B292E2A-2549-48E5-A90A-CD156A92105A}"/>
                </a:ext>
              </a:extLst>
            </p:cNvPr>
            <p:cNvPicPr>
              <a:picLocks noChangeAspect="1"/>
            </p:cNvPicPr>
            <p:nvPr/>
          </p:nvPicPr>
          <p:blipFill>
            <a:blip r:embed="rId4" cstate="print"/>
            <a:srcRect/>
            <a:stretch>
              <a:fillRect/>
            </a:stretch>
          </p:blipFill>
          <p:spPr bwMode="auto">
            <a:xfrm>
              <a:off x="0" y="0"/>
              <a:ext cx="1249363" cy="2974975"/>
            </a:xfrm>
            <a:prstGeom prst="rect">
              <a:avLst/>
            </a:prstGeom>
            <a:noFill/>
            <a:ln w="9525">
              <a:noFill/>
              <a:miter lim="800000"/>
              <a:headEnd/>
              <a:tailEnd/>
            </a:ln>
          </p:spPr>
        </p:pic>
        <p:pic>
          <p:nvPicPr>
            <p:cNvPr id="7" name="Picture 6">
              <a:extLst>
                <a:ext uri="{FF2B5EF4-FFF2-40B4-BE49-F238E27FC236}">
                  <a16:creationId xmlns:a16="http://schemas.microsoft.com/office/drawing/2014/main" id="{32BC8102-2E50-4EC1-B88E-36583BEF1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273" y="277280"/>
              <a:ext cx="4200508" cy="2908044"/>
            </a:xfrm>
            <a:prstGeom prst="rect">
              <a:avLst/>
            </a:prstGeom>
          </p:spPr>
        </p:pic>
      </p:grpSp>
      <p:sp>
        <p:nvSpPr>
          <p:cNvPr id="2" name="TextBox 1">
            <a:extLst>
              <a:ext uri="{FF2B5EF4-FFF2-40B4-BE49-F238E27FC236}">
                <a16:creationId xmlns:a16="http://schemas.microsoft.com/office/drawing/2014/main" id="{0AF14705-5B49-4266-8BCE-2587DE6CD0CB}"/>
              </a:ext>
            </a:extLst>
          </p:cNvPr>
          <p:cNvSpPr txBox="1"/>
          <p:nvPr/>
        </p:nvSpPr>
        <p:spPr>
          <a:xfrm>
            <a:off x="417750" y="1725257"/>
            <a:ext cx="6889274" cy="707886"/>
          </a:xfrm>
          <a:prstGeom prst="rect">
            <a:avLst/>
          </a:prstGeom>
          <a:noFill/>
        </p:spPr>
        <p:txBody>
          <a:bodyPr wrap="square" rtlCol="0">
            <a:spAutoFit/>
          </a:bodyPr>
          <a:lstStyle/>
          <a:p>
            <a:r>
              <a:rPr lang="en-AU" sz="2000" b="1" dirty="0">
                <a:solidFill>
                  <a:schemeClr val="bg1"/>
                </a:solidFill>
                <a:latin typeface="Arial" panose="020B0604020202020204" pitchFamily="34" charset="0"/>
                <a:cs typeface="Arial" panose="020B0604020202020204" pitchFamily="34" charset="0"/>
              </a:rPr>
              <a:t>Hierarchy of Control</a:t>
            </a:r>
          </a:p>
          <a:p>
            <a:r>
              <a:rPr lang="en-AU" sz="2000" dirty="0">
                <a:solidFill>
                  <a:schemeClr val="bg1"/>
                </a:solidFill>
                <a:latin typeface="Arial" panose="020B0604020202020204" pitchFamily="34" charset="0"/>
                <a:cs typeface="Arial" panose="020B0604020202020204" pitchFamily="34" charset="0"/>
              </a:rPr>
              <a:t>There are 6 levels of control for hazards</a:t>
            </a:r>
          </a:p>
        </p:txBody>
      </p:sp>
    </p:spTree>
    <p:extLst>
      <p:ext uri="{BB962C8B-B14F-4D97-AF65-F5344CB8AC3E}">
        <p14:creationId xmlns:p14="http://schemas.microsoft.com/office/powerpoint/2010/main" val="3120143176"/>
      </p:ext>
    </p:extLst>
  </p:cSld>
  <p:clrMapOvr>
    <a:masterClrMapping/>
  </p:clrMapOvr>
  <p:transition spd="slow">
    <p:push/>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txBox="1">
            <a:spLocks/>
          </p:cNvSpPr>
          <p:nvPr/>
        </p:nvSpPr>
        <p:spPr bwMode="auto">
          <a:xfrm>
            <a:off x="177535" y="114564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Internal Bleeding</a:t>
            </a:r>
          </a:p>
        </p:txBody>
      </p:sp>
      <p:sp>
        <p:nvSpPr>
          <p:cNvPr id="62466" name="Content Placeholder 2"/>
          <p:cNvSpPr txBox="1">
            <a:spLocks/>
          </p:cNvSpPr>
          <p:nvPr/>
        </p:nvSpPr>
        <p:spPr bwMode="auto">
          <a:xfrm>
            <a:off x="1098746" y="2265256"/>
            <a:ext cx="5879570" cy="3447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The most important thing to do is call an ambulance. </a:t>
            </a:r>
          </a:p>
          <a:p>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dirty="0">
                <a:solidFill>
                  <a:schemeClr val="bg1"/>
                </a:solidFill>
                <a:latin typeface="Arial" panose="020B0604020202020204" pitchFamily="34" charset="0"/>
                <a:ea typeface="MS Mincho" panose="02020609040205080304" pitchFamily="49" charset="-128"/>
              </a:rPr>
              <a:t>General first aid management may include: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Calibri" panose="020F0502020204030204" pitchFamily="34" charset="0"/>
              <a:buAutoNum type="arabicPeriod"/>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Assist the person to lie down and rest. </a:t>
            </a:r>
          </a:p>
          <a:p>
            <a:pPr marL="540000" indent="-342000">
              <a:spcBef>
                <a:spcPts val="438"/>
              </a:spcBef>
              <a:buFont typeface="Calibri" panose="020F0502020204030204" pitchFamily="34" charset="0"/>
              <a:buAutoNum type="arabicPeriod"/>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Monitor ABC. </a:t>
            </a:r>
          </a:p>
          <a:p>
            <a:pPr marL="540000" indent="-342000">
              <a:spcBef>
                <a:spcPts val="438"/>
              </a:spcBef>
              <a:buFont typeface="Calibri" panose="020F0502020204030204" pitchFamily="34" charset="0"/>
              <a:buAutoNum type="arabicPeriod"/>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Monitor for shock and body temperature. </a:t>
            </a:r>
          </a:p>
          <a:p>
            <a:pPr marL="540000" indent="-342000">
              <a:spcBef>
                <a:spcPts val="438"/>
              </a:spcBef>
              <a:buFont typeface="Calibri" panose="020F0502020204030204" pitchFamily="34" charset="0"/>
              <a:buAutoNum type="arabicPeriod"/>
            </a:pPr>
            <a:r>
              <a:rPr lang="en-US" altLang="en-US" sz="1800" b="1" dirty="0">
                <a:solidFill>
                  <a:schemeClr val="bg1"/>
                </a:solidFill>
                <a:latin typeface="Arial" panose="020B0604020202020204" pitchFamily="34" charset="0"/>
                <a:ea typeface="MS Mincho" panose="02020609040205080304" pitchFamily="49" charset="-128"/>
              </a:rPr>
              <a:t> DO NOT</a:t>
            </a:r>
            <a:r>
              <a:rPr lang="en-US" altLang="en-US" sz="1800" dirty="0">
                <a:solidFill>
                  <a:schemeClr val="bg1"/>
                </a:solidFill>
                <a:latin typeface="Arial" panose="020B0604020202020204" pitchFamily="34" charset="0"/>
                <a:ea typeface="MS Mincho" panose="02020609040205080304" pitchFamily="49" charset="-128"/>
              </a:rPr>
              <a:t> give medication, alcohol, food or drink.</a:t>
            </a:r>
          </a:p>
          <a:p>
            <a:pPr marL="540000" indent="-342000">
              <a:spcBef>
                <a:spcPts val="438"/>
              </a:spcBef>
              <a:buFont typeface="Calibri" panose="020F0502020204030204" pitchFamily="34" charset="0"/>
              <a:buAutoNum type="arabicPeriod" startAt="5"/>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Offer reassurance. </a:t>
            </a:r>
          </a:p>
          <a:p>
            <a:pPr marL="540000" indent="-342000">
              <a:spcBef>
                <a:spcPts val="438"/>
              </a:spcBef>
              <a:buFont typeface="Calibri" panose="020F0502020204030204" pitchFamily="34" charset="0"/>
              <a:buAutoNum type="arabicPeriod" startAt="5"/>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Provide first aid for other injuries/illnesses.</a:t>
            </a:r>
          </a:p>
        </p:txBody>
      </p:sp>
      <p:pic>
        <p:nvPicPr>
          <p:cNvPr id="64515" name="Picture 1" descr="Construction Man Worker on phone"/>
          <p:cNvPicPr>
            <a:picLocks noChangeAspect="1" noChangeArrowheads="1"/>
          </p:cNvPicPr>
          <p:nvPr/>
        </p:nvPicPr>
        <p:blipFill>
          <a:blip r:embed="rId3" cstate="print">
            <a:extLst>
              <a:ext uri="{28A0092B-C50C-407E-A947-70E740481C1C}">
                <a14:useLocalDpi xmlns:a14="http://schemas.microsoft.com/office/drawing/2010/main" val="0"/>
              </a:ext>
            </a:extLst>
          </a:blip>
          <a:srcRect r="11917"/>
          <a:stretch>
            <a:fillRect/>
          </a:stretch>
        </p:blipFill>
        <p:spPr bwMode="auto">
          <a:xfrm>
            <a:off x="6978316" y="1424489"/>
            <a:ext cx="1938338"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742409"/>
      </p:ext>
    </p:extLst>
  </p:cSld>
  <p:clrMapOvr>
    <a:masterClrMapping/>
  </p:clrMapOvr>
  <p:transition spd="slow">
    <p:push/>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txBox="1">
            <a:spLocks/>
          </p:cNvSpPr>
          <p:nvPr/>
        </p:nvSpPr>
        <p:spPr bwMode="auto">
          <a:xfrm>
            <a:off x="235786" y="121502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External Bleeding/</a:t>
            </a:r>
            <a:r>
              <a:rPr lang="en-US" altLang="en-US" b="1" dirty="0" err="1">
                <a:solidFill>
                  <a:schemeClr val="bg1"/>
                </a:solidFill>
                <a:latin typeface="Arial" panose="020B0604020202020204" pitchFamily="34" charset="0"/>
                <a:cs typeface="Tahoma" panose="020B0604030504040204" pitchFamily="34" charset="0"/>
              </a:rPr>
              <a:t>Haemorrhaging</a:t>
            </a:r>
            <a:endParaRPr lang="en-US" altLang="en-US" b="1" dirty="0">
              <a:solidFill>
                <a:schemeClr val="bg1"/>
              </a:solidFill>
              <a:latin typeface="Arial" panose="020B0604020202020204" pitchFamily="34" charset="0"/>
              <a:cs typeface="Tahoma" panose="020B0604030504040204" pitchFamily="34" charset="0"/>
            </a:endParaRPr>
          </a:p>
        </p:txBody>
      </p:sp>
      <p:sp>
        <p:nvSpPr>
          <p:cNvPr id="66562" name="Content Placeholder 2"/>
          <p:cNvSpPr txBox="1">
            <a:spLocks/>
          </p:cNvSpPr>
          <p:nvPr/>
        </p:nvSpPr>
        <p:spPr bwMode="auto">
          <a:xfrm>
            <a:off x="1271781" y="2311963"/>
            <a:ext cx="353165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External bleeding is</a:t>
            </a:r>
            <a:r>
              <a:rPr lang="en-US" altLang="en-US" sz="2000" b="1" dirty="0">
                <a:solidFill>
                  <a:schemeClr val="bg1"/>
                </a:solidFill>
                <a:latin typeface="Arial" panose="020B0604020202020204" pitchFamily="34" charset="0"/>
                <a:ea typeface="MS Mincho" panose="02020609040205080304" pitchFamily="49" charset="-128"/>
              </a:rPr>
              <a:t> </a:t>
            </a:r>
            <a:r>
              <a:rPr lang="en-US" altLang="en-US" sz="2000" dirty="0">
                <a:solidFill>
                  <a:schemeClr val="bg1"/>
                </a:solidFill>
                <a:latin typeface="Arial" panose="020B0604020202020204" pitchFamily="34" charset="0"/>
                <a:ea typeface="MS Mincho" panose="02020609040205080304" pitchFamily="49" charset="-128"/>
              </a:rPr>
              <a:t>easier to identify but may be life-threatening if there is blood spurting from the wound.</a:t>
            </a:r>
          </a:p>
          <a:p>
            <a:r>
              <a:rPr lang="en-US" altLang="en-US" sz="2000" dirty="0">
                <a:solidFill>
                  <a:schemeClr val="bg1"/>
                </a:solidFill>
                <a:latin typeface="Arial" panose="020B0604020202020204" pitchFamily="34" charset="0"/>
                <a:ea typeface="MS Mincho" panose="02020609040205080304" pitchFamily="49" charset="-128"/>
              </a:rPr>
              <a:t> </a:t>
            </a:r>
          </a:p>
          <a:p>
            <a:r>
              <a:rPr lang="en-US" altLang="en-US" sz="2000" dirty="0">
                <a:solidFill>
                  <a:schemeClr val="bg1"/>
                </a:solidFill>
                <a:latin typeface="Arial" panose="020B0604020202020204" pitchFamily="34" charset="0"/>
                <a:ea typeface="MS Mincho" panose="02020609040205080304" pitchFamily="49" charset="-128"/>
              </a:rPr>
              <a:t>Minor bleeding will stop within about 10 minutes after the blood clots.</a:t>
            </a:r>
            <a:r>
              <a:rPr lang="en-US" altLang="en-US" sz="2000" dirty="0">
                <a:solidFill>
                  <a:schemeClr val="bg1"/>
                </a:solidFill>
                <a:latin typeface="Arial" panose="020B0604020202020204" pitchFamily="34" charset="0"/>
              </a:rPr>
              <a:t> </a:t>
            </a:r>
            <a:endParaRPr lang="en-US" altLang="en-US" sz="2000" dirty="0">
              <a:solidFill>
                <a:schemeClr val="bg1"/>
              </a:solidFill>
              <a:latin typeface="Arial" panose="020B0604020202020204" pitchFamily="34" charset="0"/>
              <a:ea typeface="MS Mincho" panose="02020609040205080304" pitchFamily="49" charset="-128"/>
            </a:endParaRPr>
          </a:p>
        </p:txBody>
      </p:sp>
      <p:pic>
        <p:nvPicPr>
          <p:cNvPr id="66563" name="Picture 1" descr="First Aid bandaged external bleeding paramedic treating patient 15382978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488" y="2274838"/>
            <a:ext cx="38973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290536"/>
      </p:ext>
    </p:extLst>
  </p:cSld>
  <p:clrMapOvr>
    <a:masterClrMapping/>
  </p:clrMapOvr>
  <p:transition spd="slow">
    <p:push/>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CF11B0-DB95-4EED-936D-7612339F94FE}"/>
              </a:ext>
            </a:extLst>
          </p:cNvPr>
          <p:cNvPicPr>
            <a:picLocks noChangeAspect="1"/>
          </p:cNvPicPr>
          <p:nvPr/>
        </p:nvPicPr>
        <p:blipFill>
          <a:blip r:embed="rId3"/>
          <a:stretch>
            <a:fillRect/>
          </a:stretch>
        </p:blipFill>
        <p:spPr>
          <a:xfrm>
            <a:off x="693376" y="1280161"/>
            <a:ext cx="6840579" cy="4487878"/>
          </a:xfrm>
          <a:prstGeom prst="rect">
            <a:avLst/>
          </a:prstGeom>
        </p:spPr>
      </p:pic>
    </p:spTree>
    <p:extLst>
      <p:ext uri="{BB962C8B-B14F-4D97-AF65-F5344CB8AC3E}">
        <p14:creationId xmlns:p14="http://schemas.microsoft.com/office/powerpoint/2010/main" val="1209053487"/>
      </p:ext>
    </p:extLst>
  </p:cSld>
  <p:clrMapOvr>
    <a:masterClrMapping/>
  </p:clrMapOvr>
  <p:transition spd="slow">
    <p:push/>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69C32F-22CF-45AA-95B0-56073D442213}"/>
              </a:ext>
            </a:extLst>
          </p:cNvPr>
          <p:cNvPicPr>
            <a:picLocks noChangeAspect="1"/>
          </p:cNvPicPr>
          <p:nvPr/>
        </p:nvPicPr>
        <p:blipFill>
          <a:blip r:embed="rId3"/>
          <a:stretch>
            <a:fillRect/>
          </a:stretch>
        </p:blipFill>
        <p:spPr>
          <a:xfrm>
            <a:off x="1134393" y="1198880"/>
            <a:ext cx="6875213" cy="4116006"/>
          </a:xfrm>
          <a:prstGeom prst="rect">
            <a:avLst/>
          </a:prstGeom>
        </p:spPr>
      </p:pic>
    </p:spTree>
    <p:extLst>
      <p:ext uri="{BB962C8B-B14F-4D97-AF65-F5344CB8AC3E}">
        <p14:creationId xmlns:p14="http://schemas.microsoft.com/office/powerpoint/2010/main" val="487491686"/>
      </p:ext>
    </p:extLst>
  </p:cSld>
  <p:clrMapOvr>
    <a:masterClrMapping/>
  </p:clrMapOvr>
  <p:transition spd="slow">
    <p:push/>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5DFF8C-81E1-470B-AD1E-8A9BD6D569F6}"/>
              </a:ext>
            </a:extLst>
          </p:cNvPr>
          <p:cNvPicPr>
            <a:picLocks noChangeAspect="1"/>
          </p:cNvPicPr>
          <p:nvPr/>
        </p:nvPicPr>
        <p:blipFill>
          <a:blip r:embed="rId3"/>
          <a:stretch>
            <a:fillRect/>
          </a:stretch>
        </p:blipFill>
        <p:spPr>
          <a:xfrm>
            <a:off x="955040" y="1203137"/>
            <a:ext cx="6595172" cy="4754915"/>
          </a:xfrm>
          <a:prstGeom prst="rect">
            <a:avLst/>
          </a:prstGeom>
        </p:spPr>
      </p:pic>
    </p:spTree>
    <p:extLst>
      <p:ext uri="{BB962C8B-B14F-4D97-AF65-F5344CB8AC3E}">
        <p14:creationId xmlns:p14="http://schemas.microsoft.com/office/powerpoint/2010/main" val="2369701519"/>
      </p:ext>
    </p:extLst>
  </p:cSld>
  <p:clrMapOvr>
    <a:masterClrMapping/>
  </p:clrMapOvr>
  <p:transition spd="slow">
    <p:push/>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txBox="1">
            <a:spLocks/>
          </p:cNvSpPr>
          <p:nvPr/>
        </p:nvSpPr>
        <p:spPr bwMode="auto">
          <a:xfrm>
            <a:off x="214569" y="119574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External Bleeding/</a:t>
            </a:r>
            <a:r>
              <a:rPr lang="en-US" altLang="en-US" b="1" dirty="0" err="1">
                <a:solidFill>
                  <a:schemeClr val="bg1"/>
                </a:solidFill>
                <a:latin typeface="Arial" panose="020B0604020202020204" pitchFamily="34" charset="0"/>
                <a:cs typeface="Tahoma" panose="020B0604030504040204" pitchFamily="34" charset="0"/>
              </a:rPr>
              <a:t>Haemorrhaging</a:t>
            </a:r>
            <a:endParaRPr lang="en-US" altLang="en-US" b="1" dirty="0">
              <a:solidFill>
                <a:schemeClr val="bg1"/>
              </a:solidFill>
              <a:latin typeface="Arial" panose="020B060402020202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81470893"/>
              </p:ext>
            </p:extLst>
          </p:nvPr>
        </p:nvGraphicFramePr>
        <p:xfrm>
          <a:off x="1181103" y="2408731"/>
          <a:ext cx="7261225" cy="1872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720000">
                <a:tc>
                  <a:txBody>
                    <a:bodyPr/>
                    <a:lstStyle/>
                    <a:p>
                      <a:pPr marL="396000" marR="0" lvl="0" indent="-342000" algn="l" defTabSz="457200" rtl="0" eaLnBrk="1" fontAlgn="auto" latinLnBrk="0" hangingPunct="1">
                        <a:lnSpc>
                          <a:spcPct val="100000"/>
                        </a:lnSpc>
                        <a:spcBef>
                          <a:spcPts val="432"/>
                        </a:spcBef>
                        <a:spcAft>
                          <a:spcPts val="0"/>
                        </a:spcAft>
                        <a:buClrTx/>
                        <a:buSzTx/>
                        <a:buFont typeface="+mj-lt"/>
                        <a:buAutoNum type="arabicPeriod"/>
                        <a:tabLst/>
                        <a:defRPr/>
                      </a:pPr>
                      <a:r>
                        <a:rPr kumimoji="0" lang="en-US" altLang="en-US" sz="1800" b="1" i="0" u="none" strike="noStrike" cap="none" normalizeH="0" baseline="0" dirty="0">
                          <a:ln>
                            <a:noFill/>
                          </a:ln>
                          <a:solidFill>
                            <a:srgbClr val="FF0000"/>
                          </a:solidFill>
                          <a:effectLst/>
                          <a:latin typeface="Arial" panose="020B0604020202020204" pitchFamily="34" charset="0"/>
                          <a:ea typeface="MS Mincho" panose="02020609040205080304" pitchFamily="49" charset="-128"/>
                        </a:rPr>
                        <a:t>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明朝"/>
                          <a:cs typeface="Times New Roman"/>
                        </a:rPr>
                        <a:t>Protect yourself by using gloves/improvised barrier.</a:t>
                      </a:r>
                    </a:p>
                    <a:p>
                      <a:pPr marL="396000" marR="0" lvl="0" indent="-342000" algn="l" defTabSz="457200" rtl="0" eaLnBrk="1" fontAlgn="auto" latinLnBrk="0" hangingPunct="1">
                        <a:lnSpc>
                          <a:spcPct val="100000"/>
                        </a:lnSpc>
                        <a:spcBef>
                          <a:spcPts val="432"/>
                        </a:spcBef>
                        <a:spcAft>
                          <a:spcPts val="0"/>
                        </a:spcAft>
                        <a:buClrTx/>
                        <a:buSzTx/>
                        <a:buFont typeface="+mj-lt"/>
                        <a:buAutoNum type="arabicPeriod"/>
                        <a:tabLst/>
                        <a:defRPr/>
                      </a:pPr>
                      <a:r>
                        <a:rPr kumimoji="0" lang="en-US" altLang="en-US" sz="1800" b="1" i="0" u="none" strike="noStrike" cap="none" normalizeH="0" baseline="0" dirty="0">
                          <a:ln>
                            <a:noFill/>
                          </a:ln>
                          <a:solidFill>
                            <a:srgbClr val="FF0000"/>
                          </a:solidFill>
                          <a:effectLst/>
                          <a:latin typeface="Arial" panose="020B0604020202020204" pitchFamily="34" charset="0"/>
                          <a:ea typeface="MS Mincho" panose="02020609040205080304" pitchFamily="49" charset="-128"/>
                        </a:rPr>
                        <a:t>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明朝"/>
                          <a:cs typeface="Times New Roman"/>
                        </a:rPr>
                        <a:t>First check if there is any foreign object stuck in the wound, then: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2000">
                <a:tc>
                  <a:txBody>
                    <a:bodyPr/>
                    <a:lstStyle/>
                    <a:p>
                      <a:pPr marL="0" marR="0" lvl="0" indent="0" algn="ctr" defTabSz="457200" rtl="0" eaLnBrk="1" fontAlgn="auto" latinLnBrk="0" hangingPunct="1">
                        <a:lnSpc>
                          <a:spcPct val="100000"/>
                        </a:lnSpc>
                        <a:spcBef>
                          <a:spcPts val="432"/>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ＭＳ 明朝"/>
                          <a:cs typeface="Times New Roman"/>
                        </a:rPr>
                        <a:t>If Unconscious:</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1"/>
                  </a:ext>
                </a:extLst>
              </a:tr>
              <a:tr h="720000">
                <a:tc>
                  <a:txBody>
                    <a:bodyPr/>
                    <a:lstStyle/>
                    <a:p>
                      <a:pPr marL="396000" lvl="0" indent="-342000">
                        <a:spcBef>
                          <a:spcPts val="432"/>
                        </a:spcBef>
                        <a:spcAft>
                          <a:spcPts val="0"/>
                        </a:spcAft>
                        <a:buFont typeface="+mj-lt"/>
                        <a:buAutoNum type="arabicPeriod" startAt="3"/>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Follow DRS ABCD Basic Life Support process.</a:t>
                      </a:r>
                    </a:p>
                    <a:p>
                      <a:pPr marL="396000" lvl="0" indent="-342000">
                        <a:spcBef>
                          <a:spcPts val="432"/>
                        </a:spcBef>
                        <a:spcAft>
                          <a:spcPts val="0"/>
                        </a:spcAft>
                        <a:buFont typeface="+mj-lt"/>
                        <a:buAutoNum type="arabicPeriod" startAt="3"/>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Call emergency personnel.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4497388"/>
      </p:ext>
    </p:extLst>
  </p:cSld>
  <p:clrMapOvr>
    <a:masterClrMapping/>
  </p:clrMapOvr>
  <p:transition spd="slow">
    <p:push/>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txBox="1">
            <a:spLocks/>
          </p:cNvSpPr>
          <p:nvPr/>
        </p:nvSpPr>
        <p:spPr bwMode="auto">
          <a:xfrm>
            <a:off x="118158" y="10511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Wounds And Injuries</a:t>
            </a:r>
          </a:p>
        </p:txBody>
      </p:sp>
      <p:sp>
        <p:nvSpPr>
          <p:cNvPr id="19458" name="Content Placeholder 2"/>
          <p:cNvSpPr txBox="1">
            <a:spLocks/>
          </p:cNvSpPr>
          <p:nvPr/>
        </p:nvSpPr>
        <p:spPr bwMode="auto">
          <a:xfrm>
            <a:off x="806416" y="2923241"/>
            <a:ext cx="5269919" cy="2410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Wounds are </a:t>
            </a:r>
            <a:r>
              <a:rPr lang="en-US" altLang="en-US" sz="1800" b="1" dirty="0" err="1">
                <a:solidFill>
                  <a:schemeClr val="bg1"/>
                </a:solidFill>
                <a:latin typeface="Arial" panose="020B0604020202020204" pitchFamily="34" charset="0"/>
                <a:ea typeface="MS Mincho" panose="02020609040205080304" pitchFamily="49" charset="-128"/>
              </a:rPr>
              <a:t>categorised</a:t>
            </a:r>
            <a:r>
              <a:rPr lang="en-US" altLang="en-US" sz="1800" b="1" dirty="0">
                <a:solidFill>
                  <a:schemeClr val="bg1"/>
                </a:solidFill>
                <a:latin typeface="Arial" panose="020B0604020202020204" pitchFamily="34" charset="0"/>
                <a:ea typeface="MS Mincho" panose="02020609040205080304" pitchFamily="49" charset="-128"/>
              </a:rPr>
              <a:t> as either closed or open.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b="1" dirty="0">
                <a:solidFill>
                  <a:schemeClr val="bg1"/>
                </a:solidFill>
                <a:latin typeface="Arial" panose="020B0604020202020204" pitchFamily="34" charset="0"/>
                <a:ea typeface="MS Mincho" panose="02020609040205080304" pitchFamily="49" charset="-128"/>
              </a:rPr>
              <a:t>Closed Wounds</a:t>
            </a:r>
            <a:r>
              <a:rPr lang="en-US" altLang="en-US" sz="1800" dirty="0">
                <a:solidFill>
                  <a:schemeClr val="bg1"/>
                </a:solidFill>
                <a:latin typeface="Arial" panose="020B0604020202020204" pitchFamily="34" charset="0"/>
                <a:ea typeface="MS Mincho" panose="02020609040205080304" pitchFamily="49" charset="-128"/>
              </a:rPr>
              <a:t> – damage occurs under the skin, e.g. a bruise. </a:t>
            </a:r>
          </a:p>
          <a:p>
            <a:pPr marL="540000" indent="-342000">
              <a:spcBef>
                <a:spcPts val="438"/>
              </a:spcBef>
              <a:buFont typeface="Arial" panose="020B0604020202020204" pitchFamily="34" charset="0"/>
              <a:buChar char="•"/>
            </a:pPr>
            <a:r>
              <a:rPr lang="en-US" altLang="en-US" sz="1800" b="1" dirty="0">
                <a:solidFill>
                  <a:schemeClr val="bg1"/>
                </a:solidFill>
                <a:latin typeface="Arial" panose="020B0604020202020204" pitchFamily="34" charset="0"/>
                <a:ea typeface="MS Mincho" panose="02020609040205080304" pitchFamily="49" charset="-128"/>
              </a:rPr>
              <a:t>Open Wounds</a:t>
            </a:r>
            <a:r>
              <a:rPr lang="en-US" altLang="en-US" sz="1800" dirty="0">
                <a:solidFill>
                  <a:schemeClr val="bg1"/>
                </a:solidFill>
                <a:latin typeface="Arial" panose="020B0604020202020204" pitchFamily="34" charset="0"/>
                <a:ea typeface="MS Mincho" panose="02020609040205080304" pitchFamily="49" charset="-128"/>
              </a:rPr>
              <a:t> – damage breaks the outer layer of the skin, e.g. scrape, cut. Usually involves bleeding.</a:t>
            </a:r>
          </a:p>
        </p:txBody>
      </p:sp>
      <p:sp>
        <p:nvSpPr>
          <p:cNvPr id="76804" name="Rectangle 1"/>
          <p:cNvSpPr>
            <a:spLocks noChangeArrowheads="1"/>
          </p:cNvSpPr>
          <p:nvPr/>
        </p:nvSpPr>
        <p:spPr bwMode="auto">
          <a:xfrm>
            <a:off x="806416" y="1940000"/>
            <a:ext cx="789513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Wounds may or may not bleed and can involve injuries to underlying organs and muscles. There may also be damage, whether minor or extensive, to the skin and other tissues.</a:t>
            </a:r>
          </a:p>
        </p:txBody>
      </p:sp>
      <p:pic>
        <p:nvPicPr>
          <p:cNvPr id="7" name="Picture 1" descr="First Aid bandaging an injured arm bleeding 11575596_l"/>
          <p:cNvPicPr>
            <a:picLocks noChangeAspect="1" noChangeArrowheads="1"/>
          </p:cNvPicPr>
          <p:nvPr/>
        </p:nvPicPr>
        <p:blipFill>
          <a:blip r:embed="rId3" cstate="print">
            <a:extLst>
              <a:ext uri="{28A0092B-C50C-407E-A947-70E740481C1C}">
                <a14:useLocalDpi xmlns:a14="http://schemas.microsoft.com/office/drawing/2010/main" val="0"/>
              </a:ext>
            </a:extLst>
          </a:blip>
          <a:srcRect r="13663" b="908"/>
          <a:stretch>
            <a:fillRect/>
          </a:stretch>
        </p:blipFill>
        <p:spPr bwMode="auto">
          <a:xfrm>
            <a:off x="6282813" y="2863925"/>
            <a:ext cx="2655093" cy="20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133520"/>
      </p:ext>
    </p:extLst>
  </p:cSld>
  <p:clrMapOvr>
    <a:masterClrMapping/>
  </p:clrMapOvr>
  <p:transition spd="slow">
    <p:push/>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txBox="1">
            <a:spLocks/>
          </p:cNvSpPr>
          <p:nvPr/>
        </p:nvSpPr>
        <p:spPr bwMode="auto">
          <a:xfrm>
            <a:off x="177152" y="110860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Wounds And Injuries</a:t>
            </a:r>
          </a:p>
        </p:txBody>
      </p:sp>
      <p:sp>
        <p:nvSpPr>
          <p:cNvPr id="6" name="Content Placeholder 2"/>
          <p:cNvSpPr txBox="1">
            <a:spLocks/>
          </p:cNvSpPr>
          <p:nvPr/>
        </p:nvSpPr>
        <p:spPr bwMode="auto">
          <a:xfrm>
            <a:off x="1505702" y="2579381"/>
            <a:ext cx="5435872" cy="209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Wounds are considered </a:t>
            </a:r>
            <a:r>
              <a:rPr lang="en-US" altLang="en-US" sz="2000" b="1" dirty="0">
                <a:solidFill>
                  <a:schemeClr val="bg1"/>
                </a:solidFill>
                <a:latin typeface="Arial" panose="020B0604020202020204" pitchFamily="34" charset="0"/>
                <a:ea typeface="MS Mincho" panose="02020609040205080304" pitchFamily="49" charset="-128"/>
              </a:rPr>
              <a:t>major</a:t>
            </a:r>
            <a:r>
              <a:rPr lang="en-US" altLang="en-US" sz="2000" dirty="0">
                <a:solidFill>
                  <a:schemeClr val="bg1"/>
                </a:solidFill>
                <a:latin typeface="Arial" panose="020B0604020202020204" pitchFamily="34" charset="0"/>
                <a:ea typeface="MS Mincho" panose="02020609040205080304" pitchFamily="49" charset="-128"/>
              </a:rPr>
              <a:t> if: </a:t>
            </a:r>
          </a:p>
          <a:p>
            <a:endParaRPr lang="en-US" altLang="en-US" sz="2000" dirty="0">
              <a:solidFill>
                <a:schemeClr val="bg1"/>
              </a:solidFill>
              <a:latin typeface="Arial" panose="020B0604020202020204" pitchFamily="34" charset="0"/>
              <a:ea typeface="MS Mincho" panose="02020609040205080304" pitchFamily="49" charset="-128"/>
            </a:endParaRPr>
          </a:p>
          <a:p>
            <a:pPr marL="540900" indent="-342900">
              <a:spcAft>
                <a:spcPts val="600"/>
              </a:spcAft>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They are more than superficial (small). </a:t>
            </a:r>
          </a:p>
          <a:p>
            <a:pPr marL="540900" indent="-342900">
              <a:spcAft>
                <a:spcPts val="600"/>
              </a:spcAft>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The bleeding is more than minimal and does not stop quickly. </a:t>
            </a:r>
          </a:p>
          <a:p>
            <a:pPr marL="540900" indent="-342900">
              <a:spcAft>
                <a:spcPts val="600"/>
              </a:spcAft>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They are longer than 2.5 cm.</a:t>
            </a:r>
          </a:p>
        </p:txBody>
      </p:sp>
    </p:spTree>
    <p:extLst>
      <p:ext uri="{BB962C8B-B14F-4D97-AF65-F5344CB8AC3E}">
        <p14:creationId xmlns:p14="http://schemas.microsoft.com/office/powerpoint/2010/main" val="2706361569"/>
      </p:ext>
    </p:extLst>
  </p:cSld>
  <p:clrMapOvr>
    <a:masterClrMapping/>
  </p:clrMapOvr>
  <p:transition spd="slow">
    <p:push/>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BBAC75-1042-4F84-9EC1-27F987BA0DDD}"/>
              </a:ext>
            </a:extLst>
          </p:cNvPr>
          <p:cNvPicPr>
            <a:picLocks noChangeAspect="1"/>
          </p:cNvPicPr>
          <p:nvPr/>
        </p:nvPicPr>
        <p:blipFill>
          <a:blip r:embed="rId3"/>
          <a:stretch>
            <a:fillRect/>
          </a:stretch>
        </p:blipFill>
        <p:spPr>
          <a:xfrm>
            <a:off x="815528" y="1180391"/>
            <a:ext cx="6792529" cy="4275529"/>
          </a:xfrm>
          <a:prstGeom prst="rect">
            <a:avLst/>
          </a:prstGeom>
        </p:spPr>
      </p:pic>
    </p:spTree>
    <p:extLst>
      <p:ext uri="{BB962C8B-B14F-4D97-AF65-F5344CB8AC3E}">
        <p14:creationId xmlns:p14="http://schemas.microsoft.com/office/powerpoint/2010/main" val="57153261"/>
      </p:ext>
    </p:extLst>
  </p:cSld>
  <p:clrMapOvr>
    <a:masterClrMapping/>
  </p:clrMapOvr>
  <p:transition spd="slow">
    <p:push/>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txBox="1">
            <a:spLocks/>
          </p:cNvSpPr>
          <p:nvPr/>
        </p:nvSpPr>
        <p:spPr bwMode="auto">
          <a:xfrm>
            <a:off x="227678" y="106645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Nose Wounds</a:t>
            </a:r>
          </a:p>
        </p:txBody>
      </p:sp>
      <p:sp>
        <p:nvSpPr>
          <p:cNvPr id="84994" name="Content Placeholder 2"/>
          <p:cNvSpPr txBox="1">
            <a:spLocks/>
          </p:cNvSpPr>
          <p:nvPr/>
        </p:nvSpPr>
        <p:spPr bwMode="auto">
          <a:xfrm>
            <a:off x="1102477" y="2261065"/>
            <a:ext cx="430526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Often caused by a blow from a blunt object. May also be caused by changes in blood pressure, altitude and sneezing, picking or blowing nose.</a:t>
            </a:r>
          </a:p>
          <a:p>
            <a:r>
              <a:rPr lang="en-US" altLang="en-US" sz="2000" dirty="0">
                <a:solidFill>
                  <a:schemeClr val="bg1"/>
                </a:solidFill>
                <a:latin typeface="Arial" panose="020B0604020202020204" pitchFamily="34" charset="0"/>
                <a:ea typeface="MS Mincho" panose="02020609040205080304" pitchFamily="49" charset="-128"/>
              </a:rPr>
              <a:t> </a:t>
            </a:r>
          </a:p>
          <a:p>
            <a:r>
              <a:rPr lang="en-US" altLang="en-US" sz="2000" dirty="0">
                <a:solidFill>
                  <a:schemeClr val="bg1"/>
                </a:solidFill>
                <a:latin typeface="Arial" panose="020B0604020202020204" pitchFamily="34" charset="0"/>
                <a:ea typeface="MS Mincho" panose="02020609040205080304" pitchFamily="49" charset="-128"/>
              </a:rPr>
              <a:t>Nosebleeds may cause breathing problems or vomiting if blood is inhaled or swallowed.</a:t>
            </a:r>
          </a:p>
        </p:txBody>
      </p:sp>
      <p:pic>
        <p:nvPicPr>
          <p:cNvPr id="3" name="Picture 2">
            <a:extLst>
              <a:ext uri="{FF2B5EF4-FFF2-40B4-BE49-F238E27FC236}">
                <a16:creationId xmlns:a16="http://schemas.microsoft.com/office/drawing/2014/main" id="{B64F114F-4A46-494B-B6C0-8D52EDF10978}"/>
              </a:ext>
            </a:extLst>
          </p:cNvPr>
          <p:cNvPicPr>
            <a:picLocks noChangeAspect="1"/>
          </p:cNvPicPr>
          <p:nvPr/>
        </p:nvPicPr>
        <p:blipFill>
          <a:blip r:embed="rId3"/>
          <a:stretch>
            <a:fillRect/>
          </a:stretch>
        </p:blipFill>
        <p:spPr>
          <a:xfrm>
            <a:off x="5653241" y="2438046"/>
            <a:ext cx="3028950" cy="23241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37595632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txBox="1">
            <a:spLocks/>
          </p:cNvSpPr>
          <p:nvPr/>
        </p:nvSpPr>
        <p:spPr bwMode="auto">
          <a:xfrm>
            <a:off x="231775" y="10271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WHS Legislation and Guidelines</a:t>
            </a:r>
          </a:p>
        </p:txBody>
      </p:sp>
      <p:sp>
        <p:nvSpPr>
          <p:cNvPr id="33794" name="Content Placeholder 2"/>
          <p:cNvSpPr txBox="1">
            <a:spLocks/>
          </p:cNvSpPr>
          <p:nvPr/>
        </p:nvSpPr>
        <p:spPr bwMode="auto">
          <a:xfrm>
            <a:off x="842962" y="1849517"/>
            <a:ext cx="8135938"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AU" sz="2000" b="1" dirty="0">
                <a:solidFill>
                  <a:schemeClr val="bg1"/>
                </a:solidFill>
                <a:latin typeface="Arial" panose="020B0604020202020204" pitchFamily="34" charset="0"/>
                <a:cs typeface="Tahoma"/>
              </a:rPr>
              <a:t>How can we control the risk?</a:t>
            </a:r>
          </a:p>
          <a:p>
            <a:pPr>
              <a:defRPr/>
            </a:pPr>
            <a:endParaRPr lang="en-AU" sz="2000" b="1" dirty="0">
              <a:solidFill>
                <a:schemeClr val="bg1"/>
              </a:solidFill>
              <a:latin typeface="Arial" panose="020B0604020202020204" pitchFamily="34" charset="0"/>
              <a:cs typeface="Tahoma"/>
            </a:endParaRPr>
          </a:p>
          <a:p>
            <a:pPr>
              <a:defRPr/>
            </a:pPr>
            <a:r>
              <a:rPr lang="en-AU" sz="2000" dirty="0">
                <a:solidFill>
                  <a:schemeClr val="bg1"/>
                </a:solidFill>
                <a:latin typeface="Arial" panose="020B0604020202020204" pitchFamily="34" charset="0"/>
                <a:cs typeface="Tahoma"/>
              </a:rPr>
              <a:t>• people can be separated from the risk </a:t>
            </a:r>
            <a:r>
              <a:rPr lang="en-AU" sz="2000" b="1" dirty="0">
                <a:solidFill>
                  <a:schemeClr val="bg1"/>
                </a:solidFill>
                <a:latin typeface="Arial" panose="020B0604020202020204" pitchFamily="34" charset="0"/>
                <a:cs typeface="Tahoma"/>
              </a:rPr>
              <a:t>Isolation</a:t>
            </a:r>
          </a:p>
          <a:p>
            <a:pPr>
              <a:defRPr/>
            </a:pPr>
            <a:r>
              <a:rPr lang="en-AU" sz="2000" dirty="0">
                <a:solidFill>
                  <a:schemeClr val="bg1"/>
                </a:solidFill>
                <a:latin typeface="Arial" panose="020B0604020202020204" pitchFamily="34" charset="0"/>
                <a:cs typeface="Tahoma"/>
              </a:rPr>
              <a:t>• personal protective clothing can be worn </a:t>
            </a:r>
            <a:r>
              <a:rPr lang="en-AU" sz="2000" dirty="0" err="1">
                <a:solidFill>
                  <a:schemeClr val="bg1"/>
                </a:solidFill>
                <a:latin typeface="Arial" panose="020B0604020202020204" pitchFamily="34" charset="0"/>
                <a:cs typeface="Tahoma"/>
              </a:rPr>
              <a:t>eg</a:t>
            </a:r>
            <a:r>
              <a:rPr lang="en-AU" sz="2000" dirty="0">
                <a:solidFill>
                  <a:schemeClr val="bg1"/>
                </a:solidFill>
                <a:latin typeface="Arial" panose="020B0604020202020204" pitchFamily="34" charset="0"/>
                <a:cs typeface="Tahoma"/>
              </a:rPr>
              <a:t> face mask, gloves </a:t>
            </a:r>
            <a:r>
              <a:rPr lang="en-AU" sz="2000" b="1" dirty="0">
                <a:solidFill>
                  <a:schemeClr val="bg1"/>
                </a:solidFill>
                <a:latin typeface="Arial" panose="020B0604020202020204" pitchFamily="34" charset="0"/>
                <a:cs typeface="Tahoma"/>
              </a:rPr>
              <a:t>PPE</a:t>
            </a:r>
          </a:p>
          <a:p>
            <a:pPr>
              <a:defRPr/>
            </a:pPr>
            <a:r>
              <a:rPr lang="en-AU" sz="2000" dirty="0">
                <a:solidFill>
                  <a:schemeClr val="bg1"/>
                </a:solidFill>
                <a:latin typeface="Arial" panose="020B0604020202020204" pitchFamily="34" charset="0"/>
                <a:cs typeface="Tahoma"/>
              </a:rPr>
              <a:t>• staff can be trained in First Aid  </a:t>
            </a:r>
            <a:r>
              <a:rPr lang="en-AU" sz="2000" b="1" dirty="0">
                <a:solidFill>
                  <a:schemeClr val="bg1"/>
                </a:solidFill>
                <a:latin typeface="Arial" panose="020B0604020202020204" pitchFamily="34" charset="0"/>
                <a:cs typeface="Tahoma"/>
              </a:rPr>
              <a:t>Administration</a:t>
            </a:r>
          </a:p>
          <a:p>
            <a:pPr>
              <a:defRPr/>
            </a:pPr>
            <a:r>
              <a:rPr lang="en-AU" sz="2000" dirty="0">
                <a:solidFill>
                  <a:schemeClr val="bg1"/>
                </a:solidFill>
                <a:latin typeface="Arial" panose="020B0604020202020204" pitchFamily="34" charset="0"/>
                <a:cs typeface="Tahoma"/>
              </a:rPr>
              <a:t>• lifting equipment can be used </a:t>
            </a:r>
            <a:r>
              <a:rPr lang="en-AU" sz="2000" b="1" dirty="0">
                <a:solidFill>
                  <a:schemeClr val="bg1"/>
                </a:solidFill>
                <a:latin typeface="Arial" panose="020B0604020202020204" pitchFamily="34" charset="0"/>
                <a:cs typeface="Tahoma"/>
              </a:rPr>
              <a:t>Engineering</a:t>
            </a:r>
          </a:p>
          <a:p>
            <a:pPr>
              <a:defRPr/>
            </a:pPr>
            <a:r>
              <a:rPr lang="en-AU" sz="2000" dirty="0">
                <a:solidFill>
                  <a:schemeClr val="bg1"/>
                </a:solidFill>
                <a:latin typeface="Arial" panose="020B0604020202020204" pitchFamily="34" charset="0"/>
                <a:cs typeface="Tahoma"/>
              </a:rPr>
              <a:t>• power tools can have guards </a:t>
            </a:r>
            <a:r>
              <a:rPr lang="en-AU" sz="2000" b="1" dirty="0">
                <a:solidFill>
                  <a:schemeClr val="bg1"/>
                </a:solidFill>
                <a:latin typeface="Arial" panose="020B0604020202020204" pitchFamily="34" charset="0"/>
                <a:cs typeface="Tahoma"/>
              </a:rPr>
              <a:t>Engineering</a:t>
            </a:r>
          </a:p>
          <a:p>
            <a:pPr>
              <a:defRPr/>
            </a:pPr>
            <a:r>
              <a:rPr lang="en-AU" sz="2000" dirty="0">
                <a:solidFill>
                  <a:schemeClr val="bg1"/>
                </a:solidFill>
                <a:latin typeface="Arial" panose="020B0604020202020204" pitchFamily="34" charset="0"/>
                <a:cs typeface="Tahoma"/>
              </a:rPr>
              <a:t>• safety switches can be used </a:t>
            </a:r>
            <a:r>
              <a:rPr lang="en-AU" sz="2000" b="1" dirty="0">
                <a:solidFill>
                  <a:schemeClr val="bg1"/>
                </a:solidFill>
                <a:latin typeface="Arial" panose="020B0604020202020204" pitchFamily="34" charset="0"/>
                <a:cs typeface="Tahoma"/>
              </a:rPr>
              <a:t>Engineering</a:t>
            </a:r>
          </a:p>
          <a:p>
            <a:pPr>
              <a:defRPr/>
            </a:pPr>
            <a:r>
              <a:rPr lang="en-AU" sz="2000" dirty="0">
                <a:solidFill>
                  <a:schemeClr val="bg1"/>
                </a:solidFill>
                <a:latin typeface="Arial" panose="020B0604020202020204" pitchFamily="34" charset="0"/>
                <a:cs typeface="Tahoma"/>
              </a:rPr>
              <a:t>• office furniture can be carefully selected </a:t>
            </a:r>
            <a:r>
              <a:rPr lang="en-AU" sz="2000" b="1" dirty="0">
                <a:solidFill>
                  <a:schemeClr val="bg1"/>
                </a:solidFill>
                <a:latin typeface="Arial" panose="020B0604020202020204" pitchFamily="34" charset="0"/>
                <a:cs typeface="Tahoma"/>
              </a:rPr>
              <a:t>Substitution</a:t>
            </a:r>
          </a:p>
          <a:p>
            <a:pPr>
              <a:defRPr/>
            </a:pPr>
            <a:r>
              <a:rPr lang="en-AU" sz="2000" dirty="0">
                <a:solidFill>
                  <a:schemeClr val="bg1"/>
                </a:solidFill>
                <a:latin typeface="Arial" panose="020B0604020202020204" pitchFamily="34" charset="0"/>
                <a:cs typeface="Tahoma"/>
              </a:rPr>
              <a:t>• signs to identify First Aid kits </a:t>
            </a:r>
            <a:r>
              <a:rPr lang="en-AU" sz="2000" b="1" dirty="0">
                <a:solidFill>
                  <a:schemeClr val="bg1"/>
                </a:solidFill>
                <a:latin typeface="Arial" panose="020B0604020202020204" pitchFamily="34" charset="0"/>
                <a:cs typeface="Tahoma"/>
              </a:rPr>
              <a:t>Administration</a:t>
            </a:r>
          </a:p>
          <a:p>
            <a:pPr>
              <a:defRPr/>
            </a:pPr>
            <a:r>
              <a:rPr lang="en-AU" sz="2000" dirty="0">
                <a:solidFill>
                  <a:schemeClr val="bg1"/>
                </a:solidFill>
                <a:latin typeface="Arial" panose="020B0604020202020204" pitchFamily="34" charset="0"/>
                <a:cs typeface="Tahoma"/>
              </a:rPr>
              <a:t>• Prevent trips and falls by removing damaged carpet </a:t>
            </a:r>
            <a:r>
              <a:rPr lang="en-AU" sz="2000" b="1" dirty="0">
                <a:solidFill>
                  <a:schemeClr val="bg1"/>
                </a:solidFill>
                <a:latin typeface="Arial" panose="020B0604020202020204" pitchFamily="34" charset="0"/>
                <a:cs typeface="Tahoma"/>
              </a:rPr>
              <a:t>Elimination</a:t>
            </a:r>
            <a:endParaRPr lang="en-US" sz="2000" b="1" dirty="0">
              <a:solidFill>
                <a:schemeClr val="bg1"/>
              </a:solidFill>
              <a:latin typeface="Arial" panose="020B0604020202020204" pitchFamily="34" charset="0"/>
              <a:cs typeface="Tahoma"/>
            </a:endParaRPr>
          </a:p>
        </p:txBody>
      </p:sp>
    </p:spTree>
    <p:extLst>
      <p:ext uri="{BB962C8B-B14F-4D97-AF65-F5344CB8AC3E}">
        <p14:creationId xmlns:p14="http://schemas.microsoft.com/office/powerpoint/2010/main" val="1092570864"/>
      </p:ext>
    </p:extLst>
  </p:cSld>
  <p:clrMapOvr>
    <a:masterClrMapping/>
  </p:clrMapOvr>
  <p:transition spd="slow">
    <p:push/>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3198372"/>
              </p:ext>
            </p:extLst>
          </p:nvPr>
        </p:nvGraphicFramePr>
        <p:xfrm>
          <a:off x="1116411" y="1627628"/>
          <a:ext cx="7261225" cy="3312000"/>
        </p:xfrm>
        <a:graphic>
          <a:graphicData uri="http://schemas.openxmlformats.org/drawingml/2006/table">
            <a:tbl>
              <a:tblPr/>
              <a:tblGrid>
                <a:gridCol w="7261225">
                  <a:extLst>
                    <a:ext uri="{9D8B030D-6E8A-4147-A177-3AD203B41FA5}">
                      <a16:colId xmlns:a16="http://schemas.microsoft.com/office/drawing/2014/main" val="20000"/>
                    </a:ext>
                  </a:extLst>
                </a:gridCol>
              </a:tblGrid>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2880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Sit them upright with their head leaning slightly forward.</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Ask them to pinch their nostrils together.</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Maintain this position for 10 minutes. If the nosebleed has occurred in hot weather/after exercise – maintain for 20 minutes.</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Ask the person to spit out any blood.</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Clean around the nose and mouth area with a damp dressing. </a:t>
                      </a:r>
                      <a:b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b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DO NOT</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pack the nostrils with dressings.</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After the bleeding has stopped tell the person not to blow, rub or pick the nose.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04671603"/>
      </p:ext>
    </p:extLst>
  </p:cSld>
  <p:clrMapOvr>
    <a:masterClrMapping/>
  </p:clrMapOvr>
  <p:transition spd="slow">
    <p:push/>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txBox="1">
            <a:spLocks/>
          </p:cNvSpPr>
          <p:nvPr/>
        </p:nvSpPr>
        <p:spPr bwMode="auto">
          <a:xfrm>
            <a:off x="203917" y="105848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Abdominal Injuries</a:t>
            </a:r>
          </a:p>
        </p:txBody>
      </p:sp>
      <p:sp>
        <p:nvSpPr>
          <p:cNvPr id="48130" name="Content Placeholder 2"/>
          <p:cNvSpPr txBox="1">
            <a:spLocks/>
          </p:cNvSpPr>
          <p:nvPr/>
        </p:nvSpPr>
        <p:spPr bwMode="auto">
          <a:xfrm>
            <a:off x="1039658" y="2680845"/>
            <a:ext cx="3871913" cy="3826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err="1">
                <a:solidFill>
                  <a:schemeClr val="bg1"/>
                </a:solidFill>
                <a:latin typeface="Arial" panose="020B0604020202020204" pitchFamily="34" charset="0"/>
                <a:ea typeface="MS Mincho" panose="02020609040205080304" pitchFamily="49" charset="-128"/>
              </a:rPr>
              <a:t>Recognise</a:t>
            </a:r>
            <a:r>
              <a:rPr lang="en-US" altLang="en-US" sz="1800" b="1" dirty="0">
                <a:solidFill>
                  <a:schemeClr val="bg1"/>
                </a:solidFill>
                <a:latin typeface="Arial" panose="020B0604020202020204" pitchFamily="34" charset="0"/>
                <a:ea typeface="MS Mincho" panose="02020609040205080304" pitchFamily="49" charset="-128"/>
              </a:rPr>
              <a:t> abdominal injuries: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Severe pain/tenderness/tight feeling in abdomen.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Bruising.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Weakness.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Nausea/vomiting.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Shock.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Have difficulty breathing.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Dark </a:t>
            </a:r>
            <a:r>
              <a:rPr lang="en-US" altLang="en-US" sz="1800" dirty="0" err="1">
                <a:solidFill>
                  <a:schemeClr val="bg1"/>
                </a:solidFill>
                <a:latin typeface="Arial" panose="020B0604020202020204" pitchFamily="34" charset="0"/>
                <a:ea typeface="MS Mincho" panose="02020609040205080304" pitchFamily="49" charset="-128"/>
              </a:rPr>
              <a:t>coloured</a:t>
            </a:r>
            <a:r>
              <a:rPr lang="en-US" altLang="en-US" sz="1800" dirty="0">
                <a:solidFill>
                  <a:schemeClr val="bg1"/>
                </a:solidFill>
                <a:latin typeface="Arial" panose="020B0604020202020204" pitchFamily="34" charset="0"/>
                <a:ea typeface="MS Mincho" panose="02020609040205080304" pitchFamily="49" charset="-128"/>
              </a:rPr>
              <a:t> </a:t>
            </a:r>
            <a:r>
              <a:rPr lang="en-US" altLang="en-US" sz="1800" dirty="0" err="1">
                <a:solidFill>
                  <a:schemeClr val="bg1"/>
                </a:solidFill>
                <a:latin typeface="Arial" panose="020B0604020202020204" pitchFamily="34" charset="0"/>
                <a:ea typeface="MS Mincho" panose="02020609040205080304" pitchFamily="49" charset="-128"/>
              </a:rPr>
              <a:t>faeces</a:t>
            </a:r>
            <a:r>
              <a:rPr lang="en-US" altLang="en-US" sz="1800" dirty="0">
                <a:solidFill>
                  <a:schemeClr val="bg1"/>
                </a:solidFill>
                <a:latin typeface="Arial" panose="020B0604020202020204" pitchFamily="34" charset="0"/>
                <a:ea typeface="MS Mincho" panose="02020609040205080304" pitchFamily="49" charset="-128"/>
              </a:rPr>
              <a:t> and dark brown urine.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Protrusion of intestines.</a:t>
            </a:r>
          </a:p>
        </p:txBody>
      </p:sp>
      <p:sp>
        <p:nvSpPr>
          <p:cNvPr id="89092" name="Rectangle 1"/>
          <p:cNvSpPr>
            <a:spLocks noChangeArrowheads="1"/>
          </p:cNvSpPr>
          <p:nvPr/>
        </p:nvSpPr>
        <p:spPr bwMode="auto">
          <a:xfrm>
            <a:off x="636536" y="1872366"/>
            <a:ext cx="7261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Abdominal wounds/injuries may be open or closed and are potentially life-threatening.</a:t>
            </a:r>
          </a:p>
        </p:txBody>
      </p:sp>
      <p:pic>
        <p:nvPicPr>
          <p:cNvPr id="2050" name="Picture 2" descr="Related image">
            <a:extLst>
              <a:ext uri="{FF2B5EF4-FFF2-40B4-BE49-F238E27FC236}">
                <a16:creationId xmlns:a16="http://schemas.microsoft.com/office/drawing/2014/main" id="{FBD79854-8409-4442-ACDB-DC82672C0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504" y="2680845"/>
            <a:ext cx="3394690" cy="214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71268"/>
      </p:ext>
    </p:extLst>
  </p:cSld>
  <p:clrMapOvr>
    <a:masterClrMapping/>
  </p:clrMapOvr>
  <p:transition spd="slow">
    <p:push/>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85940" y="1258981"/>
            <a:ext cx="5874206" cy="4669871"/>
          </a:xfrm>
          <a:prstGeom prst="rect">
            <a:avLst/>
          </a:prstGeom>
          <a:solidFill>
            <a:schemeClr val="bg1"/>
          </a:solidFill>
        </p:spPr>
      </p:pic>
    </p:spTree>
    <p:extLst>
      <p:ext uri="{BB962C8B-B14F-4D97-AF65-F5344CB8AC3E}">
        <p14:creationId xmlns:p14="http://schemas.microsoft.com/office/powerpoint/2010/main" val="1201709031"/>
      </p:ext>
    </p:extLst>
  </p:cSld>
  <p:clrMapOvr>
    <a:masterClrMapping/>
  </p:clrMapOvr>
  <p:transition spd="slow">
    <p:push/>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txBox="1">
            <a:spLocks/>
          </p:cNvSpPr>
          <p:nvPr/>
        </p:nvSpPr>
        <p:spPr bwMode="auto">
          <a:xfrm>
            <a:off x="312891" y="106680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Crush Injuries</a:t>
            </a:r>
          </a:p>
        </p:txBody>
      </p:sp>
      <p:sp>
        <p:nvSpPr>
          <p:cNvPr id="48130" name="Content Placeholder 2"/>
          <p:cNvSpPr txBox="1">
            <a:spLocks/>
          </p:cNvSpPr>
          <p:nvPr/>
        </p:nvSpPr>
        <p:spPr bwMode="auto">
          <a:xfrm>
            <a:off x="1111598" y="3024575"/>
            <a:ext cx="4797425" cy="232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dirty="0">
                <a:solidFill>
                  <a:schemeClr val="bg1"/>
                </a:solidFill>
                <a:latin typeface="Arial" panose="020B0604020202020204" pitchFamily="34" charset="0"/>
                <a:ea typeface="MS Mincho" panose="02020609040205080304" pitchFamily="49" charset="-128"/>
              </a:rPr>
              <a:t>Common signs and symptoms: </a:t>
            </a:r>
          </a:p>
          <a:p>
            <a:endParaRPr lang="en-US" altLang="en-US" sz="2000" dirty="0">
              <a:solidFill>
                <a:schemeClr val="bg1"/>
              </a:solidFill>
              <a:latin typeface="Arial" panose="020B0604020202020204" pitchFamily="34" charset="0"/>
              <a:ea typeface="MS Mincho" panose="02020609040205080304" pitchFamily="49" charset="-128"/>
            </a:endParaRPr>
          </a:p>
          <a:p>
            <a:pPr marL="540000" indent="-342000">
              <a:spcBef>
                <a:spcPts val="600"/>
              </a:spcBef>
              <a:spcAft>
                <a:spcPts val="600"/>
              </a:spcAft>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Symptoms similar to shock. </a:t>
            </a:r>
          </a:p>
          <a:p>
            <a:pPr marL="540000" indent="-342000">
              <a:spcBef>
                <a:spcPts val="600"/>
              </a:spcBef>
              <a:spcAft>
                <a:spcPts val="600"/>
              </a:spcAft>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Numbness, tingling, swelling and/or rigidity in the crushed limb/area. </a:t>
            </a:r>
          </a:p>
          <a:p>
            <a:pPr marL="540000" indent="-342000">
              <a:spcBef>
                <a:spcPts val="600"/>
              </a:spcBef>
              <a:spcAft>
                <a:spcPts val="600"/>
              </a:spcAft>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Symptoms similar to fractures.</a:t>
            </a:r>
          </a:p>
        </p:txBody>
      </p:sp>
      <p:pic>
        <p:nvPicPr>
          <p:cNvPr id="95235" name="Picture 5" descr="crus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03292" y="2885440"/>
            <a:ext cx="2341647" cy="187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Content Placeholder 2"/>
          <p:cNvSpPr txBox="1">
            <a:spLocks/>
          </p:cNvSpPr>
          <p:nvPr/>
        </p:nvSpPr>
        <p:spPr bwMode="auto">
          <a:xfrm>
            <a:off x="941387" y="2167995"/>
            <a:ext cx="7261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solidFill>
                  <a:schemeClr val="bg1"/>
                </a:solidFill>
                <a:latin typeface="Arial" panose="020B0604020202020204" pitchFamily="34" charset="0"/>
                <a:ea typeface="MS Mincho" panose="02020609040205080304" pitchFamily="49" charset="-128"/>
              </a:rPr>
              <a:t>When a large object falls on a person a crush injury may occur, causing broken bones and soft tissue injuries.</a:t>
            </a:r>
          </a:p>
        </p:txBody>
      </p:sp>
    </p:spTree>
    <p:extLst>
      <p:ext uri="{BB962C8B-B14F-4D97-AF65-F5344CB8AC3E}">
        <p14:creationId xmlns:p14="http://schemas.microsoft.com/office/powerpoint/2010/main" val="3390866559"/>
      </p:ext>
    </p:extLst>
  </p:cSld>
  <p:clrMapOvr>
    <a:masterClrMapping/>
  </p:clrMapOvr>
  <p:transition spd="slow">
    <p:push/>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47856899"/>
              </p:ext>
            </p:extLst>
          </p:nvPr>
        </p:nvGraphicFramePr>
        <p:xfrm>
          <a:off x="1098704" y="1319054"/>
          <a:ext cx="7261225" cy="3852000"/>
        </p:xfrm>
        <a:graphic>
          <a:graphicData uri="http://schemas.openxmlformats.org/drawingml/2006/table">
            <a:tbl>
              <a:tblPr/>
              <a:tblGrid>
                <a:gridCol w="7261225">
                  <a:extLst>
                    <a:ext uri="{9D8B030D-6E8A-4147-A177-3AD203B41FA5}">
                      <a16:colId xmlns:a16="http://schemas.microsoft.com/office/drawing/2014/main" val="20000"/>
                    </a:ext>
                  </a:extLst>
                </a:gridCol>
              </a:tblGrid>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2268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Assess dangers; seek assistance to have the heavy load removed from the patient.</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Call 000 or 112.</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Offer reassurance.</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Treat for shock.</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Regularly check the patient’s ABC/vital signs – if breathing stops follow DRS ABCD Basic Life Support process.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Unconscious:</a:t>
                      </a:r>
                      <a:endParaRPr kumimoji="0" lang="en-US" altLang="en-US" sz="1800" b="0" i="0" u="none" strike="noStrike" cap="none" normalizeH="0" baseline="0" dirty="0">
                        <a:ln>
                          <a:noFill/>
                        </a:ln>
                        <a:solidFill>
                          <a:schemeClr val="bg1"/>
                        </a:solidFill>
                        <a:effectLst/>
                        <a:latin typeface="Arial" panose="020B0604020202020204" pitchFamily="34" charset="0"/>
                        <a:ea typeface="MS Mincho" panose="02020609040205080304" pitchFamily="49"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2"/>
                  </a:ext>
                </a:extLst>
              </a:tr>
              <a:tr h="720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Follow DRS ABCD Basic Life Support process.</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Call 000 or 112.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20508177"/>
      </p:ext>
    </p:extLst>
  </p:cSld>
  <p:clrMapOvr>
    <a:masterClrMapping/>
  </p:clrMapOvr>
  <p:transition spd="slow">
    <p:push/>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txBox="1">
            <a:spLocks/>
          </p:cNvSpPr>
          <p:nvPr/>
        </p:nvSpPr>
        <p:spPr bwMode="auto">
          <a:xfrm>
            <a:off x="214842" y="112087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Scalp Wounds</a:t>
            </a:r>
          </a:p>
        </p:txBody>
      </p:sp>
      <p:sp>
        <p:nvSpPr>
          <p:cNvPr id="5" name="Content Placeholder 2"/>
          <p:cNvSpPr txBox="1">
            <a:spLocks/>
          </p:cNvSpPr>
          <p:nvPr/>
        </p:nvSpPr>
        <p:spPr bwMode="auto">
          <a:xfrm>
            <a:off x="1419294" y="2153657"/>
            <a:ext cx="349683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Scalp wounds should be treated carefully as there is the risk of associated skull fractures. </a:t>
            </a:r>
          </a:p>
          <a:p>
            <a:r>
              <a:rPr lang="en-US" altLang="en-US" sz="2000" dirty="0">
                <a:solidFill>
                  <a:schemeClr val="bg1"/>
                </a:solidFill>
                <a:latin typeface="Arial" panose="020B0604020202020204" pitchFamily="34" charset="0"/>
                <a:ea typeface="MS Mincho" panose="02020609040205080304" pitchFamily="49" charset="-128"/>
              </a:rPr>
              <a:t> </a:t>
            </a:r>
          </a:p>
          <a:p>
            <a:r>
              <a:rPr lang="en-US" altLang="en-US" sz="2000" dirty="0">
                <a:solidFill>
                  <a:schemeClr val="bg1"/>
                </a:solidFill>
                <a:latin typeface="Arial" panose="020B0604020202020204" pitchFamily="34" charset="0"/>
                <a:ea typeface="MS Mincho" panose="02020609040205080304" pitchFamily="49" charset="-128"/>
              </a:rPr>
              <a:t>A person with a scalp wound may also suffer from concussion or other head injury.</a:t>
            </a:r>
            <a:r>
              <a:rPr lang="en-US" altLang="en-US" sz="2000" dirty="0">
                <a:solidFill>
                  <a:schemeClr val="bg1"/>
                </a:solidFill>
                <a:latin typeface="Arial" panose="020B0604020202020204" pitchFamily="34" charset="0"/>
              </a:rPr>
              <a:t> </a:t>
            </a:r>
            <a:endParaRPr lang="en-US" altLang="en-US" sz="2000" dirty="0">
              <a:solidFill>
                <a:schemeClr val="bg1"/>
              </a:solidFill>
              <a:latin typeface="Arial" panose="020B0604020202020204" pitchFamily="34" charset="0"/>
              <a:ea typeface="MS Mincho" panose="02020609040205080304" pitchFamily="49" charset="-128"/>
            </a:endParaRPr>
          </a:p>
        </p:txBody>
      </p:sp>
      <p:pic>
        <p:nvPicPr>
          <p:cNvPr id="2" name="Picture 1">
            <a:extLst>
              <a:ext uri="{FF2B5EF4-FFF2-40B4-BE49-F238E27FC236}">
                <a16:creationId xmlns:a16="http://schemas.microsoft.com/office/drawing/2014/main" id="{A9115230-9998-46BD-9EEB-F85F785F75E7}"/>
              </a:ext>
            </a:extLst>
          </p:cNvPr>
          <p:cNvPicPr>
            <a:picLocks noChangeAspect="1"/>
          </p:cNvPicPr>
          <p:nvPr/>
        </p:nvPicPr>
        <p:blipFill>
          <a:blip r:embed="rId3"/>
          <a:stretch>
            <a:fillRect/>
          </a:stretch>
        </p:blipFill>
        <p:spPr>
          <a:xfrm>
            <a:off x="5447072" y="2363588"/>
            <a:ext cx="3283974" cy="213082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750454441"/>
      </p:ext>
    </p:extLst>
  </p:cSld>
  <p:clrMapOvr>
    <a:masterClrMapping/>
  </p:clrMapOvr>
  <p:transition spd="slow">
    <p:push/>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72252028"/>
              </p:ext>
            </p:extLst>
          </p:nvPr>
        </p:nvGraphicFramePr>
        <p:xfrm>
          <a:off x="1055500" y="1648269"/>
          <a:ext cx="7261225" cy="3384000"/>
        </p:xfrm>
        <a:graphic>
          <a:graphicData uri="http://schemas.openxmlformats.org/drawingml/2006/table">
            <a:tbl>
              <a:tblPr/>
              <a:tblGrid>
                <a:gridCol w="7261225">
                  <a:extLst>
                    <a:ext uri="{9D8B030D-6E8A-4147-A177-3AD203B41FA5}">
                      <a16:colId xmlns:a16="http://schemas.microsoft.com/office/drawing/2014/main" val="20000"/>
                    </a:ext>
                  </a:extLst>
                </a:gridCol>
              </a:tblGrid>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2952000">
                <a:tc>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Call 000 or 112.</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Apply gentle pressure to the wound.</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If depression, spongy area or bone fragments are felt a skull fracture should be suspected.</a:t>
                      </a:r>
                    </a:p>
                    <a:p>
                      <a:pPr marL="342900" marR="0" lvl="0" indent="-342900" algn="l" defTabSz="457200" rtl="0" eaLnBrk="1" fontAlgn="base" latinLnBrk="0" hangingPunct="1">
                        <a:lnSpc>
                          <a:spcPct val="100000"/>
                        </a:lnSpc>
                        <a:spcBef>
                          <a:spcPts val="432"/>
                        </a:spcBef>
                        <a:spcAft>
                          <a:spcPts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p>
                    <a:p>
                      <a:pPr marL="342900" marR="0" lvl="0" indent="-342900" algn="l"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FOR SUSPECTED SKULL FRACTURE:</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4"/>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Do not put direct pressure on the wound.</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4"/>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Control the bleeding by applying gentle pressure around the wound area.</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61877365"/>
      </p:ext>
    </p:extLst>
  </p:cSld>
  <p:clrMapOvr>
    <a:masterClrMapping/>
  </p:clrMapOvr>
  <p:transition spd="slow">
    <p:push/>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B9C8D6-D072-4614-B5FC-CCC9BF97322C}"/>
              </a:ext>
            </a:extLst>
          </p:cNvPr>
          <p:cNvPicPr>
            <a:picLocks noChangeAspect="1"/>
          </p:cNvPicPr>
          <p:nvPr/>
        </p:nvPicPr>
        <p:blipFill>
          <a:blip r:embed="rId3"/>
          <a:stretch>
            <a:fillRect/>
          </a:stretch>
        </p:blipFill>
        <p:spPr>
          <a:xfrm>
            <a:off x="929325" y="1312706"/>
            <a:ext cx="6568756" cy="4232588"/>
          </a:xfrm>
          <a:prstGeom prst="rect">
            <a:avLst/>
          </a:prstGeom>
        </p:spPr>
      </p:pic>
    </p:spTree>
    <p:extLst>
      <p:ext uri="{BB962C8B-B14F-4D97-AF65-F5344CB8AC3E}">
        <p14:creationId xmlns:p14="http://schemas.microsoft.com/office/powerpoint/2010/main" val="3402614731"/>
      </p:ext>
    </p:extLst>
  </p:cSld>
  <p:clrMapOvr>
    <a:masterClrMapping/>
  </p:clrMapOvr>
  <p:transition spd="slow">
    <p:push/>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txBox="1">
            <a:spLocks/>
          </p:cNvSpPr>
          <p:nvPr/>
        </p:nvSpPr>
        <p:spPr bwMode="auto">
          <a:xfrm>
            <a:off x="293227" y="108088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Eye Injuries</a:t>
            </a:r>
          </a:p>
        </p:txBody>
      </p:sp>
      <p:sp>
        <p:nvSpPr>
          <p:cNvPr id="48130" name="Content Placeholder 2"/>
          <p:cNvSpPr txBox="1">
            <a:spLocks/>
          </p:cNvSpPr>
          <p:nvPr/>
        </p:nvSpPr>
        <p:spPr bwMode="auto">
          <a:xfrm>
            <a:off x="941387" y="2149987"/>
            <a:ext cx="4407361" cy="342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Eye injuries may be serious.</a:t>
            </a:r>
          </a:p>
          <a:p>
            <a:r>
              <a:rPr lang="en-US" altLang="en-US" sz="2000" dirty="0">
                <a:solidFill>
                  <a:schemeClr val="bg1"/>
                </a:solidFill>
                <a:latin typeface="Arial" panose="020B0604020202020204" pitchFamily="34" charset="0"/>
                <a:ea typeface="MS Mincho" panose="02020609040205080304" pitchFamily="49" charset="-128"/>
              </a:rPr>
              <a:t>  </a:t>
            </a:r>
          </a:p>
          <a:p>
            <a:r>
              <a:rPr lang="en-US" altLang="en-US" sz="2000" b="1" dirty="0">
                <a:solidFill>
                  <a:schemeClr val="bg1"/>
                </a:solidFill>
                <a:latin typeface="Arial" panose="020B0604020202020204" pitchFamily="34" charset="0"/>
                <a:ea typeface="MS Mincho" panose="02020609040205080304" pitchFamily="49" charset="-128"/>
              </a:rPr>
              <a:t>Common signs and symptoms: </a:t>
            </a:r>
          </a:p>
          <a:p>
            <a:pPr marL="1283850" lvl="1"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Impaired/total loss of vision in eye. </a:t>
            </a:r>
          </a:p>
          <a:p>
            <a:pPr marL="1283850" lvl="1"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Pain. </a:t>
            </a:r>
          </a:p>
          <a:p>
            <a:pPr marL="1283850" lvl="1"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A high volume of tears. </a:t>
            </a:r>
          </a:p>
          <a:p>
            <a:pPr marL="1283850" lvl="1"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Eyelid spasms. </a:t>
            </a:r>
          </a:p>
          <a:p>
            <a:pPr marL="1283850" lvl="1"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Blood or fluid loss from the eye.</a:t>
            </a:r>
          </a:p>
        </p:txBody>
      </p:sp>
      <p:pic>
        <p:nvPicPr>
          <p:cNvPr id="3074" name="Picture 2" descr="Image result for eye injuries">
            <a:extLst>
              <a:ext uri="{FF2B5EF4-FFF2-40B4-BE49-F238E27FC236}">
                <a16:creationId xmlns:a16="http://schemas.microsoft.com/office/drawing/2014/main" id="{C36F93D1-7276-4439-A4C2-A7AA3FB1A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044" y="2488380"/>
            <a:ext cx="3156155" cy="216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025878"/>
      </p:ext>
    </p:extLst>
  </p:cSld>
  <p:clrMapOvr>
    <a:masterClrMapping/>
  </p:clrMapOvr>
  <p:transition spd="slow">
    <p:push/>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016195-DF3F-4EB8-83AD-B2525860C087}"/>
              </a:ext>
            </a:extLst>
          </p:cNvPr>
          <p:cNvPicPr>
            <a:picLocks noChangeAspect="1"/>
          </p:cNvPicPr>
          <p:nvPr/>
        </p:nvPicPr>
        <p:blipFill>
          <a:blip r:embed="rId3"/>
          <a:stretch>
            <a:fillRect/>
          </a:stretch>
        </p:blipFill>
        <p:spPr>
          <a:xfrm>
            <a:off x="1001616" y="1207841"/>
            <a:ext cx="7140767" cy="4097356"/>
          </a:xfrm>
          <a:prstGeom prst="rect">
            <a:avLst/>
          </a:prstGeom>
        </p:spPr>
      </p:pic>
    </p:spTree>
    <p:extLst>
      <p:ext uri="{BB962C8B-B14F-4D97-AF65-F5344CB8AC3E}">
        <p14:creationId xmlns:p14="http://schemas.microsoft.com/office/powerpoint/2010/main" val="319749660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txBox="1">
            <a:spLocks/>
          </p:cNvSpPr>
          <p:nvPr/>
        </p:nvSpPr>
        <p:spPr bwMode="auto">
          <a:xfrm>
            <a:off x="90130" y="92748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Consent</a:t>
            </a:r>
          </a:p>
        </p:txBody>
      </p:sp>
      <p:sp>
        <p:nvSpPr>
          <p:cNvPr id="37890" name="Content Placeholder 2"/>
          <p:cNvSpPr txBox="1">
            <a:spLocks/>
          </p:cNvSpPr>
          <p:nvPr/>
        </p:nvSpPr>
        <p:spPr bwMode="auto">
          <a:xfrm>
            <a:off x="774363" y="1728053"/>
            <a:ext cx="6170448" cy="460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2625"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198000" indent="0" eaLnBrk="1" hangingPunct="1">
              <a:spcBef>
                <a:spcPts val="438"/>
              </a:spcBef>
              <a:buSzPct val="100000"/>
            </a:pPr>
            <a:r>
              <a:rPr lang="en-US" altLang="en-US" sz="1800" dirty="0">
                <a:solidFill>
                  <a:schemeClr val="bg1"/>
                </a:solidFill>
                <a:latin typeface="Arial" panose="020B0604020202020204" pitchFamily="34" charset="0"/>
                <a:cs typeface="Tahoma" panose="020B0604030504040204" pitchFamily="34" charset="0"/>
              </a:rPr>
              <a:t>You must try to get consent.</a:t>
            </a:r>
          </a:p>
          <a:p>
            <a:pPr marL="198000" indent="0" eaLnBrk="1" hangingPunct="1">
              <a:spcBef>
                <a:spcPts val="438"/>
              </a:spcBef>
              <a:buSzPct val="100000"/>
            </a:pPr>
            <a:endParaRPr lang="en-US" altLang="en-US" sz="800" dirty="0">
              <a:solidFill>
                <a:schemeClr val="bg1"/>
              </a:solidFill>
              <a:latin typeface="Arial" panose="020B0604020202020204" pitchFamily="34" charset="0"/>
              <a:cs typeface="Tahoma" panose="020B0604030504040204" pitchFamily="34" charset="0"/>
            </a:endParaRPr>
          </a:p>
          <a:p>
            <a:pPr marL="198000" indent="0" eaLnBrk="1" hangingPunct="1">
              <a:spcBef>
                <a:spcPts val="438"/>
              </a:spcBef>
              <a:buSzPct val="100000"/>
            </a:pPr>
            <a:r>
              <a:rPr lang="en-US" altLang="en-US" sz="1800" b="1" dirty="0">
                <a:solidFill>
                  <a:schemeClr val="bg1"/>
                </a:solidFill>
                <a:latin typeface="Arial" panose="020B0604020202020204" pitchFamily="34" charset="0"/>
                <a:cs typeface="Tahoma" panose="020B0604030504040204" pitchFamily="34" charset="0"/>
              </a:rPr>
              <a:t>Informed Consent</a:t>
            </a:r>
            <a:r>
              <a:rPr lang="en-US" altLang="en-US" sz="1800" dirty="0">
                <a:solidFill>
                  <a:schemeClr val="bg1"/>
                </a:solidFill>
                <a:latin typeface="Arial" panose="020B0604020202020204" pitchFamily="34" charset="0"/>
                <a:cs typeface="Tahoma" panose="020B0604030504040204" pitchFamily="34" charset="0"/>
              </a:rPr>
              <a:t> </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If the casualty conscious, you should ask them</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Stop if they ask you to.</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If you ignore their wishes, you could be charged with assault</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Infant/child casualty – get consent from the child’s parent or guardian.</a:t>
            </a:r>
          </a:p>
          <a:p>
            <a:pPr marL="540000" indent="-342000" eaLnBrk="1" hangingPunct="1">
              <a:spcBef>
                <a:spcPts val="438"/>
              </a:spcBef>
              <a:buSzPct val="100000"/>
              <a:buFontTx/>
              <a:buBlip>
                <a:blip r:embed="rId3"/>
              </a:buBlip>
            </a:pPr>
            <a:endParaRPr lang="en-US" altLang="en-US" sz="1800" dirty="0">
              <a:solidFill>
                <a:schemeClr val="bg1"/>
              </a:solidFill>
              <a:latin typeface="Arial" panose="020B0604020202020204" pitchFamily="34" charset="0"/>
              <a:cs typeface="Tahoma" panose="020B0604030504040204" pitchFamily="34" charset="0"/>
            </a:endParaRPr>
          </a:p>
          <a:p>
            <a:pPr marL="198000" indent="0" eaLnBrk="1" hangingPunct="1">
              <a:spcBef>
                <a:spcPts val="438"/>
              </a:spcBef>
              <a:buSzPct val="100000"/>
            </a:pPr>
            <a:r>
              <a:rPr lang="en-US" altLang="en-US" sz="1800" b="1" dirty="0">
                <a:solidFill>
                  <a:schemeClr val="bg1"/>
                </a:solidFill>
                <a:latin typeface="Arial" panose="020B0604020202020204" pitchFamily="34" charset="0"/>
                <a:cs typeface="Tahoma" panose="020B0604030504040204" pitchFamily="34" charset="0"/>
              </a:rPr>
              <a:t>Implied consent</a:t>
            </a:r>
            <a:r>
              <a:rPr lang="en-US" altLang="en-US" sz="1800" dirty="0">
                <a:solidFill>
                  <a:schemeClr val="bg1"/>
                </a:solidFill>
                <a:latin typeface="Arial" panose="020B0604020202020204" pitchFamily="34" charset="0"/>
                <a:cs typeface="Tahoma" panose="020B0604030504040204" pitchFamily="34" charset="0"/>
              </a:rPr>
              <a:t> </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casualty unable to communicate due to injury or unconscious – assumes consent would have been given</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Parent or guardian not available </a:t>
            </a:r>
          </a:p>
        </p:txBody>
      </p:sp>
      <p:pic>
        <p:nvPicPr>
          <p:cNvPr id="37891" name="Picture 1" descr="routine checking.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811" y="2031920"/>
            <a:ext cx="2007564" cy="224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425809"/>
      </p:ext>
    </p:extLst>
  </p:cSld>
  <p:clrMapOvr>
    <a:masterClrMapping/>
  </p:clrMapOvr>
  <p:transition spd="slow">
    <p:push/>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28461477"/>
              </p:ext>
            </p:extLst>
          </p:nvPr>
        </p:nvGraphicFramePr>
        <p:xfrm>
          <a:off x="1049281" y="1197713"/>
          <a:ext cx="7261225" cy="4032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algn="ctr">
                        <a:spcBef>
                          <a:spcPts val="432"/>
                        </a:spcBef>
                        <a:spcAft>
                          <a:spcPts val="0"/>
                        </a:spcAft>
                      </a:pPr>
                      <a:r>
                        <a:rPr lang="en-US" sz="1800" b="1" dirty="0">
                          <a:solidFill>
                            <a:schemeClr val="bg1"/>
                          </a:solidFill>
                          <a:effectLst/>
                          <a:latin typeface="Arial" panose="020B0604020202020204" pitchFamily="34" charset="0"/>
                          <a:ea typeface="ＭＳ 明朝"/>
                          <a:cs typeface="Times New Roman"/>
                        </a:rPr>
                        <a:t>If the Patient is Conscious:</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2448000">
                <a:tc>
                  <a:txBody>
                    <a:bodyPr/>
                    <a:lstStyle/>
                    <a:p>
                      <a:pPr>
                        <a:spcBef>
                          <a:spcPts val="432"/>
                        </a:spcBef>
                        <a:spcAft>
                          <a:spcPts val="0"/>
                        </a:spcAft>
                      </a:pPr>
                      <a:r>
                        <a:rPr lang="en-US" sz="1800" b="1" dirty="0">
                          <a:solidFill>
                            <a:schemeClr val="tx1"/>
                          </a:solidFill>
                          <a:effectLst/>
                          <a:latin typeface="Arial" panose="020B0604020202020204" pitchFamily="34" charset="0"/>
                          <a:ea typeface="ＭＳ 明朝"/>
                          <a:cs typeface="Times New Roman"/>
                        </a:rPr>
                        <a:t>IF OBJECT IS EMBEDDED IN THE EYE</a:t>
                      </a:r>
                      <a:r>
                        <a:rPr lang="en-US" sz="1800" dirty="0">
                          <a:solidFill>
                            <a:schemeClr val="tx1"/>
                          </a:solidFill>
                          <a:effectLst/>
                          <a:latin typeface="Arial" panose="020B0604020202020204" pitchFamily="34" charset="0"/>
                          <a:ea typeface="ＭＳ 明朝"/>
                          <a:cs typeface="Times New Roman"/>
                        </a:rPr>
                        <a:t>:</a:t>
                      </a:r>
                    </a:p>
                    <a:p>
                      <a:pPr marL="396000" lvl="0" indent="-342000">
                        <a:spcBef>
                          <a:spcPts val="432"/>
                        </a:spcBef>
                        <a:spcAft>
                          <a:spcPts val="0"/>
                        </a:spcAft>
                        <a:buFont typeface="+mj-lt"/>
                        <a:buAutoNum type="arabicPeriod" startAt="8"/>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Do not attempt to remove the object.</a:t>
                      </a:r>
                    </a:p>
                    <a:p>
                      <a:pPr marL="396000" lvl="0" indent="-342000">
                        <a:spcBef>
                          <a:spcPts val="432"/>
                        </a:spcBef>
                        <a:spcAft>
                          <a:spcPts val="0"/>
                        </a:spcAft>
                        <a:buFont typeface="+mj-lt"/>
                        <a:buAutoNum type="arabicPeriod" startAt="8"/>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Place a sterile dressing around the object.</a:t>
                      </a:r>
                    </a:p>
                    <a:p>
                      <a:pPr marL="396000" lvl="0" indent="-342000">
                        <a:spcBef>
                          <a:spcPts val="432"/>
                        </a:spcBef>
                        <a:spcAft>
                          <a:spcPts val="0"/>
                        </a:spcAft>
                        <a:buFont typeface="+mj-lt"/>
                        <a:buAutoNum type="arabicPeriod" startAt="8"/>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err="1">
                          <a:solidFill>
                            <a:schemeClr val="tx1"/>
                          </a:solidFill>
                          <a:effectLst/>
                          <a:latin typeface="Arial" panose="020B0604020202020204" pitchFamily="34" charset="0"/>
                          <a:ea typeface="ＭＳ 明朝"/>
                          <a:cs typeface="Times New Roman"/>
                        </a:rPr>
                        <a:t>Stabilise</a:t>
                      </a:r>
                      <a:r>
                        <a:rPr lang="en-US" sz="1800" dirty="0">
                          <a:solidFill>
                            <a:schemeClr val="tx1"/>
                          </a:solidFill>
                          <a:effectLst/>
                          <a:latin typeface="Arial" panose="020B0604020202020204" pitchFamily="34" charset="0"/>
                          <a:ea typeface="ＭＳ 明朝"/>
                          <a:cs typeface="Times New Roman"/>
                        </a:rPr>
                        <a:t> the object in place as best as possible.</a:t>
                      </a:r>
                      <a:endParaRPr lang="en-US" sz="1800" b="1" dirty="0">
                        <a:solidFill>
                          <a:schemeClr val="tx1"/>
                        </a:solidFill>
                        <a:effectLst/>
                        <a:latin typeface="Arial" panose="020B0604020202020204" pitchFamily="34" charset="0"/>
                        <a:ea typeface="ＭＳ 明朝"/>
                        <a:cs typeface="Times New Roman"/>
                      </a:endParaRPr>
                    </a:p>
                    <a:p>
                      <a:pPr marL="396000" lvl="0" indent="-342000">
                        <a:spcBef>
                          <a:spcPts val="432"/>
                        </a:spcBef>
                        <a:spcAft>
                          <a:spcPts val="0"/>
                        </a:spcAft>
                        <a:buFont typeface="+mj-lt"/>
                        <a:buAutoNum type="arabicPeriod" startAt="11"/>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Bandage it in place.</a:t>
                      </a:r>
                    </a:p>
                    <a:p>
                      <a:pPr marL="396000" lvl="0" indent="-342000">
                        <a:spcBef>
                          <a:spcPts val="432"/>
                        </a:spcBef>
                        <a:spcAft>
                          <a:spcPts val="0"/>
                        </a:spcAft>
                        <a:buFont typeface="+mj-lt"/>
                        <a:buAutoNum type="arabicPeriod" startAt="11"/>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Ask the person to keep the unaffected eye closed.</a:t>
                      </a:r>
                    </a:p>
                    <a:p>
                      <a:pPr marL="396000" lvl="0" indent="-342000">
                        <a:spcBef>
                          <a:spcPts val="432"/>
                        </a:spcBef>
                        <a:spcAft>
                          <a:spcPts val="0"/>
                        </a:spcAft>
                        <a:buFont typeface="+mj-lt"/>
                        <a:buAutoNum type="arabicPeriod" startAt="11"/>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Advise the person to try not to move the unaffected eye.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000">
                <a:tc>
                  <a:txBody>
                    <a:bodyPr/>
                    <a:lstStyle/>
                    <a:p>
                      <a:pPr marL="53100" marR="0" lvl="0" indent="0" algn="ctr" defTabSz="457200" rtl="0" eaLnBrk="1" fontAlgn="auto" latinLnBrk="0" hangingPunct="1">
                        <a:lnSpc>
                          <a:spcPct val="100000"/>
                        </a:lnSpc>
                        <a:spcBef>
                          <a:spcPts val="432"/>
                        </a:spcBef>
                        <a:spcAft>
                          <a:spcPts val="0"/>
                        </a:spcAft>
                        <a:buClrTx/>
                        <a:buSzTx/>
                        <a:buFont typeface="+mj-lt"/>
                        <a:buNone/>
                        <a:tabLst/>
                        <a:defRPr/>
                      </a:pPr>
                      <a:r>
                        <a:rPr lang="en-US" sz="1800" b="1" dirty="0">
                          <a:solidFill>
                            <a:schemeClr val="bg1"/>
                          </a:solidFill>
                          <a:effectLst/>
                          <a:latin typeface="Arial" panose="020B0604020202020204" pitchFamily="34" charset="0"/>
                          <a:ea typeface="ＭＳ 明朝"/>
                          <a:cs typeface="Times New Roman"/>
                        </a:rPr>
                        <a:t>If the Patient is Unconscious:</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2"/>
                  </a:ext>
                </a:extLst>
              </a:tr>
              <a:tr h="720000">
                <a:tc>
                  <a:txBody>
                    <a:bodyPr/>
                    <a:lstStyle/>
                    <a:p>
                      <a:pPr marL="396000" lvl="0" indent="-342000">
                        <a:spcBef>
                          <a:spcPts val="432"/>
                        </a:spcBef>
                        <a:spcAft>
                          <a:spcPts val="0"/>
                        </a:spcAft>
                        <a:buClr>
                          <a:schemeClr val="tx1"/>
                        </a:buClr>
                        <a:buFont typeface="+mj-lt"/>
                        <a:buAutoNum type="arabicPeriod"/>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Follow DRS ABCD Basic Life Support process.</a:t>
                      </a:r>
                    </a:p>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Call 000 or 112 and follow emergency personnel instructions.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2383210"/>
      </p:ext>
    </p:extLst>
  </p:cSld>
  <p:clrMapOvr>
    <a:masterClrMapping/>
  </p:clrMapOvr>
  <p:transition spd="slow">
    <p:push/>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8456275_m"/>
          <p:cNvPicPr>
            <a:picLocks noChangeAspect="1" noChangeArrowheads="1"/>
          </p:cNvPicPr>
          <p:nvPr/>
        </p:nvPicPr>
        <p:blipFill>
          <a:blip r:embed="rId3" cstate="print">
            <a:extLst>
              <a:ext uri="{28A0092B-C50C-407E-A947-70E740481C1C}">
                <a14:useLocalDpi xmlns:a14="http://schemas.microsoft.com/office/drawing/2010/main" val="0"/>
              </a:ext>
            </a:extLst>
          </a:blip>
          <a:srcRect t="6686" b="15395"/>
          <a:stretch>
            <a:fillRect/>
          </a:stretch>
        </p:blipFill>
        <p:spPr bwMode="auto">
          <a:xfrm>
            <a:off x="6263824" y="1923736"/>
            <a:ext cx="2302087"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itle 1"/>
          <p:cNvSpPr txBox="1">
            <a:spLocks/>
          </p:cNvSpPr>
          <p:nvPr/>
        </p:nvSpPr>
        <p:spPr bwMode="auto">
          <a:xfrm>
            <a:off x="293227" y="110054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Eye Injuries</a:t>
            </a:r>
          </a:p>
        </p:txBody>
      </p:sp>
      <p:sp>
        <p:nvSpPr>
          <p:cNvPr id="48130" name="Content Placeholder 2"/>
          <p:cNvSpPr txBox="1">
            <a:spLocks/>
          </p:cNvSpPr>
          <p:nvPr/>
        </p:nvSpPr>
        <p:spPr bwMode="auto">
          <a:xfrm>
            <a:off x="1453160" y="2207701"/>
            <a:ext cx="4186238" cy="324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dirty="0">
                <a:solidFill>
                  <a:schemeClr val="bg1"/>
                </a:solidFill>
                <a:latin typeface="Arial" panose="020B0604020202020204" pitchFamily="34" charset="0"/>
                <a:ea typeface="MS Mincho" panose="02020609040205080304" pitchFamily="49" charset="-128"/>
              </a:rPr>
              <a:t>For foreign bodies in the eye: </a:t>
            </a:r>
          </a:p>
          <a:p>
            <a:endParaRPr lang="en-US" altLang="en-US" sz="2000" dirty="0">
              <a:solidFill>
                <a:schemeClr val="bg1"/>
              </a:solidFill>
              <a:latin typeface="Arial" panose="020B0604020202020204" pitchFamily="34" charset="0"/>
              <a:ea typeface="MS Mincho" panose="02020609040205080304" pitchFamily="49" charset="-128"/>
            </a:endParaRPr>
          </a:p>
          <a:p>
            <a:pPr marL="396000" indent="-342000">
              <a:spcBef>
                <a:spcPts val="600"/>
              </a:spcBef>
              <a:spcAft>
                <a:spcPts val="600"/>
              </a:spcAft>
              <a:buFont typeface="Calibri" panose="020F0502020204030204" pitchFamily="34" charset="0"/>
              <a:buAutoNum type="arabicPeriod"/>
            </a:pPr>
            <a:r>
              <a:rPr lang="en-US" altLang="en-US" sz="2000" dirty="0">
                <a:solidFill>
                  <a:schemeClr val="bg1"/>
                </a:solidFill>
                <a:latin typeface="Arial" panose="020B0604020202020204" pitchFamily="34" charset="0"/>
                <a:ea typeface="MS Mincho" panose="02020609040205080304" pitchFamily="49" charset="-128"/>
              </a:rPr>
              <a:t>Tell the person to try to remove the foreign body by blinking several times. </a:t>
            </a:r>
          </a:p>
          <a:p>
            <a:pPr marL="396000" indent="-342000">
              <a:spcBef>
                <a:spcPts val="600"/>
              </a:spcBef>
              <a:spcAft>
                <a:spcPts val="600"/>
              </a:spcAft>
              <a:buFont typeface="Calibri" panose="020F0502020204030204" pitchFamily="34" charset="0"/>
              <a:buAutoNum type="arabicPeriod"/>
            </a:pPr>
            <a:r>
              <a:rPr lang="en-US" altLang="en-US" sz="2000" dirty="0">
                <a:solidFill>
                  <a:schemeClr val="bg1"/>
                </a:solidFill>
                <a:latin typeface="Arial" panose="020B0604020202020204" pitchFamily="34" charset="0"/>
                <a:ea typeface="MS Mincho" panose="02020609040205080304" pitchFamily="49" charset="-128"/>
              </a:rPr>
              <a:t>Try flushing the eye with water. </a:t>
            </a:r>
          </a:p>
          <a:p>
            <a:pPr marL="396000" indent="-342000">
              <a:spcBef>
                <a:spcPts val="600"/>
              </a:spcBef>
              <a:spcAft>
                <a:spcPts val="600"/>
              </a:spcAft>
              <a:buFont typeface="Calibri" panose="020F0502020204030204" pitchFamily="34" charset="0"/>
              <a:buAutoNum type="arabicPeriod"/>
            </a:pPr>
            <a:r>
              <a:rPr lang="en-US" altLang="en-US" sz="2000" dirty="0">
                <a:solidFill>
                  <a:schemeClr val="bg1"/>
                </a:solidFill>
                <a:latin typeface="Arial" panose="020B0604020202020204" pitchFamily="34" charset="0"/>
                <a:ea typeface="MS Mincho" panose="02020609040205080304" pitchFamily="49" charset="-128"/>
              </a:rPr>
              <a:t>If this does not remove the object, cover the eye with a pad and seek medical assistance.</a:t>
            </a:r>
          </a:p>
        </p:txBody>
      </p:sp>
    </p:spTree>
    <p:extLst>
      <p:ext uri="{BB962C8B-B14F-4D97-AF65-F5344CB8AC3E}">
        <p14:creationId xmlns:p14="http://schemas.microsoft.com/office/powerpoint/2010/main" val="873705777"/>
      </p:ext>
    </p:extLst>
  </p:cSld>
  <p:clrMapOvr>
    <a:masterClrMapping/>
  </p:clrMapOvr>
  <p:transition spd="slow">
    <p:push/>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txBox="1">
            <a:spLocks/>
          </p:cNvSpPr>
          <p:nvPr/>
        </p:nvSpPr>
        <p:spPr bwMode="auto">
          <a:xfrm>
            <a:off x="244065" y="106524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Ear Injuries</a:t>
            </a:r>
          </a:p>
        </p:txBody>
      </p:sp>
      <p:sp>
        <p:nvSpPr>
          <p:cNvPr id="48130" name="Content Placeholder 2"/>
          <p:cNvSpPr txBox="1">
            <a:spLocks/>
          </p:cNvSpPr>
          <p:nvPr/>
        </p:nvSpPr>
        <p:spPr bwMode="auto">
          <a:xfrm>
            <a:off x="1303970" y="2829047"/>
            <a:ext cx="4592637" cy="312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Signs and symptoms: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a:t>
            </a: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Impaired hearing or deafness. </a:t>
            </a: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Bleeding from the ear. </a:t>
            </a: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If related to an injury within the skull: watery fluid mixed with blood coming from the ear, headache and/or altered conscious state.</a:t>
            </a:r>
          </a:p>
        </p:txBody>
      </p:sp>
      <p:pic>
        <p:nvPicPr>
          <p:cNvPr id="113667" name="Picture 1" descr="n529995141_2228847_1027"/>
          <p:cNvPicPr>
            <a:picLocks noChangeAspect="1" noChangeArrowheads="1"/>
          </p:cNvPicPr>
          <p:nvPr/>
        </p:nvPicPr>
        <p:blipFill>
          <a:blip r:embed="rId3">
            <a:extLst>
              <a:ext uri="{28A0092B-C50C-407E-A947-70E740481C1C}">
                <a14:useLocalDpi xmlns:a14="http://schemas.microsoft.com/office/drawing/2010/main" val="0"/>
              </a:ext>
            </a:extLst>
          </a:blip>
          <a:srcRect l="7320" r="19302"/>
          <a:stretch>
            <a:fillRect/>
          </a:stretch>
        </p:blipFill>
        <p:spPr bwMode="auto">
          <a:xfrm flipH="1">
            <a:off x="6386512" y="2517673"/>
            <a:ext cx="255428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1"/>
          <p:cNvSpPr>
            <a:spLocks noChangeArrowheads="1"/>
          </p:cNvSpPr>
          <p:nvPr/>
        </p:nvSpPr>
        <p:spPr bwMode="auto">
          <a:xfrm>
            <a:off x="814064" y="1949039"/>
            <a:ext cx="7254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Bleeding/fluids from the ear may be from an injury to the ear or a result of a serious head or spinal injury.</a:t>
            </a:r>
          </a:p>
        </p:txBody>
      </p:sp>
    </p:spTree>
    <p:extLst>
      <p:ext uri="{BB962C8B-B14F-4D97-AF65-F5344CB8AC3E}">
        <p14:creationId xmlns:p14="http://schemas.microsoft.com/office/powerpoint/2010/main" val="1888152264"/>
      </p:ext>
    </p:extLst>
  </p:cSld>
  <p:clrMapOvr>
    <a:masterClrMapping/>
  </p:clrMapOvr>
  <p:transition spd="slow">
    <p:push/>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D36FF8F-EA96-4BF7-B797-6C57A96C2DDE}"/>
              </a:ext>
            </a:extLst>
          </p:cNvPr>
          <p:cNvGraphicFramePr>
            <a:graphicFrameLocks noGrp="1"/>
          </p:cNvGraphicFramePr>
          <p:nvPr>
            <p:extLst>
              <p:ext uri="{D42A27DB-BD31-4B8C-83A1-F6EECF244321}">
                <p14:modId xmlns:p14="http://schemas.microsoft.com/office/powerpoint/2010/main" val="967903910"/>
              </p:ext>
            </p:extLst>
          </p:nvPr>
        </p:nvGraphicFramePr>
        <p:xfrm>
          <a:off x="802640" y="1215000"/>
          <a:ext cx="8026400" cy="3960360"/>
        </p:xfrm>
        <a:graphic>
          <a:graphicData uri="http://schemas.openxmlformats.org/drawingml/2006/table">
            <a:tbl>
              <a:tblPr firstRow="1" bandRow="1">
                <a:tableStyleId>{5C22544A-7EE6-4342-B048-85BDC9FD1C3A}</a:tableStyleId>
              </a:tblPr>
              <a:tblGrid>
                <a:gridCol w="8026400">
                  <a:extLst>
                    <a:ext uri="{9D8B030D-6E8A-4147-A177-3AD203B41FA5}">
                      <a16:colId xmlns:a16="http://schemas.microsoft.com/office/drawing/2014/main" val="20000"/>
                    </a:ext>
                  </a:extLst>
                </a:gridCol>
              </a:tblGrid>
              <a:tr h="432000">
                <a:tc>
                  <a:txBody>
                    <a:bodyPr/>
                    <a:lstStyle/>
                    <a:p>
                      <a:pPr algn="ctr">
                        <a:spcBef>
                          <a:spcPts val="432"/>
                        </a:spcBef>
                        <a:spcAft>
                          <a:spcPts val="0"/>
                        </a:spcAft>
                      </a:pPr>
                      <a:r>
                        <a:rPr lang="en-US" sz="1800" b="1" dirty="0">
                          <a:solidFill>
                            <a:srgbClr val="FFFFFF"/>
                          </a:solidFill>
                          <a:effectLst/>
                          <a:latin typeface="Calibri" panose="020F0502020204030204" pitchFamily="34" charset="0"/>
                          <a:ea typeface="ＭＳ 明朝"/>
                          <a:cs typeface="Times New Roman"/>
                        </a:rPr>
                        <a:t>If the Patient is Conscious:</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2376360">
                <a:tc>
                  <a:txBody>
                    <a:bodyPr/>
                    <a:lstStyle/>
                    <a:p>
                      <a:pPr marL="396000" lvl="0" indent="-342000">
                        <a:spcBef>
                          <a:spcPts val="432"/>
                        </a:spcBef>
                        <a:spcAft>
                          <a:spcPts val="0"/>
                        </a:spcAft>
                        <a:buFont typeface="+mj-lt"/>
                        <a:buAutoNum type="arabicPeriod"/>
                        <a:tabLst>
                          <a:tab pos="228600"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Help the person into a comfortable sitting position, tilting the head towards the side of the injured ear.</a:t>
                      </a:r>
                    </a:p>
                    <a:p>
                      <a:pPr marL="396000" lvl="0" indent="-342000">
                        <a:spcBef>
                          <a:spcPts val="432"/>
                        </a:spcBef>
                        <a:spcAft>
                          <a:spcPts val="0"/>
                        </a:spcAft>
                        <a:buFont typeface="+mj-lt"/>
                        <a:buAutoNum type="arabicPeriod"/>
                        <a:tabLst>
                          <a:tab pos="228600"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Loosely cover the affected ear with a sterile pad and bandage it lightly. </a:t>
                      </a:r>
                      <a:r>
                        <a:rPr lang="en-US" sz="1800" b="1" dirty="0">
                          <a:effectLst/>
                          <a:latin typeface="Calibri" panose="020F0502020204030204" pitchFamily="34" charset="0"/>
                          <a:ea typeface="ＭＳ 明朝"/>
                          <a:cs typeface="Times New Roman"/>
                        </a:rPr>
                        <a:t>DO NOT</a:t>
                      </a:r>
                      <a:r>
                        <a:rPr lang="en-US" sz="1800" b="1" dirty="0">
                          <a:solidFill>
                            <a:srgbClr val="1069AB"/>
                          </a:solidFill>
                          <a:effectLst/>
                          <a:latin typeface="Calibri" panose="020F0502020204030204" pitchFamily="34" charset="0"/>
                          <a:ea typeface="ＭＳ 明朝"/>
                          <a:cs typeface="Times New Roman"/>
                        </a:rPr>
                        <a:t> </a:t>
                      </a:r>
                      <a:r>
                        <a:rPr lang="en-US" sz="1800" dirty="0">
                          <a:effectLst/>
                          <a:latin typeface="Calibri" panose="020F0502020204030204" pitchFamily="34" charset="0"/>
                          <a:ea typeface="ＭＳ 明朝"/>
                          <a:cs typeface="Times New Roman"/>
                        </a:rPr>
                        <a:t>plug the ear or try to stop the flow of blood/fluids.</a:t>
                      </a:r>
                    </a:p>
                    <a:p>
                      <a:pPr marL="396000" lvl="0" indent="-342000">
                        <a:spcBef>
                          <a:spcPts val="432"/>
                        </a:spcBef>
                        <a:spcAft>
                          <a:spcPts val="0"/>
                        </a:spcAft>
                        <a:buFont typeface="+mj-lt"/>
                        <a:buAutoNum type="arabicPeriod" startAt="3"/>
                        <a:tabLst>
                          <a:tab pos="228600"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Continue to closely monitor ABC and vital signs.</a:t>
                      </a:r>
                    </a:p>
                    <a:p>
                      <a:pPr marL="396000" lvl="0" indent="-342000">
                        <a:spcBef>
                          <a:spcPts val="432"/>
                        </a:spcBef>
                        <a:spcAft>
                          <a:spcPts val="0"/>
                        </a:spcAft>
                        <a:buFont typeface="+mj-lt"/>
                        <a:buAutoNum type="arabicPeriod" startAt="3"/>
                        <a:tabLst>
                          <a:tab pos="228600"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Be prepared</a:t>
                      </a:r>
                      <a:r>
                        <a:rPr lang="en-US" sz="1800" baseline="0" dirty="0">
                          <a:effectLst/>
                          <a:latin typeface="Calibri" panose="020F0502020204030204" pitchFamily="34" charset="0"/>
                          <a:ea typeface="ＭＳ 明朝"/>
                          <a:cs typeface="Times New Roman"/>
                        </a:rPr>
                        <a:t> to treat for shock</a:t>
                      </a:r>
                      <a:r>
                        <a:rPr lang="en-US" sz="1800" dirty="0">
                          <a:effectLst/>
                          <a:latin typeface="Calibri" panose="020F0502020204030204" pitchFamily="34" charset="0"/>
                          <a:ea typeface="ＭＳ 明朝"/>
                          <a:cs typeface="Times New Roman"/>
                        </a:rPr>
                        <a:t>.</a:t>
                      </a:r>
                    </a:p>
                    <a:p>
                      <a:pPr marL="396000" lvl="0" indent="-342000">
                        <a:spcBef>
                          <a:spcPts val="432"/>
                        </a:spcBef>
                        <a:spcAft>
                          <a:spcPts val="0"/>
                        </a:spcAft>
                        <a:buFont typeface="+mj-lt"/>
                        <a:buAutoNum type="arabicPeriod" startAt="3"/>
                        <a:tabLst>
                          <a:tab pos="228600"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If the person becomes unconscious follow DRS ABCD Basic Life Support process.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000">
                <a:tc>
                  <a:txBody>
                    <a:bodyPr/>
                    <a:lstStyle/>
                    <a:p>
                      <a:pPr marL="53100" marR="0" lvl="0" indent="0" algn="ctr" defTabSz="457200" rtl="0" eaLnBrk="1" fontAlgn="auto" latinLnBrk="0" hangingPunct="1">
                        <a:lnSpc>
                          <a:spcPct val="100000"/>
                        </a:lnSpc>
                        <a:spcBef>
                          <a:spcPts val="432"/>
                        </a:spcBef>
                        <a:spcAft>
                          <a:spcPts val="0"/>
                        </a:spcAft>
                        <a:buClrTx/>
                        <a:buSzTx/>
                        <a:buFont typeface="+mj-lt"/>
                        <a:buNone/>
                        <a:tabLst>
                          <a:tab pos="228600" algn="l"/>
                        </a:tabLst>
                        <a:defRPr/>
                      </a:pPr>
                      <a:r>
                        <a:rPr lang="en-US" sz="1800" b="1" dirty="0">
                          <a:solidFill>
                            <a:srgbClr val="FFFFFF"/>
                          </a:solidFill>
                          <a:effectLst/>
                          <a:latin typeface="Calibri" panose="020F0502020204030204" pitchFamily="34" charset="0"/>
                          <a:ea typeface="ＭＳ 明朝"/>
                          <a:cs typeface="Times New Roman"/>
                        </a:rPr>
                        <a:t>If the Patient is Unconscious:</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2"/>
                  </a:ext>
                </a:extLst>
              </a:tr>
              <a:tr h="720000">
                <a:tc>
                  <a:txBody>
                    <a:bodyPr/>
                    <a:lstStyle/>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Follow DRS ABCD Basic Life Support process.</a:t>
                      </a:r>
                    </a:p>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Call an ambulance on 000 or 112.</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00523237"/>
      </p:ext>
    </p:extLst>
  </p:cSld>
  <p:clrMapOvr>
    <a:masterClrMapping/>
  </p:clrMapOvr>
  <p:transition spd="slow">
    <p:push/>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txBox="1">
            <a:spLocks/>
          </p:cNvSpPr>
          <p:nvPr/>
        </p:nvSpPr>
        <p:spPr bwMode="auto">
          <a:xfrm>
            <a:off x="166500" y="118740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Needle Stick Injuries</a:t>
            </a:r>
          </a:p>
        </p:txBody>
      </p:sp>
      <p:sp>
        <p:nvSpPr>
          <p:cNvPr id="3" name="Rectangle 2"/>
          <p:cNvSpPr/>
          <p:nvPr/>
        </p:nvSpPr>
        <p:spPr>
          <a:xfrm>
            <a:off x="1162394" y="2400951"/>
            <a:ext cx="3330948" cy="2554545"/>
          </a:xfrm>
          <a:prstGeom prst="rect">
            <a:avLst/>
          </a:prstGeom>
        </p:spPr>
        <p:txBody>
          <a:bodyPr wrap="square">
            <a:spAutoFit/>
          </a:bodyPr>
          <a:lstStyle/>
          <a:p>
            <a:r>
              <a:rPr lang="en-US" altLang="en-US" sz="2000" dirty="0">
                <a:solidFill>
                  <a:schemeClr val="bg1"/>
                </a:solidFill>
                <a:latin typeface="Arial" panose="020B0604020202020204" pitchFamily="34" charset="0"/>
                <a:ea typeface="MS Mincho" panose="02020609040205080304" pitchFamily="49" charset="-128"/>
              </a:rPr>
              <a:t>A needle stick injury occurs when a used needle punctures a person’s skin. </a:t>
            </a:r>
          </a:p>
          <a:p>
            <a:endParaRPr lang="en-US" altLang="en-US" sz="2000" dirty="0">
              <a:solidFill>
                <a:schemeClr val="bg1"/>
              </a:solidFill>
              <a:latin typeface="Arial" panose="020B0604020202020204" pitchFamily="34" charset="0"/>
              <a:ea typeface="MS Mincho" panose="02020609040205080304" pitchFamily="49" charset="-128"/>
            </a:endParaRPr>
          </a:p>
          <a:p>
            <a:r>
              <a:rPr lang="en-US" altLang="en-US" sz="2000" dirty="0">
                <a:solidFill>
                  <a:schemeClr val="bg1"/>
                </a:solidFill>
                <a:latin typeface="Arial" panose="020B0604020202020204" pitchFamily="34" charset="0"/>
                <a:ea typeface="MS Mincho" panose="02020609040205080304" pitchFamily="49" charset="-128"/>
              </a:rPr>
              <a:t>This puts the person at risk of infection of blood-borne diseases such as HIV, Hepatitis B and Hepatitis C.</a:t>
            </a:r>
          </a:p>
        </p:txBody>
      </p:sp>
      <p:pic>
        <p:nvPicPr>
          <p:cNvPr id="4" name="Picture 3">
            <a:extLst>
              <a:ext uri="{FF2B5EF4-FFF2-40B4-BE49-F238E27FC236}">
                <a16:creationId xmlns:a16="http://schemas.microsoft.com/office/drawing/2014/main" id="{8332DA54-5CC6-4BA6-A17A-6CCE78F13201}"/>
              </a:ext>
            </a:extLst>
          </p:cNvPr>
          <p:cNvPicPr>
            <a:picLocks noChangeAspect="1"/>
          </p:cNvPicPr>
          <p:nvPr/>
        </p:nvPicPr>
        <p:blipFill>
          <a:blip r:embed="rId3"/>
          <a:stretch>
            <a:fillRect/>
          </a:stretch>
        </p:blipFill>
        <p:spPr>
          <a:xfrm>
            <a:off x="4966826" y="2402218"/>
            <a:ext cx="3834274" cy="2553278"/>
          </a:xfrm>
          <a:prstGeom prst="rect">
            <a:avLst/>
          </a:prstGeom>
        </p:spPr>
      </p:pic>
    </p:spTree>
    <p:extLst>
      <p:ext uri="{BB962C8B-B14F-4D97-AF65-F5344CB8AC3E}">
        <p14:creationId xmlns:p14="http://schemas.microsoft.com/office/powerpoint/2010/main" val="3963674305"/>
      </p:ext>
    </p:extLst>
  </p:cSld>
  <p:clrMapOvr>
    <a:masterClrMapping/>
  </p:clrMapOvr>
  <p:transition spd="slow">
    <p:push/>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0A94466-0454-4252-A26E-25825B2F816B}"/>
              </a:ext>
            </a:extLst>
          </p:cNvPr>
          <p:cNvGraphicFramePr>
            <a:graphicFrameLocks noGrp="1"/>
          </p:cNvGraphicFramePr>
          <p:nvPr>
            <p:extLst>
              <p:ext uri="{D42A27DB-BD31-4B8C-83A1-F6EECF244321}">
                <p14:modId xmlns:p14="http://schemas.microsoft.com/office/powerpoint/2010/main" val="3513666686"/>
              </p:ext>
            </p:extLst>
          </p:nvPr>
        </p:nvGraphicFramePr>
        <p:xfrm>
          <a:off x="1032827" y="1276496"/>
          <a:ext cx="7261225" cy="3807424"/>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algn="ctr">
                        <a:spcBef>
                          <a:spcPts val="432"/>
                        </a:spcBef>
                        <a:spcAft>
                          <a:spcPts val="0"/>
                        </a:spcAft>
                      </a:pPr>
                      <a:r>
                        <a:rPr lang="en-US" sz="1800" b="1" dirty="0">
                          <a:solidFill>
                            <a:srgbClr val="FFFFFF"/>
                          </a:solidFill>
                          <a:effectLst/>
                          <a:latin typeface="Calibri" panose="020F0502020204030204" pitchFamily="34" charset="0"/>
                          <a:ea typeface="ＭＳ 明朝"/>
                          <a:cs typeface="Times New Roman"/>
                        </a:rPr>
                        <a:t>If the Patient is Conscious:</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2223424">
                <a:tc>
                  <a:txBody>
                    <a:bodyPr/>
                    <a:lstStyle/>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Reassure the patient and get them to rest and stay calm.</a:t>
                      </a:r>
                    </a:p>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Let the wound bleed freely for a few seconds.</a:t>
                      </a:r>
                    </a:p>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Flush/wash the injury site with soap and running water.</a:t>
                      </a:r>
                    </a:p>
                    <a:p>
                      <a:pPr marL="396000" lvl="0" indent="-342000">
                        <a:spcBef>
                          <a:spcPts val="432"/>
                        </a:spcBef>
                        <a:spcAft>
                          <a:spcPts val="0"/>
                        </a:spcAft>
                        <a:buFont typeface="+mj-lt"/>
                        <a:buAutoNum type="arabicPeriod" startAt="4"/>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A sterile, waterproof dressing may be applied.</a:t>
                      </a:r>
                    </a:p>
                    <a:p>
                      <a:pPr marL="396000" lvl="0" indent="-342000">
                        <a:spcBef>
                          <a:spcPts val="432"/>
                        </a:spcBef>
                        <a:spcAft>
                          <a:spcPts val="0"/>
                        </a:spcAft>
                        <a:buFont typeface="+mj-lt"/>
                        <a:buAutoNum type="arabicPeriod" startAt="4"/>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Urge the person to get medical assistance.</a:t>
                      </a:r>
                    </a:p>
                    <a:p>
                      <a:pPr marL="0" indent="0">
                        <a:spcBef>
                          <a:spcPts val="1200"/>
                        </a:spcBef>
                        <a:spcAft>
                          <a:spcPts val="0"/>
                        </a:spcAft>
                      </a:pPr>
                      <a:r>
                        <a:rPr lang="en-US" sz="1800" dirty="0">
                          <a:effectLst/>
                          <a:latin typeface="Calibri" panose="020F0502020204030204" pitchFamily="34" charset="0"/>
                          <a:ea typeface="ＭＳ 明朝"/>
                          <a:cs typeface="Times New Roman"/>
                        </a:rPr>
                        <a:t>If possible the needle should be retained in a sturdy container for testing.</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000">
                <a:tc>
                  <a:txBody>
                    <a:bodyPr/>
                    <a:lstStyle/>
                    <a:p>
                      <a:pPr marL="53100" marR="0" lvl="0" indent="0" algn="ctr" defTabSz="457200" rtl="0" eaLnBrk="1" fontAlgn="auto" latinLnBrk="0" hangingPunct="1">
                        <a:lnSpc>
                          <a:spcPct val="100000"/>
                        </a:lnSpc>
                        <a:spcBef>
                          <a:spcPts val="432"/>
                        </a:spcBef>
                        <a:spcAft>
                          <a:spcPts val="0"/>
                        </a:spcAft>
                        <a:buClrTx/>
                        <a:buSzTx/>
                        <a:buFont typeface="+mj-lt"/>
                        <a:buNone/>
                        <a:tabLst/>
                        <a:defRPr/>
                      </a:pPr>
                      <a:r>
                        <a:rPr lang="en-US" sz="1800" b="1" dirty="0">
                          <a:solidFill>
                            <a:srgbClr val="FFFFFF"/>
                          </a:solidFill>
                          <a:effectLst/>
                          <a:latin typeface="Calibri" panose="020F0502020204030204" pitchFamily="34" charset="0"/>
                          <a:ea typeface="ＭＳ 明朝"/>
                          <a:cs typeface="Times New Roman"/>
                        </a:rPr>
                        <a:t>If the Patient is Unconscious:</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2"/>
                  </a:ext>
                </a:extLst>
              </a:tr>
              <a:tr h="720000">
                <a:tc>
                  <a:txBody>
                    <a:bodyPr/>
                    <a:lstStyle/>
                    <a:p>
                      <a:pPr marL="396000" lvl="0" indent="-3429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Follow DRS ABCD Basic Life Support process.</a:t>
                      </a:r>
                    </a:p>
                    <a:p>
                      <a:pPr marL="396000" lvl="0" indent="-3429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Call an ambulance on 000 or 112.</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72013784"/>
      </p:ext>
    </p:extLst>
  </p:cSld>
  <p:clrMapOvr>
    <a:masterClrMapping/>
  </p:clrMapOvr>
  <p:transition spd="slow">
    <p:push/>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txBox="1">
            <a:spLocks/>
          </p:cNvSpPr>
          <p:nvPr/>
        </p:nvSpPr>
        <p:spPr bwMode="auto">
          <a:xfrm>
            <a:off x="108326" y="100744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Sprains and Strains</a:t>
            </a:r>
          </a:p>
        </p:txBody>
      </p:sp>
      <p:sp>
        <p:nvSpPr>
          <p:cNvPr id="48130" name="Content Placeholder 2"/>
          <p:cNvSpPr txBox="1">
            <a:spLocks/>
          </p:cNvSpPr>
          <p:nvPr/>
        </p:nvSpPr>
        <p:spPr bwMode="auto">
          <a:xfrm>
            <a:off x="902059" y="1862442"/>
            <a:ext cx="7339882" cy="367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A sprain occurs when ligaments and other tissue at a joint are partially or completely torn.</a:t>
            </a:r>
          </a:p>
          <a:p>
            <a:r>
              <a:rPr lang="en-US" altLang="en-US" sz="1800" dirty="0">
                <a:solidFill>
                  <a:schemeClr val="bg1"/>
                </a:solidFill>
                <a:latin typeface="Arial" panose="020B0604020202020204" pitchFamily="34" charset="0"/>
                <a:ea typeface="MS Mincho" panose="02020609040205080304" pitchFamily="49" charset="-128"/>
              </a:rPr>
              <a:t> </a:t>
            </a:r>
          </a:p>
          <a:p>
            <a:r>
              <a:rPr lang="en-US" altLang="en-US" sz="1800" dirty="0">
                <a:solidFill>
                  <a:schemeClr val="bg1"/>
                </a:solidFill>
                <a:latin typeface="Arial" panose="020B0604020202020204" pitchFamily="34" charset="0"/>
                <a:ea typeface="MS Mincho" panose="02020609040205080304" pitchFamily="49" charset="-128"/>
              </a:rPr>
              <a:t>A strain occurs when muscle or tendon </a:t>
            </a:r>
            <a:r>
              <a:rPr lang="en-US" altLang="en-US" sz="1800" dirty="0" err="1">
                <a:solidFill>
                  <a:schemeClr val="bg1"/>
                </a:solidFill>
                <a:latin typeface="Arial" panose="020B0604020202020204" pitchFamily="34" charset="0"/>
                <a:ea typeface="MS Mincho" panose="02020609040205080304" pitchFamily="49" charset="-128"/>
              </a:rPr>
              <a:t>fibres</a:t>
            </a:r>
            <a:r>
              <a:rPr lang="en-US" altLang="en-US" sz="1800" dirty="0">
                <a:solidFill>
                  <a:schemeClr val="bg1"/>
                </a:solidFill>
                <a:latin typeface="Arial" panose="020B0604020202020204" pitchFamily="34" charset="0"/>
                <a:ea typeface="MS Mincho" panose="02020609040205080304" pitchFamily="49" charset="-128"/>
              </a:rPr>
              <a:t> are stretched and torn.</a:t>
            </a:r>
          </a:p>
          <a:p>
            <a:r>
              <a:rPr lang="en-US" altLang="en-US" sz="1800" dirty="0">
                <a:solidFill>
                  <a:schemeClr val="bg1"/>
                </a:solidFill>
                <a:latin typeface="Arial" panose="020B0604020202020204" pitchFamily="34" charset="0"/>
                <a:ea typeface="MS Mincho" panose="02020609040205080304" pitchFamily="49" charset="-128"/>
              </a:rPr>
              <a:t> </a:t>
            </a:r>
          </a:p>
          <a:p>
            <a:r>
              <a:rPr lang="en-US" altLang="en-US" sz="1800" dirty="0">
                <a:solidFill>
                  <a:schemeClr val="bg1"/>
                </a:solidFill>
                <a:latin typeface="Arial" panose="020B0604020202020204" pitchFamily="34" charset="0"/>
                <a:ea typeface="MS Mincho" panose="02020609040205080304" pitchFamily="49" charset="-128"/>
              </a:rPr>
              <a:t>Common signs and symptoms: </a:t>
            </a:r>
          </a:p>
          <a:p>
            <a:endParaRPr lang="en-US" altLang="en-US" sz="1800" dirty="0">
              <a:solidFill>
                <a:schemeClr val="bg1"/>
              </a:solidFill>
              <a:latin typeface="Arial" panose="020B0604020202020204" pitchFamily="34" charset="0"/>
              <a:ea typeface="MS Mincho" panose="02020609040205080304" pitchFamily="49" charset="-128"/>
            </a:endParaRPr>
          </a:p>
          <a:p>
            <a:pPr>
              <a:spcBef>
                <a:spcPts val="438"/>
              </a:spcBef>
            </a:pPr>
            <a:r>
              <a:rPr lang="en-US" altLang="en-US" sz="1800" b="1" dirty="0">
                <a:solidFill>
                  <a:schemeClr val="bg1"/>
                </a:solidFill>
                <a:latin typeface="Arial" panose="020B0604020202020204" pitchFamily="34" charset="0"/>
                <a:ea typeface="MS Mincho" panose="02020609040205080304" pitchFamily="49" charset="-128"/>
              </a:rPr>
              <a:t>Sprains</a:t>
            </a:r>
            <a:r>
              <a:rPr lang="en-US" altLang="en-US" sz="1800" dirty="0">
                <a:solidFill>
                  <a:schemeClr val="bg1"/>
                </a:solidFill>
                <a:latin typeface="Arial" panose="020B0604020202020204" pitchFamily="34" charset="0"/>
                <a:ea typeface="MS Mincho" panose="02020609040205080304" pitchFamily="49" charset="-128"/>
              </a:rPr>
              <a:t> – generally occur at a joint:</a:t>
            </a:r>
          </a:p>
          <a:p>
            <a:pPr marL="198000">
              <a:spcBef>
                <a:spcPts val="438"/>
              </a:spcBef>
            </a:pPr>
            <a:r>
              <a:rPr lang="en-US" altLang="en-US" sz="1800" dirty="0">
                <a:solidFill>
                  <a:schemeClr val="bg1"/>
                </a:solidFill>
                <a:latin typeface="Arial" panose="020B0604020202020204" pitchFamily="34" charset="0"/>
                <a:ea typeface="MS Mincho" panose="02020609040205080304" pitchFamily="49" charset="-128"/>
              </a:rPr>
              <a:t>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Pain.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Swelling.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Deformity.</a:t>
            </a:r>
          </a:p>
        </p:txBody>
      </p:sp>
      <p:sp>
        <p:nvSpPr>
          <p:cNvPr id="5" name="Content Placeholder 2"/>
          <p:cNvSpPr txBox="1">
            <a:spLocks/>
          </p:cNvSpPr>
          <p:nvPr/>
        </p:nvSpPr>
        <p:spPr bwMode="auto">
          <a:xfrm>
            <a:off x="4969934" y="3816829"/>
            <a:ext cx="4174066" cy="1959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marL="682625"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indent="0">
              <a:spcBef>
                <a:spcPts val="438"/>
              </a:spcBef>
            </a:pPr>
            <a:r>
              <a:rPr lang="en-US" altLang="en-US" sz="1800" b="1" dirty="0">
                <a:solidFill>
                  <a:schemeClr val="bg1"/>
                </a:solidFill>
                <a:latin typeface="Arial" panose="020B0604020202020204" pitchFamily="34" charset="0"/>
                <a:ea typeface="MS Mincho" panose="02020609040205080304" pitchFamily="49" charset="-128"/>
              </a:rPr>
              <a:t>Strains</a:t>
            </a:r>
            <a:r>
              <a:rPr lang="en-US" altLang="en-US" sz="1800" dirty="0">
                <a:solidFill>
                  <a:schemeClr val="bg1"/>
                </a:solidFill>
                <a:latin typeface="Arial" panose="020B0604020202020204" pitchFamily="34" charset="0"/>
                <a:ea typeface="MS Mincho" panose="02020609040205080304" pitchFamily="49" charset="-128"/>
              </a:rPr>
              <a:t> – generally occur between joints: </a:t>
            </a:r>
          </a:p>
          <a:p>
            <a:pPr marL="198000" indent="0">
              <a:spcBef>
                <a:spcPts val="438"/>
              </a:spcBef>
            </a:pPr>
            <a:endParaRPr lang="en-US" altLang="en-US" sz="1800" dirty="0">
              <a:solidFill>
                <a:schemeClr val="bg1"/>
              </a:solidFill>
              <a:latin typeface="Arial" panose="020B0604020202020204" pitchFamily="34" charset="0"/>
              <a:ea typeface="MS Mincho" panose="02020609040205080304" pitchFamily="49" charset="-128"/>
            </a:endParaRP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Pain.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Swelling.</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Deformity.</a:t>
            </a:r>
            <a:r>
              <a:rPr lang="en-US" altLang="en-US" sz="1800" dirty="0">
                <a:solidFill>
                  <a:schemeClr val="bg1"/>
                </a:solidFill>
                <a:latin typeface="Arial" panose="020B0604020202020204" pitchFamily="34" charset="0"/>
              </a:rPr>
              <a:t> </a:t>
            </a:r>
            <a:endParaRPr lang="en-US" altLang="en-US" sz="1800" dirty="0">
              <a:solidFill>
                <a:schemeClr val="bg1"/>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087394246"/>
      </p:ext>
    </p:extLst>
  </p:cSld>
  <p:clrMapOvr>
    <a:masterClrMapping/>
  </p:clrMapOvr>
  <p:transition spd="slow">
    <p:push/>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Content Placeholder 2"/>
          <p:cNvSpPr txBox="1">
            <a:spLocks/>
          </p:cNvSpPr>
          <p:nvPr/>
        </p:nvSpPr>
        <p:spPr bwMode="auto">
          <a:xfrm>
            <a:off x="251985" y="1262889"/>
            <a:ext cx="72612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800" b="1" dirty="0">
                <a:solidFill>
                  <a:schemeClr val="bg1"/>
                </a:solidFill>
                <a:latin typeface="Arial" panose="020B0604020202020204" pitchFamily="34" charset="0"/>
                <a:ea typeface="MS Mincho" panose="02020609040205080304" pitchFamily="49" charset="-128"/>
              </a:rPr>
              <a:t>RICER</a:t>
            </a:r>
            <a:endParaRPr lang="en-US" altLang="en-US" sz="2800" dirty="0">
              <a:solidFill>
                <a:schemeClr val="bg1"/>
              </a:solidFill>
              <a:latin typeface="Arial" panose="020B0604020202020204" pitchFamily="34" charset="0"/>
              <a:ea typeface="MS Mincho" panose="02020609040205080304" pitchFamily="49" charset="-128"/>
            </a:endParaRPr>
          </a:p>
        </p:txBody>
      </p:sp>
      <p:pic>
        <p:nvPicPr>
          <p:cNvPr id="2" name="Picture 1"/>
          <p:cNvPicPr>
            <a:picLocks noChangeAspect="1"/>
          </p:cNvPicPr>
          <p:nvPr/>
        </p:nvPicPr>
        <p:blipFill>
          <a:blip r:embed="rId3"/>
          <a:stretch>
            <a:fillRect/>
          </a:stretch>
        </p:blipFill>
        <p:spPr>
          <a:xfrm>
            <a:off x="1183439" y="1786109"/>
            <a:ext cx="6172455" cy="4152286"/>
          </a:xfrm>
          <a:prstGeom prst="rect">
            <a:avLst/>
          </a:prstGeom>
        </p:spPr>
      </p:pic>
    </p:spTree>
    <p:extLst>
      <p:ext uri="{BB962C8B-B14F-4D97-AF65-F5344CB8AC3E}">
        <p14:creationId xmlns:p14="http://schemas.microsoft.com/office/powerpoint/2010/main" val="3203457382"/>
      </p:ext>
    </p:extLst>
  </p:cSld>
  <p:clrMapOvr>
    <a:masterClrMapping/>
  </p:clrMapOvr>
  <p:transition spd="slow">
    <p:push/>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txBox="1">
            <a:spLocks/>
          </p:cNvSpPr>
          <p:nvPr/>
        </p:nvSpPr>
        <p:spPr bwMode="auto">
          <a:xfrm>
            <a:off x="298962" y="107489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Sprains and Strains</a:t>
            </a:r>
          </a:p>
        </p:txBody>
      </p:sp>
      <p:sp>
        <p:nvSpPr>
          <p:cNvPr id="130050" name="Content Placeholder 2"/>
          <p:cNvSpPr txBox="1">
            <a:spLocks/>
          </p:cNvSpPr>
          <p:nvPr/>
        </p:nvSpPr>
        <p:spPr bwMode="auto">
          <a:xfrm>
            <a:off x="883997" y="2873390"/>
            <a:ext cx="472039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Strains and sprains should be treated using elastic roller bandages as they provide even pressure over the injured area. </a:t>
            </a:r>
          </a:p>
          <a:p>
            <a:r>
              <a:rPr lang="en-US" altLang="en-US" sz="1800" dirty="0">
                <a:solidFill>
                  <a:schemeClr val="bg1"/>
                </a:solidFill>
                <a:latin typeface="Arial" panose="020B0604020202020204" pitchFamily="34" charset="0"/>
                <a:ea typeface="MS Mincho" panose="02020609040205080304" pitchFamily="49" charset="-128"/>
              </a:rPr>
              <a:t> </a:t>
            </a:r>
          </a:p>
          <a:p>
            <a:r>
              <a:rPr lang="en-US" altLang="en-US" sz="1800" dirty="0">
                <a:solidFill>
                  <a:schemeClr val="bg1"/>
                </a:solidFill>
                <a:latin typeface="Arial" panose="020B0604020202020204" pitchFamily="34" charset="0"/>
                <a:ea typeface="MS Mincho" panose="02020609040205080304" pitchFamily="49" charset="-128"/>
              </a:rPr>
              <a:t>Whilst the bandage should apply even pressure, ensure that it is not too tight as this can cause circulation problems.</a:t>
            </a:r>
          </a:p>
          <a:p>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dirty="0">
                <a:solidFill>
                  <a:schemeClr val="bg1"/>
                </a:solidFill>
                <a:latin typeface="Arial" panose="020B0604020202020204" pitchFamily="34" charset="0"/>
                <a:ea typeface="MS Mincho" panose="02020609040205080304" pitchFamily="49" charset="-128"/>
              </a:rPr>
              <a:t>Toes or fingers must not be numb or tingling.</a:t>
            </a:r>
          </a:p>
          <a:p>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dirty="0">
                <a:solidFill>
                  <a:schemeClr val="bg1"/>
                </a:solidFill>
                <a:latin typeface="Arial" panose="020B0604020202020204" pitchFamily="34" charset="0"/>
                <a:ea typeface="MS Mincho" panose="02020609040205080304" pitchFamily="49" charset="-128"/>
              </a:rPr>
              <a:t>Check capillary refill in fingers or toes.</a:t>
            </a:r>
          </a:p>
          <a:p>
            <a:endParaRPr lang="en-US" altLang="en-US" sz="1800" dirty="0">
              <a:solidFill>
                <a:schemeClr val="bg1"/>
              </a:solidFill>
              <a:latin typeface="Arial" panose="020B0604020202020204" pitchFamily="34" charset="0"/>
              <a:ea typeface="MS Mincho" panose="02020609040205080304" pitchFamily="49" charset="-128"/>
            </a:endParaRPr>
          </a:p>
          <a:p>
            <a:endParaRPr lang="en-US" altLang="en-US" sz="1800" dirty="0">
              <a:solidFill>
                <a:schemeClr val="bg1"/>
              </a:solidFill>
              <a:latin typeface="Arial" panose="020B0604020202020204" pitchFamily="34" charset="0"/>
              <a:ea typeface="MS Mincho" panose="02020609040205080304" pitchFamily="49" charset="-128"/>
            </a:endParaRPr>
          </a:p>
          <a:p>
            <a:endParaRPr lang="en-US" altLang="en-US" sz="1800" dirty="0">
              <a:solidFill>
                <a:schemeClr val="bg1"/>
              </a:solidFill>
              <a:latin typeface="Arial" panose="020B0604020202020204" pitchFamily="34" charset="0"/>
              <a:ea typeface="MS Mincho" panose="02020609040205080304" pitchFamily="49" charset="-128"/>
            </a:endParaRPr>
          </a:p>
          <a:p>
            <a:endParaRPr lang="en-US" altLang="en-US" sz="1800" dirty="0">
              <a:solidFill>
                <a:schemeClr val="bg1"/>
              </a:solidFill>
              <a:latin typeface="Arial" panose="020B0604020202020204" pitchFamily="34" charset="0"/>
              <a:ea typeface="MS Mincho" panose="02020609040205080304" pitchFamily="49" charset="-128"/>
            </a:endParaRPr>
          </a:p>
          <a:p>
            <a:endParaRPr lang="en-US" altLang="en-US" sz="1800" dirty="0">
              <a:solidFill>
                <a:schemeClr val="bg1"/>
              </a:solidFill>
              <a:latin typeface="Arial" panose="020B0604020202020204" pitchFamily="34" charset="0"/>
              <a:ea typeface="MS Mincho" panose="02020609040205080304" pitchFamily="49" charset="-128"/>
            </a:endParaRPr>
          </a:p>
          <a:p>
            <a:endParaRPr lang="en-US" altLang="en-US" sz="1800" dirty="0">
              <a:solidFill>
                <a:schemeClr val="bg1"/>
              </a:solidFill>
              <a:latin typeface="Arial" panose="020B0604020202020204" pitchFamily="34" charset="0"/>
              <a:ea typeface="MS Mincho" panose="02020609040205080304" pitchFamily="49" charset="-128"/>
            </a:endParaRPr>
          </a:p>
        </p:txBody>
      </p:sp>
      <p:sp>
        <p:nvSpPr>
          <p:cNvPr id="130052" name="Rectangle 1"/>
          <p:cNvSpPr>
            <a:spLocks noChangeArrowheads="1"/>
          </p:cNvSpPr>
          <p:nvPr/>
        </p:nvSpPr>
        <p:spPr bwMode="auto">
          <a:xfrm>
            <a:off x="883997" y="1950060"/>
            <a:ext cx="77250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b="1" dirty="0">
                <a:solidFill>
                  <a:schemeClr val="bg1"/>
                </a:solidFill>
                <a:latin typeface="Arial" panose="020B0604020202020204" pitchFamily="34" charset="0"/>
                <a:ea typeface="MS Mincho" panose="02020609040205080304" pitchFamily="49" charset="-128"/>
              </a:rPr>
              <a:t>Compression with a Roller Bandage</a:t>
            </a:r>
            <a:endParaRPr lang="en-US" altLang="en-US" sz="1800" dirty="0">
              <a:solidFill>
                <a:schemeClr val="bg1"/>
              </a:solidFill>
              <a:latin typeface="Arial" panose="020B0604020202020204" pitchFamily="34" charset="0"/>
              <a:ea typeface="MS Mincho" panose="02020609040205080304" pitchFamily="49" charset="-128"/>
            </a:endParaRPr>
          </a:p>
          <a:p>
            <a:pPr eaLnBrk="1" hangingPunct="1"/>
            <a:r>
              <a:rPr lang="en-US" altLang="en-US" sz="1800" dirty="0">
                <a:solidFill>
                  <a:schemeClr val="bg1"/>
                </a:solidFill>
                <a:latin typeface="Arial" panose="020B0604020202020204" pitchFamily="34" charset="0"/>
                <a:ea typeface="MS Mincho" panose="02020609040205080304" pitchFamily="49" charset="-128"/>
              </a:rPr>
              <a:t>Roller bandages may be used to manage bleeding, ensure dressings are kept in place and to support injuries. </a:t>
            </a:r>
          </a:p>
        </p:txBody>
      </p:sp>
      <p:pic>
        <p:nvPicPr>
          <p:cNvPr id="4098" name="Picture 2" descr="Related image">
            <a:extLst>
              <a:ext uri="{FF2B5EF4-FFF2-40B4-BE49-F238E27FC236}">
                <a16:creationId xmlns:a16="http://schemas.microsoft.com/office/drawing/2014/main" id="{94D8154F-CEA6-4724-903E-D659859A7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529" y="2873390"/>
            <a:ext cx="3087329" cy="205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375896"/>
      </p:ext>
    </p:extLst>
  </p:cSld>
  <p:clrMapOvr>
    <a:masterClrMapping/>
  </p:clrMapOvr>
  <p:transition spd="slow">
    <p:push/>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txBox="1">
            <a:spLocks/>
          </p:cNvSpPr>
          <p:nvPr/>
        </p:nvSpPr>
        <p:spPr bwMode="auto">
          <a:xfrm>
            <a:off x="352220" y="112347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Burns</a:t>
            </a:r>
          </a:p>
        </p:txBody>
      </p:sp>
      <p:sp>
        <p:nvSpPr>
          <p:cNvPr id="144386" name="Content Placeholder 2"/>
          <p:cNvSpPr txBox="1">
            <a:spLocks/>
          </p:cNvSpPr>
          <p:nvPr/>
        </p:nvSpPr>
        <p:spPr bwMode="auto">
          <a:xfrm>
            <a:off x="617691" y="2167423"/>
            <a:ext cx="7261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Burns damage the soft tissue of the body and may be caused by:</a:t>
            </a:r>
          </a:p>
        </p:txBody>
      </p:sp>
      <p:pic>
        <p:nvPicPr>
          <p:cNvPr id="144387" name="Picture 2" descr="HLTAID003 3.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0215" y="2567140"/>
            <a:ext cx="5663569" cy="305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879072"/>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txBox="1">
            <a:spLocks/>
          </p:cNvSpPr>
          <p:nvPr/>
        </p:nvSpPr>
        <p:spPr bwMode="auto">
          <a:xfrm>
            <a:off x="242722" y="116457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Showing Respect</a:t>
            </a:r>
          </a:p>
        </p:txBody>
      </p:sp>
      <p:sp>
        <p:nvSpPr>
          <p:cNvPr id="41988" name="Rectangle 2"/>
          <p:cNvSpPr>
            <a:spLocks noChangeArrowheads="1"/>
          </p:cNvSpPr>
          <p:nvPr/>
        </p:nvSpPr>
        <p:spPr bwMode="auto">
          <a:xfrm>
            <a:off x="754911" y="2117071"/>
            <a:ext cx="7261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solidFill>
                  <a:schemeClr val="bg1"/>
                </a:solidFill>
                <a:latin typeface="Arial" panose="020B0604020202020204" pitchFamily="34" charset="0"/>
                <a:cs typeface="Tahoma" panose="020B0604030504040204" pitchFamily="34" charset="0"/>
              </a:rPr>
              <a:t>Individuals have differing views and beliefs regarding receiving first aid treatment. </a:t>
            </a:r>
            <a:r>
              <a:rPr lang="en-AU" altLang="en-US" sz="2000" dirty="0">
                <a:solidFill>
                  <a:schemeClr val="bg1"/>
                </a:solidFill>
                <a:latin typeface="Arial" panose="020B0604020202020204" pitchFamily="34" charset="0"/>
                <a:cs typeface="Tahoma" panose="020B0604030504040204" pitchFamily="34" charset="0"/>
              </a:rPr>
              <a:t>These may relate to cultural, religious or personal beliefs and customs.</a:t>
            </a:r>
            <a:endParaRPr lang="en-US" altLang="en-US" sz="2000" dirty="0">
              <a:solidFill>
                <a:schemeClr val="bg1"/>
              </a:solidFill>
              <a:latin typeface="Arial" panose="020B060402020202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EC491CEB-65EC-4EFB-94B8-A56394DEBEF0}"/>
              </a:ext>
            </a:extLst>
          </p:cNvPr>
          <p:cNvSpPr/>
          <p:nvPr/>
        </p:nvSpPr>
        <p:spPr>
          <a:xfrm>
            <a:off x="1174829" y="3288939"/>
            <a:ext cx="6151945" cy="2246769"/>
          </a:xfrm>
          <a:prstGeom prst="rect">
            <a:avLst/>
          </a:prstGeom>
        </p:spPr>
        <p:txBody>
          <a:bodyPr wrap="square">
            <a:spAutoFit/>
          </a:bodyPr>
          <a:lstStyle/>
          <a:p>
            <a:pPr>
              <a:spcAft>
                <a:spcPts val="0"/>
              </a:spcAft>
            </a:pPr>
            <a:r>
              <a:rPr lang="en-US" sz="2000" b="1" dirty="0">
                <a:solidFill>
                  <a:schemeClr val="bg1"/>
                </a:solidFill>
                <a:latin typeface="Arial" panose="020B0604020202020204" pitchFamily="34" charset="0"/>
                <a:ea typeface="Arial" panose="020B0604020202020204" pitchFamily="34" charset="0"/>
                <a:cs typeface="Times New Roman" panose="02020603050405020304" pitchFamily="18" charset="0"/>
              </a:rPr>
              <a:t>Ways to treat a casualty respectfully include:</a:t>
            </a:r>
            <a:endParaRPr lang="en-AU"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742950" lvl="1" indent="-285750">
              <a:spcAft>
                <a:spcPts val="0"/>
              </a:spcAft>
              <a:buFont typeface="Symbol" panose="05050102010706020507" pitchFamily="18" charset="2"/>
              <a:buChar char=""/>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Ask for consent and respect their wishes</a:t>
            </a:r>
            <a:endParaRPr lang="en-AU"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742950" lvl="1" indent="-285750">
              <a:spcAft>
                <a:spcPts val="0"/>
              </a:spcAft>
              <a:buFont typeface="Symbol" panose="05050102010706020507" pitchFamily="18" charset="2"/>
              <a:buChar char=""/>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Being aware of cultural needs</a:t>
            </a:r>
            <a:endParaRPr lang="en-AU"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742950" lvl="1" indent="-285750">
              <a:spcAft>
                <a:spcPts val="0"/>
              </a:spcAft>
              <a:buFont typeface="Symbol" panose="05050102010706020507" pitchFamily="18" charset="2"/>
              <a:buChar char=""/>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Communicating effectively and explaining what you are doing</a:t>
            </a:r>
            <a:endParaRPr lang="en-AU"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742950" lvl="1" indent="-285750">
              <a:spcAft>
                <a:spcPts val="0"/>
              </a:spcAft>
              <a:buFont typeface="Symbol" panose="05050102010706020507" pitchFamily="18" charset="2"/>
              <a:buChar char=""/>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Being sensitive to modesty and privacy and aware of impairments</a:t>
            </a:r>
            <a:endParaRPr lang="en-AU"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90776732"/>
      </p:ext>
    </p:extLst>
  </p:cSld>
  <p:clrMapOvr>
    <a:masterClrMapping/>
  </p:clrMapOvr>
  <p:transition spd="slow">
    <p:push/>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txBox="1">
            <a:spLocks/>
          </p:cNvSpPr>
          <p:nvPr/>
        </p:nvSpPr>
        <p:spPr bwMode="auto">
          <a:xfrm>
            <a:off x="198649" y="97093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Heat Burns</a:t>
            </a:r>
          </a:p>
        </p:txBody>
      </p:sp>
      <p:sp>
        <p:nvSpPr>
          <p:cNvPr id="48130" name="Content Placeholder 2"/>
          <p:cNvSpPr txBox="1">
            <a:spLocks/>
          </p:cNvSpPr>
          <p:nvPr/>
        </p:nvSpPr>
        <p:spPr bwMode="auto">
          <a:xfrm>
            <a:off x="923345" y="1788286"/>
            <a:ext cx="5518150" cy="5221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Heat burns from different sources are generally treated in the same manner. </a:t>
            </a:r>
          </a:p>
          <a:p>
            <a:endParaRPr lang="en-US" altLang="en-US" sz="1800" dirty="0">
              <a:solidFill>
                <a:schemeClr val="bg1"/>
              </a:solidFill>
              <a:latin typeface="Arial" panose="020B0604020202020204" pitchFamily="34" charset="0"/>
              <a:ea typeface="MS Mincho" panose="02020609040205080304" pitchFamily="49" charset="-128"/>
            </a:endParaRPr>
          </a:p>
          <a:p>
            <a:pPr marL="540900" indent="-342900">
              <a:spcBef>
                <a:spcPts val="600"/>
              </a:spcBef>
              <a:spcAft>
                <a:spcPts val="600"/>
              </a:spcAft>
              <a:buFont typeface="+mj-lt"/>
              <a:buAutoNum type="arabicPeriod"/>
            </a:pPr>
            <a:r>
              <a:rPr lang="en-US" altLang="en-US" sz="1800" dirty="0">
                <a:solidFill>
                  <a:schemeClr val="bg1"/>
                </a:solidFill>
                <a:latin typeface="Arial" panose="020B0604020202020204" pitchFamily="34" charset="0"/>
                <a:ea typeface="MS Mincho" panose="02020609040205080304" pitchFamily="49" charset="-128"/>
              </a:rPr>
              <a:t>Cool under cold water for 20 minutes. </a:t>
            </a:r>
          </a:p>
          <a:p>
            <a:pPr marL="540900" indent="-342900">
              <a:spcBef>
                <a:spcPts val="600"/>
              </a:spcBef>
              <a:spcAft>
                <a:spcPts val="600"/>
              </a:spcAft>
              <a:buFont typeface="+mj-lt"/>
              <a:buAutoNum type="arabicPeriod"/>
            </a:pPr>
            <a:r>
              <a:rPr lang="en-US" altLang="en-US" sz="1800" dirty="0">
                <a:solidFill>
                  <a:schemeClr val="bg1"/>
                </a:solidFill>
                <a:latin typeface="Arial" panose="020B0604020202020204" pitchFamily="34" charset="0"/>
                <a:ea typeface="MS Mincho" panose="02020609040205080304" pitchFamily="49" charset="-128"/>
              </a:rPr>
              <a:t>Gently remove any clothing and jewellery. </a:t>
            </a:r>
            <a:r>
              <a:rPr lang="en-US" altLang="en-US" sz="1800" b="1" dirty="0">
                <a:solidFill>
                  <a:schemeClr val="bg1"/>
                </a:solidFill>
                <a:latin typeface="Arial" panose="020B0604020202020204" pitchFamily="34" charset="0"/>
                <a:ea typeface="MS Mincho" panose="02020609040205080304" pitchFamily="49" charset="-128"/>
              </a:rPr>
              <a:t>DO NOT</a:t>
            </a:r>
            <a:r>
              <a:rPr lang="en-US" altLang="en-US" sz="1800" dirty="0">
                <a:solidFill>
                  <a:schemeClr val="bg1"/>
                </a:solidFill>
                <a:latin typeface="Arial" panose="020B0604020202020204" pitchFamily="34" charset="0"/>
                <a:ea typeface="MS Mincho" panose="02020609040205080304" pitchFamily="49" charset="-128"/>
              </a:rPr>
              <a:t> try to remove any clothing that is sticking. </a:t>
            </a:r>
          </a:p>
          <a:p>
            <a:pPr marL="540900" indent="-342900">
              <a:spcBef>
                <a:spcPts val="600"/>
              </a:spcBef>
              <a:spcAft>
                <a:spcPts val="600"/>
              </a:spcAft>
              <a:buFont typeface="+mj-lt"/>
              <a:buAutoNum type="arabicPeriod"/>
            </a:pPr>
            <a:r>
              <a:rPr lang="en-US" altLang="en-US" sz="1800" dirty="0">
                <a:solidFill>
                  <a:schemeClr val="bg1"/>
                </a:solidFill>
                <a:latin typeface="Arial" panose="020B0604020202020204" pitchFamily="34" charset="0"/>
                <a:ea typeface="MS Mincho" panose="02020609040205080304" pitchFamily="49" charset="-128"/>
              </a:rPr>
              <a:t>If the area cannot be immersed you can use a towel, sheets or clothes that have been soaked in water.</a:t>
            </a:r>
          </a:p>
          <a:p>
            <a:pPr marL="540900" indent="-342900">
              <a:spcBef>
                <a:spcPts val="600"/>
              </a:spcBef>
              <a:spcAft>
                <a:spcPts val="600"/>
              </a:spcAft>
              <a:buFont typeface="+mj-lt"/>
              <a:buAutoNum type="arabicPeriod"/>
            </a:pPr>
            <a:r>
              <a:rPr lang="en-US" altLang="en-US" sz="1800" dirty="0">
                <a:solidFill>
                  <a:schemeClr val="bg1"/>
                </a:solidFill>
                <a:latin typeface="Arial" panose="020B0604020202020204" pitchFamily="34" charset="0"/>
                <a:ea typeface="MS Mincho" panose="02020609040205080304" pitchFamily="49" charset="-128"/>
              </a:rPr>
              <a:t>Cover the burn with a sterile, non-stick dressing and loosely bandage in place. </a:t>
            </a:r>
          </a:p>
          <a:p>
            <a:pPr marL="540900" indent="-342900">
              <a:spcBef>
                <a:spcPts val="600"/>
              </a:spcBef>
              <a:spcAft>
                <a:spcPts val="600"/>
              </a:spcAft>
              <a:buFont typeface="+mj-lt"/>
              <a:buAutoNum type="arabicPeriod"/>
            </a:pPr>
            <a:r>
              <a:rPr lang="en-US" altLang="en-US" sz="1800" dirty="0" err="1">
                <a:solidFill>
                  <a:schemeClr val="bg1"/>
                </a:solidFill>
                <a:latin typeface="Arial" panose="020B0604020202020204" pitchFamily="34" charset="0"/>
                <a:ea typeface="MS Mincho" panose="02020609040205080304" pitchFamily="49" charset="-128"/>
              </a:rPr>
              <a:t>Minimise</a:t>
            </a:r>
            <a:r>
              <a:rPr lang="en-US" altLang="en-US" sz="1800" dirty="0">
                <a:solidFill>
                  <a:schemeClr val="bg1"/>
                </a:solidFill>
                <a:latin typeface="Arial" panose="020B0604020202020204" pitchFamily="34" charset="0"/>
                <a:ea typeface="MS Mincho" panose="02020609040205080304" pitchFamily="49" charset="-128"/>
              </a:rPr>
              <a:t> shock. </a:t>
            </a:r>
          </a:p>
          <a:p>
            <a:pPr marL="540900" indent="-342900">
              <a:spcBef>
                <a:spcPts val="600"/>
              </a:spcBef>
              <a:spcAft>
                <a:spcPts val="600"/>
              </a:spcAft>
              <a:buFont typeface="+mj-lt"/>
              <a:buAutoNum type="arabicPeriod"/>
            </a:pPr>
            <a:r>
              <a:rPr lang="en-US" altLang="en-US" sz="1800" dirty="0">
                <a:solidFill>
                  <a:schemeClr val="bg1"/>
                </a:solidFill>
                <a:latin typeface="Arial" panose="020B0604020202020204" pitchFamily="34" charset="0"/>
                <a:ea typeface="MS Mincho" panose="02020609040205080304" pitchFamily="49" charset="-128"/>
              </a:rPr>
              <a:t>For bad burns seek medical advice.</a:t>
            </a:r>
          </a:p>
          <a:p>
            <a:pPr>
              <a:spcBef>
                <a:spcPts val="438"/>
              </a:spcBef>
            </a:pP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buFont typeface="Calibri" panose="020F0502020204030204" pitchFamily="34" charset="0"/>
              <a:buAutoNum type="arabicPeriod"/>
            </a:pP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5" name="Picture 2" descr="flame burn.jpg"/>
          <p:cNvPicPr>
            <a:picLocks noChangeAspect="1"/>
          </p:cNvPicPr>
          <p:nvPr/>
        </p:nvPicPr>
        <p:blipFill>
          <a:blip r:embed="rId3">
            <a:extLst>
              <a:ext uri="{28A0092B-C50C-407E-A947-70E740481C1C}">
                <a14:useLocalDpi xmlns:a14="http://schemas.microsoft.com/office/drawing/2010/main" val="0"/>
              </a:ext>
            </a:extLst>
          </a:blip>
          <a:srcRect l="5351" r="5389"/>
          <a:stretch>
            <a:fillRect/>
          </a:stretch>
        </p:blipFill>
        <p:spPr bwMode="auto">
          <a:xfrm>
            <a:off x="6687689" y="2283698"/>
            <a:ext cx="2291621" cy="192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812522"/>
      </p:ext>
    </p:extLst>
  </p:cSld>
  <p:clrMapOvr>
    <a:masterClrMapping/>
  </p:clrMapOvr>
  <p:transition spd="slow">
    <p:push/>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txBox="1">
            <a:spLocks/>
          </p:cNvSpPr>
          <p:nvPr/>
        </p:nvSpPr>
        <p:spPr bwMode="auto">
          <a:xfrm>
            <a:off x="355964" y="116020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Heat Burns</a:t>
            </a:r>
          </a:p>
        </p:txBody>
      </p:sp>
      <p:sp>
        <p:nvSpPr>
          <p:cNvPr id="48130" name="Content Placeholder 2"/>
          <p:cNvSpPr txBox="1">
            <a:spLocks/>
          </p:cNvSpPr>
          <p:nvPr/>
        </p:nvSpPr>
        <p:spPr bwMode="auto">
          <a:xfrm>
            <a:off x="1031216" y="2140357"/>
            <a:ext cx="726122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8"/>
              </a:spcBef>
            </a:pPr>
            <a:r>
              <a:rPr lang="en-US" altLang="en-US" sz="2000" dirty="0">
                <a:solidFill>
                  <a:schemeClr val="bg1"/>
                </a:solidFill>
                <a:latin typeface="Arial" panose="020B0604020202020204" pitchFamily="34" charset="0"/>
                <a:ea typeface="MS Mincho" panose="02020609040205080304" pitchFamily="49" charset="-128"/>
              </a:rPr>
              <a:t> </a:t>
            </a:r>
          </a:p>
          <a:p>
            <a:r>
              <a:rPr lang="en-US" altLang="en-US" sz="2000" b="1" dirty="0">
                <a:solidFill>
                  <a:schemeClr val="bg1"/>
                </a:solidFill>
                <a:latin typeface="Arial" panose="020B0604020202020204" pitchFamily="34" charset="0"/>
                <a:ea typeface="MS Mincho" panose="02020609040205080304" pitchFamily="49" charset="-128"/>
              </a:rPr>
              <a:t>DO NOT</a:t>
            </a:r>
            <a:r>
              <a:rPr lang="en-US" altLang="en-US" sz="2000" dirty="0">
                <a:solidFill>
                  <a:schemeClr val="bg1"/>
                </a:solidFill>
                <a:latin typeface="Arial" panose="020B0604020202020204" pitchFamily="34" charset="0"/>
                <a:ea typeface="MS Mincho" panose="02020609040205080304" pitchFamily="49" charset="-128"/>
              </a:rPr>
              <a:t> use ointments, lotions, creams or powders on a burn – these will seal in heat and may contaminate the area.</a:t>
            </a:r>
          </a:p>
          <a:p>
            <a:pPr marL="540000" indent="-342000">
              <a:buFont typeface="Calibri" panose="020F0502020204030204" pitchFamily="34" charset="0"/>
              <a:buAutoNum type="arabicPeriod"/>
            </a:pPr>
            <a:endParaRPr lang="en-US" altLang="en-US" sz="2000" dirty="0">
              <a:solidFill>
                <a:schemeClr val="bg1"/>
              </a:solidFill>
              <a:latin typeface="Arial" panose="020B0604020202020204" pitchFamily="34" charset="0"/>
              <a:ea typeface="MS Mincho" panose="02020609040205080304" pitchFamily="49" charset="-128"/>
            </a:endParaRPr>
          </a:p>
        </p:txBody>
      </p:sp>
      <p:pic>
        <p:nvPicPr>
          <p:cNvPr id="6146" name="Picture 2" descr="Image result for heat burns">
            <a:extLst>
              <a:ext uri="{FF2B5EF4-FFF2-40B4-BE49-F238E27FC236}">
                <a16:creationId xmlns:a16="http://schemas.microsoft.com/office/drawing/2014/main" id="{F16FA0FC-2DA7-4DCC-B075-23EC6F6E6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387" y="3491447"/>
            <a:ext cx="4600882" cy="204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166050"/>
      </p:ext>
    </p:extLst>
  </p:cSld>
  <p:clrMapOvr>
    <a:masterClrMapping/>
  </p:clrMapOvr>
  <p:transition spd="slow">
    <p:push/>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txBox="1">
            <a:spLocks/>
          </p:cNvSpPr>
          <p:nvPr/>
        </p:nvSpPr>
        <p:spPr bwMode="auto">
          <a:xfrm>
            <a:off x="263729" y="113987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Chemical Burns</a:t>
            </a:r>
          </a:p>
        </p:txBody>
      </p:sp>
      <p:sp>
        <p:nvSpPr>
          <p:cNvPr id="150530" name="Content Placeholder 2"/>
          <p:cNvSpPr txBox="1">
            <a:spLocks/>
          </p:cNvSpPr>
          <p:nvPr/>
        </p:nvSpPr>
        <p:spPr bwMode="auto">
          <a:xfrm>
            <a:off x="1323975" y="2386935"/>
            <a:ext cx="37639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Chemical burns usually occur when the skin comes into contact with a strong acid or alkaline substance. </a:t>
            </a:r>
          </a:p>
          <a:p>
            <a:r>
              <a:rPr lang="en-US" altLang="en-US" sz="1800" dirty="0">
                <a:solidFill>
                  <a:schemeClr val="bg1"/>
                </a:solidFill>
                <a:latin typeface="Arial" panose="020B0604020202020204" pitchFamily="34" charset="0"/>
                <a:ea typeface="MS Mincho" panose="02020609040205080304" pitchFamily="49" charset="-128"/>
              </a:rPr>
              <a:t> </a:t>
            </a:r>
          </a:p>
          <a:p>
            <a:r>
              <a:rPr lang="en-US" altLang="en-US" sz="1800" dirty="0">
                <a:solidFill>
                  <a:schemeClr val="bg1"/>
                </a:solidFill>
                <a:latin typeface="Arial" panose="020B0604020202020204" pitchFamily="34" charset="0"/>
                <a:ea typeface="MS Mincho" panose="02020609040205080304" pitchFamily="49" charset="-128"/>
              </a:rPr>
              <a:t>The longer the substance remains on the skin, the more severe the burn will be.</a:t>
            </a:r>
          </a:p>
        </p:txBody>
      </p:sp>
      <p:pic>
        <p:nvPicPr>
          <p:cNvPr id="150531" name="Picture 1" descr="chemical-bu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3340" y="1868027"/>
            <a:ext cx="2959048" cy="31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816967"/>
      </p:ext>
    </p:extLst>
  </p:cSld>
  <p:clrMapOvr>
    <a:masterClrMapping/>
  </p:clrMapOvr>
  <p:transition spd="slow">
    <p:push/>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96E43F-F467-48C1-9889-00D205F18441}"/>
              </a:ext>
            </a:extLst>
          </p:cNvPr>
          <p:cNvPicPr>
            <a:picLocks noChangeAspect="1"/>
          </p:cNvPicPr>
          <p:nvPr/>
        </p:nvPicPr>
        <p:blipFill>
          <a:blip r:embed="rId3"/>
          <a:stretch>
            <a:fillRect/>
          </a:stretch>
        </p:blipFill>
        <p:spPr>
          <a:xfrm>
            <a:off x="1227248" y="1164140"/>
            <a:ext cx="6689504" cy="4121312"/>
          </a:xfrm>
          <a:prstGeom prst="rect">
            <a:avLst/>
          </a:prstGeom>
        </p:spPr>
      </p:pic>
    </p:spTree>
    <p:extLst>
      <p:ext uri="{BB962C8B-B14F-4D97-AF65-F5344CB8AC3E}">
        <p14:creationId xmlns:p14="http://schemas.microsoft.com/office/powerpoint/2010/main" val="3663440753"/>
      </p:ext>
    </p:extLst>
  </p:cSld>
  <p:clrMapOvr>
    <a:masterClrMapping/>
  </p:clrMapOvr>
  <p:transition spd="slow">
    <p:push/>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txBox="1">
            <a:spLocks/>
          </p:cNvSpPr>
          <p:nvPr/>
        </p:nvSpPr>
        <p:spPr bwMode="auto">
          <a:xfrm>
            <a:off x="263730" y="1120212"/>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Electrical Burns/Shock</a:t>
            </a:r>
          </a:p>
        </p:txBody>
      </p:sp>
      <p:sp>
        <p:nvSpPr>
          <p:cNvPr id="48130" name="Content Placeholder 2"/>
          <p:cNvSpPr txBox="1">
            <a:spLocks/>
          </p:cNvSpPr>
          <p:nvPr/>
        </p:nvSpPr>
        <p:spPr bwMode="auto">
          <a:xfrm>
            <a:off x="1096758" y="2253950"/>
            <a:ext cx="3824287" cy="289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Common signs and symptoms: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Unconsciousness.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Semi consciousness.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Obvious/visible burns on the skin.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Breathing difficulty.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Absent/weak/irregular pulse.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Signs/symptoms of shock.</a:t>
            </a:r>
          </a:p>
        </p:txBody>
      </p:sp>
      <p:pic>
        <p:nvPicPr>
          <p:cNvPr id="7170" name="Picture 2" descr="Related image">
            <a:extLst>
              <a:ext uri="{FF2B5EF4-FFF2-40B4-BE49-F238E27FC236}">
                <a16:creationId xmlns:a16="http://schemas.microsoft.com/office/drawing/2014/main" id="{7619F3A4-14C5-4CFC-A32B-C8E570659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981" y="2401814"/>
            <a:ext cx="3507253" cy="263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046482"/>
      </p:ext>
    </p:extLst>
  </p:cSld>
  <p:clrMapOvr>
    <a:masterClrMapping/>
  </p:clrMapOvr>
  <p:transition spd="slow">
    <p:push/>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txBox="1">
            <a:spLocks/>
          </p:cNvSpPr>
          <p:nvPr/>
        </p:nvSpPr>
        <p:spPr bwMode="auto">
          <a:xfrm>
            <a:off x="206198" y="102188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Electrical Burns/Shock</a:t>
            </a:r>
          </a:p>
        </p:txBody>
      </p:sp>
      <p:pic>
        <p:nvPicPr>
          <p:cNvPr id="5" name="Picture 4">
            <a:extLst>
              <a:ext uri="{FF2B5EF4-FFF2-40B4-BE49-F238E27FC236}">
                <a16:creationId xmlns:a16="http://schemas.microsoft.com/office/drawing/2014/main" id="{2B33791E-4084-4A8C-B652-51C5D596E28E}"/>
              </a:ext>
            </a:extLst>
          </p:cNvPr>
          <p:cNvPicPr>
            <a:picLocks noChangeAspect="1"/>
          </p:cNvPicPr>
          <p:nvPr/>
        </p:nvPicPr>
        <p:blipFill>
          <a:blip r:embed="rId3"/>
          <a:stretch>
            <a:fillRect/>
          </a:stretch>
        </p:blipFill>
        <p:spPr>
          <a:xfrm>
            <a:off x="874666" y="1862347"/>
            <a:ext cx="6669449" cy="3973764"/>
          </a:xfrm>
          <a:prstGeom prst="rect">
            <a:avLst/>
          </a:prstGeom>
        </p:spPr>
      </p:pic>
    </p:spTree>
    <p:extLst>
      <p:ext uri="{BB962C8B-B14F-4D97-AF65-F5344CB8AC3E}">
        <p14:creationId xmlns:p14="http://schemas.microsoft.com/office/powerpoint/2010/main" val="308927749"/>
      </p:ext>
    </p:extLst>
  </p:cSld>
  <p:clrMapOvr>
    <a:masterClrMapping/>
  </p:clrMapOvr>
  <p:transition spd="slow">
    <p:push/>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txBox="1">
            <a:spLocks/>
          </p:cNvSpPr>
          <p:nvPr/>
        </p:nvSpPr>
        <p:spPr bwMode="auto">
          <a:xfrm>
            <a:off x="212548" y="1121512"/>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Hypothermia</a:t>
            </a:r>
          </a:p>
        </p:txBody>
      </p:sp>
      <p:sp>
        <p:nvSpPr>
          <p:cNvPr id="48130" name="Content Placeholder 2"/>
          <p:cNvSpPr txBox="1">
            <a:spLocks/>
          </p:cNvSpPr>
          <p:nvPr/>
        </p:nvSpPr>
        <p:spPr bwMode="auto">
          <a:xfrm>
            <a:off x="820913" y="2218556"/>
            <a:ext cx="750217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Hypothermia occurs when the warming mechanism of the body fails, dropping below 35˚C.</a:t>
            </a:r>
          </a:p>
          <a:p>
            <a:r>
              <a:rPr lang="en-US" altLang="en-US" sz="2000" dirty="0">
                <a:solidFill>
                  <a:schemeClr val="bg1"/>
                </a:solidFill>
                <a:latin typeface="Arial" panose="020B0604020202020204" pitchFamily="34" charset="0"/>
                <a:ea typeface="MS Mincho" panose="02020609040205080304" pitchFamily="49" charset="-128"/>
              </a:rPr>
              <a:t> </a:t>
            </a:r>
          </a:p>
        </p:txBody>
      </p:sp>
      <p:pic>
        <p:nvPicPr>
          <p:cNvPr id="8194" name="Picture 2" descr="Image result for hypothermia">
            <a:extLst>
              <a:ext uri="{FF2B5EF4-FFF2-40B4-BE49-F238E27FC236}">
                <a16:creationId xmlns:a16="http://schemas.microsoft.com/office/drawing/2014/main" id="{3DF2A2C4-DDAB-4DB9-BC5C-E91D13E92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85" y="3126658"/>
            <a:ext cx="4856098" cy="330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57745"/>
      </p:ext>
    </p:extLst>
  </p:cSld>
  <p:clrMapOvr>
    <a:masterClrMapping/>
  </p:clrMapOvr>
  <p:transition spd="slow">
    <p:push/>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txBox="1">
            <a:spLocks/>
          </p:cNvSpPr>
          <p:nvPr/>
        </p:nvSpPr>
        <p:spPr bwMode="auto">
          <a:xfrm>
            <a:off x="143722" y="102319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Hypothermia</a:t>
            </a:r>
          </a:p>
        </p:txBody>
      </p:sp>
      <p:sp>
        <p:nvSpPr>
          <p:cNvPr id="48130" name="Content Placeholder 2"/>
          <p:cNvSpPr txBox="1">
            <a:spLocks/>
          </p:cNvSpPr>
          <p:nvPr/>
        </p:nvSpPr>
        <p:spPr bwMode="auto">
          <a:xfrm>
            <a:off x="4909902" y="2420291"/>
            <a:ext cx="4155440" cy="2287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8"/>
              </a:spcBef>
            </a:pPr>
            <a:r>
              <a:rPr lang="en-US" altLang="en-US" sz="1800" dirty="0">
                <a:solidFill>
                  <a:schemeClr val="bg1"/>
                </a:solidFill>
                <a:latin typeface="Arial" panose="020B0604020202020204" pitchFamily="34" charset="0"/>
                <a:ea typeface="MS Mincho" panose="02020609040205080304" pitchFamily="49" charset="-128"/>
              </a:rPr>
              <a:t>Mild hypothermia: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Shivering.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Slurred speech.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Skin looks pale and is cool to touch.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Difficulty concentrating.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Poor coordination.</a:t>
            </a:r>
          </a:p>
        </p:txBody>
      </p:sp>
      <p:sp>
        <p:nvSpPr>
          <p:cNvPr id="4" name="Content Placeholder 2"/>
          <p:cNvSpPr txBox="1">
            <a:spLocks/>
          </p:cNvSpPr>
          <p:nvPr/>
        </p:nvSpPr>
        <p:spPr bwMode="auto">
          <a:xfrm>
            <a:off x="694324" y="2403050"/>
            <a:ext cx="4491038" cy="327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marL="682625"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indent="0">
              <a:spcBef>
                <a:spcPts val="438"/>
              </a:spcBef>
            </a:pPr>
            <a:r>
              <a:rPr lang="en-US" altLang="en-US" sz="1800" dirty="0">
                <a:solidFill>
                  <a:schemeClr val="bg1"/>
                </a:solidFill>
                <a:latin typeface="Arial" panose="020B0604020202020204" pitchFamily="34" charset="0"/>
                <a:ea typeface="MS Mincho" panose="02020609040205080304" pitchFamily="49" charset="-128"/>
              </a:rPr>
              <a:t>Moderate to severe hypothermia: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Increased shivering.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Increased muscle rigidity.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Loss of consciousness progresses.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Pulse slow.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Respiration slow.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May develop cardiac arrhythmia.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Pupils appear fixed and dilated.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May appear dead.</a:t>
            </a:r>
          </a:p>
        </p:txBody>
      </p:sp>
      <p:sp>
        <p:nvSpPr>
          <p:cNvPr id="2" name="Rectangle 1">
            <a:extLst>
              <a:ext uri="{FF2B5EF4-FFF2-40B4-BE49-F238E27FC236}">
                <a16:creationId xmlns:a16="http://schemas.microsoft.com/office/drawing/2014/main" id="{5834CCD4-A84C-4198-824B-03CE283D3E41}"/>
              </a:ext>
            </a:extLst>
          </p:cNvPr>
          <p:cNvSpPr/>
          <p:nvPr/>
        </p:nvSpPr>
        <p:spPr>
          <a:xfrm>
            <a:off x="427582" y="1828658"/>
            <a:ext cx="3988592" cy="400110"/>
          </a:xfrm>
          <a:prstGeom prst="rect">
            <a:avLst/>
          </a:prstGeom>
        </p:spPr>
        <p:txBody>
          <a:bodyPr wrap="none">
            <a:spAutoFit/>
          </a:bodyPr>
          <a:lstStyle/>
          <a:p>
            <a:r>
              <a:rPr lang="en-US" altLang="en-US" sz="2000" b="1" dirty="0">
                <a:solidFill>
                  <a:schemeClr val="bg1"/>
                </a:solidFill>
                <a:latin typeface="Arial" panose="020B0604020202020204" pitchFamily="34" charset="0"/>
                <a:ea typeface="MS Mincho" panose="02020609040205080304" pitchFamily="49" charset="-128"/>
              </a:rPr>
              <a:t>Common signs and symptoms </a:t>
            </a:r>
            <a:endParaRPr lang="en-AU" sz="2000" dirty="0"/>
          </a:p>
        </p:txBody>
      </p:sp>
    </p:spTree>
    <p:extLst>
      <p:ext uri="{BB962C8B-B14F-4D97-AF65-F5344CB8AC3E}">
        <p14:creationId xmlns:p14="http://schemas.microsoft.com/office/powerpoint/2010/main" val="2311893078"/>
      </p:ext>
    </p:extLst>
  </p:cSld>
  <p:clrMapOvr>
    <a:masterClrMapping/>
  </p:clrMapOvr>
  <p:transition spd="slow">
    <p:push/>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0AE654-C7F0-4261-80F9-B725A703A378}"/>
              </a:ext>
            </a:extLst>
          </p:cNvPr>
          <p:cNvPicPr>
            <a:picLocks noChangeAspect="1"/>
          </p:cNvPicPr>
          <p:nvPr/>
        </p:nvPicPr>
        <p:blipFill>
          <a:blip r:embed="rId3"/>
          <a:stretch>
            <a:fillRect/>
          </a:stretch>
        </p:blipFill>
        <p:spPr>
          <a:xfrm>
            <a:off x="727483" y="1310640"/>
            <a:ext cx="6799363" cy="4611840"/>
          </a:xfrm>
          <a:prstGeom prst="rect">
            <a:avLst/>
          </a:prstGeom>
        </p:spPr>
      </p:pic>
    </p:spTree>
    <p:extLst>
      <p:ext uri="{BB962C8B-B14F-4D97-AF65-F5344CB8AC3E}">
        <p14:creationId xmlns:p14="http://schemas.microsoft.com/office/powerpoint/2010/main" val="1128540410"/>
      </p:ext>
    </p:extLst>
  </p:cSld>
  <p:clrMapOvr>
    <a:masterClrMapping/>
  </p:clrMapOvr>
  <p:transition spd="slow">
    <p:push/>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p:cNvSpPr txBox="1">
            <a:spLocks/>
          </p:cNvSpPr>
          <p:nvPr/>
        </p:nvSpPr>
        <p:spPr bwMode="auto">
          <a:xfrm>
            <a:off x="214568" y="1031722"/>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Hyperthermia</a:t>
            </a:r>
          </a:p>
        </p:txBody>
      </p:sp>
      <p:sp>
        <p:nvSpPr>
          <p:cNvPr id="171010" name="Content Placeholder 2"/>
          <p:cNvSpPr txBox="1">
            <a:spLocks/>
          </p:cNvSpPr>
          <p:nvPr/>
        </p:nvSpPr>
        <p:spPr bwMode="auto">
          <a:xfrm>
            <a:off x="530071" y="1848649"/>
            <a:ext cx="808385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Hyperthermia includes heat stroke and heat exhaustion and occurs when the body can’t lose heat. </a:t>
            </a:r>
          </a:p>
          <a:p>
            <a:r>
              <a:rPr lang="en-US" altLang="en-US" sz="1800" dirty="0">
                <a:solidFill>
                  <a:schemeClr val="bg1"/>
                </a:solidFill>
                <a:latin typeface="Arial" panose="020B0604020202020204" pitchFamily="34" charset="0"/>
                <a:ea typeface="MS Mincho" panose="02020609040205080304" pitchFamily="49" charset="-128"/>
              </a:rPr>
              <a:t> </a:t>
            </a:r>
          </a:p>
          <a:p>
            <a:r>
              <a:rPr lang="en-US" altLang="en-US" sz="1800" dirty="0">
                <a:solidFill>
                  <a:schemeClr val="bg1"/>
                </a:solidFill>
                <a:latin typeface="Arial" panose="020B0604020202020204" pitchFamily="34" charset="0"/>
                <a:ea typeface="MS Mincho" panose="02020609040205080304" pitchFamily="49" charset="-128"/>
              </a:rPr>
              <a:t>Dehydration may result, causing fatigue, dizziness, nausea, vomiting, headaches, seizures and unconsciousness. Dehydration should be treated by giving the person small drinks of cool water.</a:t>
            </a:r>
          </a:p>
        </p:txBody>
      </p:sp>
      <p:pic>
        <p:nvPicPr>
          <p:cNvPr id="171011" name="Picture 1" descr="heatstr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575" y="3621795"/>
            <a:ext cx="3576594" cy="307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83397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90612" y="115547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Privacy and Confidentiality</a:t>
            </a:r>
          </a:p>
        </p:txBody>
      </p:sp>
      <p:sp>
        <p:nvSpPr>
          <p:cNvPr id="46082" name="Content Placeholder 2"/>
          <p:cNvSpPr txBox="1">
            <a:spLocks/>
          </p:cNvSpPr>
          <p:nvPr/>
        </p:nvSpPr>
        <p:spPr bwMode="auto">
          <a:xfrm>
            <a:off x="1017771" y="1023648"/>
            <a:ext cx="60954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98000">
              <a:spcBef>
                <a:spcPts val="432"/>
              </a:spcBef>
              <a:buSzPct val="100000"/>
              <a:defRPr/>
            </a:pPr>
            <a:endParaRPr lang="en-AU" sz="1800" dirty="0">
              <a:latin typeface="Arial" panose="020B0604020202020204" pitchFamily="34" charset="0"/>
              <a:cs typeface="Tahoma"/>
            </a:endParaRPr>
          </a:p>
        </p:txBody>
      </p:sp>
      <p:sp>
        <p:nvSpPr>
          <p:cNvPr id="3" name="Rectangle 2"/>
          <p:cNvSpPr/>
          <p:nvPr/>
        </p:nvSpPr>
        <p:spPr>
          <a:xfrm>
            <a:off x="1145493" y="2236683"/>
            <a:ext cx="6853014" cy="2862322"/>
          </a:xfrm>
          <a:prstGeom prst="rect">
            <a:avLst/>
          </a:prstGeom>
        </p:spPr>
        <p:txBody>
          <a:bodyPr wrap="square">
            <a:spAutoFit/>
          </a:bodyPr>
          <a:lstStyle/>
          <a:p>
            <a:r>
              <a:rPr lang="en-AU" altLang="en-US" sz="2000" dirty="0">
                <a:solidFill>
                  <a:schemeClr val="bg1"/>
                </a:solidFill>
                <a:latin typeface="Arial" panose="020B0604020202020204" pitchFamily="34" charset="0"/>
                <a:cs typeface="Tahoma" panose="020B0604030504040204" pitchFamily="34" charset="0"/>
              </a:rPr>
              <a:t>Records should be clear and concise as they may be used as a legal document in court. Make sure that any first aid records are accurate, factual and only include your observations and actions, not your opinions. </a:t>
            </a:r>
          </a:p>
          <a:p>
            <a:endParaRPr lang="en-AU" altLang="en-US" sz="2000" dirty="0">
              <a:solidFill>
                <a:schemeClr val="bg1"/>
              </a:solidFill>
              <a:latin typeface="Arial" panose="020B0604020202020204" pitchFamily="34" charset="0"/>
              <a:cs typeface="Tahoma" panose="020B0604030504040204" pitchFamily="34" charset="0"/>
            </a:endParaRPr>
          </a:p>
          <a:p>
            <a:r>
              <a:rPr lang="en-AU" altLang="en-US" sz="2000" dirty="0">
                <a:solidFill>
                  <a:schemeClr val="bg1"/>
                </a:solidFill>
                <a:latin typeface="Arial" panose="020B0604020202020204" pitchFamily="34" charset="0"/>
                <a:cs typeface="Tahoma" panose="020B0604030504040204" pitchFamily="34" charset="0"/>
              </a:rPr>
              <a:t>You should also be aware of privacy and confidentiality legislation. This protects medical data from being circulated to the general public and ensures it is only handled by authorised workers and on a ‘need to know’ basis.</a:t>
            </a:r>
          </a:p>
        </p:txBody>
      </p:sp>
    </p:spTree>
    <p:extLst>
      <p:ext uri="{BB962C8B-B14F-4D97-AF65-F5344CB8AC3E}">
        <p14:creationId xmlns:p14="http://schemas.microsoft.com/office/powerpoint/2010/main" val="2485221239"/>
      </p:ext>
    </p:extLst>
  </p:cSld>
  <p:clrMapOvr>
    <a:masterClrMapping/>
  </p:clrMapOvr>
  <p:transition spd="slow">
    <p:push/>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txBox="1">
            <a:spLocks/>
          </p:cNvSpPr>
          <p:nvPr/>
        </p:nvSpPr>
        <p:spPr bwMode="auto">
          <a:xfrm>
            <a:off x="220850" y="120045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Heat Exhaustion</a:t>
            </a:r>
          </a:p>
        </p:txBody>
      </p:sp>
      <p:sp>
        <p:nvSpPr>
          <p:cNvPr id="173058" name="Content Placeholder 2"/>
          <p:cNvSpPr txBox="1">
            <a:spLocks/>
          </p:cNvSpPr>
          <p:nvPr/>
        </p:nvSpPr>
        <p:spPr bwMode="auto">
          <a:xfrm>
            <a:off x="601841" y="2023511"/>
            <a:ext cx="54843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Heat exhaustion occurs when the body cannot regulate its temperature. It affects the circulatory system and can result in cases of mild shock. </a:t>
            </a:r>
          </a:p>
          <a:p>
            <a:r>
              <a:rPr lang="en-US" altLang="en-US" sz="1800" dirty="0">
                <a:solidFill>
                  <a:schemeClr val="bg1"/>
                </a:solidFill>
                <a:latin typeface="Arial" panose="020B0604020202020204" pitchFamily="34" charset="0"/>
                <a:ea typeface="MS Mincho" panose="02020609040205080304" pitchFamily="49" charset="-128"/>
              </a:rPr>
              <a:t>It is more common than heat stroke.</a:t>
            </a:r>
          </a:p>
        </p:txBody>
      </p:sp>
      <p:sp>
        <p:nvSpPr>
          <p:cNvPr id="5" name="Content Placeholder 2"/>
          <p:cNvSpPr txBox="1">
            <a:spLocks/>
          </p:cNvSpPr>
          <p:nvPr/>
        </p:nvSpPr>
        <p:spPr bwMode="auto">
          <a:xfrm>
            <a:off x="1105480" y="3340359"/>
            <a:ext cx="4784042" cy="2944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Common signs and symptoms: </a:t>
            </a:r>
          </a:p>
          <a:p>
            <a:pPr marL="540000"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Headache, dizziness, weakness. </a:t>
            </a:r>
          </a:p>
          <a:p>
            <a:pPr marL="540000"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Fainting. </a:t>
            </a:r>
          </a:p>
          <a:p>
            <a:pPr marL="540000"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Exhaustion. </a:t>
            </a:r>
          </a:p>
          <a:p>
            <a:pPr marL="540000"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Cool, moist, pale skin, sweating. </a:t>
            </a:r>
          </a:p>
          <a:p>
            <a:pPr marL="540000"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Thirst. </a:t>
            </a:r>
          </a:p>
          <a:p>
            <a:pPr marL="540000"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Weak, rapid pulse.</a:t>
            </a:r>
          </a:p>
          <a:p>
            <a:pPr marL="540000"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Higher body temperature – still below 40 degrees Celsius.</a:t>
            </a:r>
            <a:r>
              <a:rPr lang="en-US" altLang="en-US" sz="1800" dirty="0">
                <a:solidFill>
                  <a:schemeClr val="bg1"/>
                </a:solidFill>
                <a:latin typeface="Arial" panose="020B0604020202020204" pitchFamily="34" charset="0"/>
              </a:rPr>
              <a:t> </a:t>
            </a: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9218" name="Picture 2" descr="Image result for urine chart">
            <a:extLst>
              <a:ext uri="{FF2B5EF4-FFF2-40B4-BE49-F238E27FC236}">
                <a16:creationId xmlns:a16="http://schemas.microsoft.com/office/drawing/2014/main" id="{2B42DE73-4903-4888-9F89-B4CCE5AA8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522" y="1598330"/>
            <a:ext cx="3106721" cy="3106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922224"/>
      </p:ext>
    </p:extLst>
  </p:cSld>
  <p:clrMapOvr>
    <a:masterClrMapping/>
  </p:clrMapOvr>
  <p:transition spd="slow">
    <p:push/>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83941385"/>
              </p:ext>
            </p:extLst>
          </p:nvPr>
        </p:nvGraphicFramePr>
        <p:xfrm>
          <a:off x="1141774" y="1512081"/>
          <a:ext cx="7261225" cy="3600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algn="ctr">
                        <a:spcBef>
                          <a:spcPts val="432"/>
                        </a:spcBef>
                        <a:spcAft>
                          <a:spcPts val="0"/>
                        </a:spcAft>
                      </a:pPr>
                      <a:r>
                        <a:rPr lang="en-US" sz="1800" b="1" dirty="0">
                          <a:solidFill>
                            <a:schemeClr val="bg1"/>
                          </a:solidFill>
                          <a:effectLst/>
                          <a:latin typeface="Arial" panose="020B0604020202020204" pitchFamily="34" charset="0"/>
                          <a:ea typeface="ＭＳ 明朝"/>
                          <a:cs typeface="Times New Roman"/>
                        </a:rPr>
                        <a:t>If the Patient is Conscious:</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2052000">
                <a:tc>
                  <a:txBody>
                    <a:bodyPr/>
                    <a:lstStyle/>
                    <a:p>
                      <a:pPr marL="396000" lvl="0" indent="-342000">
                        <a:spcBef>
                          <a:spcPts val="432"/>
                        </a:spcBef>
                        <a:spcAft>
                          <a:spcPts val="0"/>
                        </a:spcAft>
                        <a:buClr>
                          <a:schemeClr val="tx1"/>
                        </a:buClr>
                        <a:buFont typeface="+mj-lt"/>
                        <a:buAutoNum type="arabicPeriod"/>
                      </a:pPr>
                      <a:r>
                        <a:rPr lang="en-US" sz="1800" b="1" dirty="0">
                          <a:solidFill>
                            <a:schemeClr val="bg1"/>
                          </a:solidFill>
                          <a:effectLst/>
                          <a:latin typeface="Arial" panose="020B0604020202020204" pitchFamily="34" charset="0"/>
                          <a:ea typeface="ＭＳ 明朝"/>
                          <a:cs typeface="Times New Roman"/>
                        </a:rPr>
                        <a:t> </a:t>
                      </a:r>
                      <a:r>
                        <a:rPr lang="en-US" sz="1800" dirty="0">
                          <a:solidFill>
                            <a:schemeClr val="tx1"/>
                          </a:solidFill>
                          <a:effectLst/>
                          <a:latin typeface="Arial" panose="020B0604020202020204" pitchFamily="34" charset="0"/>
                          <a:ea typeface="ＭＳ 明朝"/>
                          <a:cs typeface="Times New Roman"/>
                        </a:rPr>
                        <a:t>Encourage the person to find a cool place to rest.</a:t>
                      </a:r>
                    </a:p>
                    <a:p>
                      <a:pPr marL="396000" lvl="0" indent="-342000">
                        <a:spcBef>
                          <a:spcPts val="432"/>
                        </a:spcBef>
                        <a:spcAft>
                          <a:spcPts val="0"/>
                        </a:spcAft>
                        <a:buFont typeface="+mj-lt"/>
                        <a:buAutoNum type="arabicPeriod"/>
                      </a:pPr>
                      <a:r>
                        <a:rPr lang="en-US" sz="1800" b="1" dirty="0">
                          <a:solidFill>
                            <a:schemeClr val="tx1"/>
                          </a:solidFill>
                          <a:effectLst/>
                          <a:latin typeface="Arial" panose="020B0604020202020204" pitchFamily="34" charset="0"/>
                          <a:ea typeface="ＭＳ 明朝"/>
                          <a:cs typeface="Times New Roman"/>
                        </a:rPr>
                        <a:t> </a:t>
                      </a:r>
                      <a:r>
                        <a:rPr lang="en-US" sz="1800" dirty="0">
                          <a:solidFill>
                            <a:schemeClr val="tx1"/>
                          </a:solidFill>
                          <a:effectLst/>
                          <a:latin typeface="Arial" panose="020B0604020202020204" pitchFamily="34" charset="0"/>
                          <a:ea typeface="ＭＳ 明朝"/>
                          <a:cs typeface="Times New Roman"/>
                        </a:rPr>
                        <a:t>Loosen/remove extra clothing.</a:t>
                      </a:r>
                    </a:p>
                    <a:p>
                      <a:pPr marL="396000" lvl="0" indent="-342000">
                        <a:spcBef>
                          <a:spcPts val="432"/>
                        </a:spcBef>
                        <a:spcAft>
                          <a:spcPts val="0"/>
                        </a:spcAft>
                        <a:buFont typeface="+mj-lt"/>
                        <a:buAutoNum type="arabicPeriod"/>
                      </a:pPr>
                      <a:r>
                        <a:rPr lang="en-US" sz="1800" b="1" dirty="0">
                          <a:solidFill>
                            <a:schemeClr val="tx1"/>
                          </a:solidFill>
                          <a:effectLst/>
                          <a:latin typeface="Arial" panose="020B0604020202020204" pitchFamily="34" charset="0"/>
                          <a:ea typeface="ＭＳ 明朝"/>
                          <a:cs typeface="Times New Roman"/>
                        </a:rPr>
                        <a:t> </a:t>
                      </a:r>
                      <a:r>
                        <a:rPr lang="en-US" sz="1800" dirty="0">
                          <a:solidFill>
                            <a:schemeClr val="tx1"/>
                          </a:solidFill>
                          <a:effectLst/>
                          <a:latin typeface="Arial" panose="020B0604020202020204" pitchFamily="34" charset="0"/>
                          <a:ea typeface="ＭＳ 明朝"/>
                          <a:cs typeface="Times New Roman"/>
                        </a:rPr>
                        <a:t>Moisten the skin.</a:t>
                      </a:r>
                    </a:p>
                    <a:p>
                      <a:pPr marL="396000" lvl="0" indent="-342000">
                        <a:spcBef>
                          <a:spcPts val="432"/>
                        </a:spcBef>
                        <a:spcAft>
                          <a:spcPts val="0"/>
                        </a:spcAft>
                        <a:buFont typeface="+mj-lt"/>
                        <a:buAutoNum type="arabicPeriod"/>
                      </a:pPr>
                      <a:r>
                        <a:rPr lang="en-US" sz="1800" b="1" dirty="0">
                          <a:solidFill>
                            <a:schemeClr val="tx1"/>
                          </a:solidFill>
                          <a:effectLst/>
                          <a:latin typeface="Arial" panose="020B0604020202020204" pitchFamily="34" charset="0"/>
                          <a:ea typeface="ＭＳ 明朝"/>
                          <a:cs typeface="Times New Roman"/>
                        </a:rPr>
                        <a:t> </a:t>
                      </a:r>
                      <a:r>
                        <a:rPr lang="en-US" sz="1800" dirty="0">
                          <a:solidFill>
                            <a:schemeClr val="tx1"/>
                          </a:solidFill>
                          <a:effectLst/>
                          <a:latin typeface="Arial" panose="020B0604020202020204" pitchFamily="34" charset="0"/>
                          <a:ea typeface="ＭＳ 明朝"/>
                          <a:cs typeface="Times New Roman"/>
                        </a:rPr>
                        <a:t>If fully conscious give small drinks of cool water. </a:t>
                      </a:r>
                    </a:p>
                    <a:p>
                      <a:pPr marL="396000" lvl="0" indent="-342000">
                        <a:spcBef>
                          <a:spcPts val="432"/>
                        </a:spcBef>
                        <a:spcAft>
                          <a:spcPts val="0"/>
                        </a:spcAft>
                        <a:buFont typeface="+mj-lt"/>
                        <a:buAutoNum type="arabicPeriod"/>
                      </a:pPr>
                      <a:r>
                        <a:rPr lang="en-US" sz="1800" b="1" dirty="0">
                          <a:solidFill>
                            <a:schemeClr val="tx1"/>
                          </a:solidFill>
                          <a:effectLst/>
                          <a:latin typeface="Arial" panose="020B0604020202020204" pitchFamily="34" charset="0"/>
                          <a:ea typeface="ＭＳ 明朝"/>
                          <a:cs typeface="Times New Roman"/>
                        </a:rPr>
                        <a:t> </a:t>
                      </a:r>
                      <a:r>
                        <a:rPr lang="en-US" sz="1800" dirty="0">
                          <a:solidFill>
                            <a:schemeClr val="tx1"/>
                          </a:solidFill>
                          <a:effectLst/>
                          <a:latin typeface="Arial" panose="020B0604020202020204" pitchFamily="34" charset="0"/>
                          <a:ea typeface="ＭＳ 明朝"/>
                          <a:cs typeface="Times New Roman"/>
                        </a:rPr>
                        <a:t>If unconscious follow DRS ABCD Basic Life Support process.</a:t>
                      </a:r>
                    </a:p>
                    <a:p>
                      <a:pPr marL="396000" lvl="0" indent="-342000">
                        <a:spcBef>
                          <a:spcPts val="432"/>
                        </a:spcBef>
                        <a:spcAft>
                          <a:spcPts val="0"/>
                        </a:spcAft>
                        <a:buFont typeface="+mj-lt"/>
                        <a:buAutoNum type="arabicPeriod"/>
                      </a:pPr>
                      <a:r>
                        <a:rPr lang="en-US" sz="1800" b="1" dirty="0">
                          <a:solidFill>
                            <a:schemeClr val="tx1"/>
                          </a:solidFill>
                          <a:effectLst/>
                          <a:latin typeface="Arial" panose="020B0604020202020204" pitchFamily="34" charset="0"/>
                          <a:ea typeface="ＭＳ 明朝"/>
                          <a:cs typeface="Times New Roman"/>
                        </a:rPr>
                        <a:t> </a:t>
                      </a:r>
                      <a:r>
                        <a:rPr lang="en-US" sz="1800" dirty="0">
                          <a:solidFill>
                            <a:schemeClr val="tx1"/>
                          </a:solidFill>
                          <a:effectLst/>
                          <a:latin typeface="Arial" panose="020B0604020202020204" pitchFamily="34" charset="0"/>
                          <a:ea typeface="ＭＳ 明朝"/>
                          <a:cs typeface="Times New Roman"/>
                        </a:rPr>
                        <a:t>Seek medical assistance.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000">
                <a:tc>
                  <a:txBody>
                    <a:bodyPr/>
                    <a:lstStyle/>
                    <a:p>
                      <a:pPr marL="0" marR="0" lvl="0" indent="0" algn="ctr" defTabSz="457200" rtl="0" eaLnBrk="1" fontAlgn="auto" latinLnBrk="0" hangingPunct="1">
                        <a:lnSpc>
                          <a:spcPct val="100000"/>
                        </a:lnSpc>
                        <a:spcBef>
                          <a:spcPts val="432"/>
                        </a:spcBef>
                        <a:spcAft>
                          <a:spcPts val="0"/>
                        </a:spcAft>
                        <a:buClrTx/>
                        <a:buSzTx/>
                        <a:buFont typeface="+mj-lt"/>
                        <a:buNone/>
                        <a:tabLst/>
                        <a:defRPr/>
                      </a:pPr>
                      <a:r>
                        <a:rPr lang="en-US" sz="1800" b="1" dirty="0">
                          <a:solidFill>
                            <a:schemeClr val="bg1"/>
                          </a:solidFill>
                          <a:effectLst/>
                          <a:latin typeface="Arial" panose="020B0604020202020204" pitchFamily="34" charset="0"/>
                          <a:ea typeface="ＭＳ 明朝"/>
                          <a:cs typeface="Times New Roman"/>
                        </a:rPr>
                        <a:t>If the Patient is Unconscious:</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2"/>
                  </a:ext>
                </a:extLst>
              </a:tr>
              <a:tr h="684000">
                <a:tc>
                  <a:txBody>
                    <a:bodyPr/>
                    <a:lstStyle/>
                    <a:p>
                      <a:pPr marL="396000" lvl="0" indent="-342000">
                        <a:spcBef>
                          <a:spcPts val="432"/>
                        </a:spcBef>
                        <a:spcAft>
                          <a:spcPts val="0"/>
                        </a:spcAft>
                        <a:buFont typeface="+mj-lt"/>
                        <a:buAutoNum type="arabicPeriod"/>
                      </a:pPr>
                      <a:r>
                        <a:rPr lang="en-US" sz="1800" b="1" dirty="0">
                          <a:solidFill>
                            <a:schemeClr val="tx1"/>
                          </a:solidFill>
                          <a:effectLst/>
                          <a:latin typeface="Arial" panose="020B0604020202020204" pitchFamily="34" charset="0"/>
                          <a:ea typeface="ＭＳ 明朝"/>
                          <a:cs typeface="Times New Roman"/>
                        </a:rPr>
                        <a:t> </a:t>
                      </a:r>
                      <a:r>
                        <a:rPr lang="en-US" sz="1800" dirty="0">
                          <a:solidFill>
                            <a:schemeClr val="tx1"/>
                          </a:solidFill>
                          <a:effectLst/>
                          <a:latin typeface="Arial" panose="020B0604020202020204" pitchFamily="34" charset="0"/>
                          <a:ea typeface="ＭＳ 明朝"/>
                          <a:cs typeface="Times New Roman"/>
                        </a:rPr>
                        <a:t>Follow DRS ABCD Basic Life Support process.</a:t>
                      </a:r>
                    </a:p>
                    <a:p>
                      <a:pPr marL="396000" lvl="0" indent="-342000">
                        <a:spcBef>
                          <a:spcPts val="432"/>
                        </a:spcBef>
                        <a:spcAft>
                          <a:spcPts val="0"/>
                        </a:spcAft>
                        <a:buFont typeface="+mj-lt"/>
                        <a:buAutoNum type="arabicPeriod"/>
                      </a:pPr>
                      <a:r>
                        <a:rPr lang="en-US" sz="1800" b="1" dirty="0">
                          <a:solidFill>
                            <a:schemeClr val="tx1"/>
                          </a:solidFill>
                          <a:effectLst/>
                          <a:latin typeface="Arial" panose="020B0604020202020204" pitchFamily="34" charset="0"/>
                          <a:ea typeface="ＭＳ 明朝"/>
                          <a:cs typeface="Times New Roman"/>
                        </a:rPr>
                        <a:t> </a:t>
                      </a:r>
                      <a:r>
                        <a:rPr lang="en-US" sz="1800" dirty="0">
                          <a:solidFill>
                            <a:schemeClr val="tx1"/>
                          </a:solidFill>
                          <a:effectLst/>
                          <a:latin typeface="Arial" panose="020B0604020202020204" pitchFamily="34" charset="0"/>
                          <a:ea typeface="ＭＳ 明朝"/>
                          <a:cs typeface="Times New Roman"/>
                        </a:rPr>
                        <a:t>Call 000 or 112 for an ambulance.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81471167"/>
      </p:ext>
    </p:extLst>
  </p:cSld>
  <p:clrMapOvr>
    <a:masterClrMapping/>
  </p:clrMapOvr>
  <p:transition spd="slow">
    <p:push/>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txBox="1">
            <a:spLocks/>
          </p:cNvSpPr>
          <p:nvPr/>
        </p:nvSpPr>
        <p:spPr bwMode="auto">
          <a:xfrm>
            <a:off x="227132" y="1100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Heat Stroke</a:t>
            </a:r>
          </a:p>
        </p:txBody>
      </p:sp>
      <p:sp>
        <p:nvSpPr>
          <p:cNvPr id="48130" name="Content Placeholder 2"/>
          <p:cNvSpPr txBox="1">
            <a:spLocks/>
          </p:cNvSpPr>
          <p:nvPr/>
        </p:nvSpPr>
        <p:spPr bwMode="auto">
          <a:xfrm>
            <a:off x="941387" y="3366806"/>
            <a:ext cx="4653168" cy="2287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Common signs: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Body temperature more than 40</a:t>
            </a:r>
            <a:r>
              <a:rPr lang="en-US" altLang="en-US" sz="1800" baseline="30000" dirty="0">
                <a:solidFill>
                  <a:schemeClr val="bg1"/>
                </a:solidFill>
                <a:latin typeface="Arial" panose="020B0604020202020204" pitchFamily="34" charset="0"/>
                <a:ea typeface="MS Mincho" panose="02020609040205080304" pitchFamily="49" charset="-128"/>
              </a:rPr>
              <a:t>o</a:t>
            </a:r>
            <a:r>
              <a:rPr lang="en-US" altLang="en-US" sz="1800" dirty="0">
                <a:solidFill>
                  <a:schemeClr val="bg1"/>
                </a:solidFill>
                <a:latin typeface="Arial" panose="020B0604020202020204" pitchFamily="34" charset="0"/>
                <a:ea typeface="MS Mincho" panose="02020609040205080304" pitchFamily="49" charset="-128"/>
              </a:rPr>
              <a:t>C.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Noisy or erratic breathing.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Flushed, red, hot, dry skin.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Partial or complete loss of consciousness.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Pulse rate is fast and bounding.</a:t>
            </a:r>
          </a:p>
        </p:txBody>
      </p:sp>
      <p:sp>
        <p:nvSpPr>
          <p:cNvPr id="179204" name="Rectangle 1"/>
          <p:cNvSpPr>
            <a:spLocks noChangeArrowheads="1"/>
          </p:cNvSpPr>
          <p:nvPr/>
        </p:nvSpPr>
        <p:spPr bwMode="auto">
          <a:xfrm>
            <a:off x="941387" y="2006715"/>
            <a:ext cx="7261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Heat stroke indicates that heat has overwhelmed the body and some systems are beginning to stop functioning. </a:t>
            </a:r>
          </a:p>
          <a:p>
            <a:pPr eaLnBrk="1" hangingPunct="1"/>
            <a:endParaRPr lang="en-US" altLang="en-US" sz="1800" b="1" dirty="0">
              <a:solidFill>
                <a:schemeClr val="bg1"/>
              </a:solidFill>
              <a:latin typeface="Arial" panose="020B0604020202020204" pitchFamily="34" charset="0"/>
              <a:ea typeface="MS Mincho" panose="02020609040205080304" pitchFamily="49" charset="-128"/>
            </a:endParaRPr>
          </a:p>
          <a:p>
            <a:pPr eaLnBrk="1" hangingPunct="1"/>
            <a:r>
              <a:rPr lang="en-US" altLang="en-US" sz="1800" b="1" dirty="0">
                <a:solidFill>
                  <a:schemeClr val="bg1"/>
                </a:solidFill>
                <a:latin typeface="Arial" panose="020B0604020202020204" pitchFamily="34" charset="0"/>
                <a:ea typeface="MS Mincho" panose="02020609040205080304" pitchFamily="49" charset="-128"/>
              </a:rPr>
              <a:t>Immediate medical attention is required.</a:t>
            </a: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10242" name="Picture 2" descr="Related image">
            <a:extLst>
              <a:ext uri="{FF2B5EF4-FFF2-40B4-BE49-F238E27FC236}">
                <a16:creationId xmlns:a16="http://schemas.microsoft.com/office/drawing/2014/main" id="{6B307A01-3D2C-4A9F-B140-5126E2414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554" y="2661003"/>
            <a:ext cx="3401961" cy="234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43477"/>
      </p:ext>
    </p:extLst>
  </p:cSld>
  <p:clrMapOvr>
    <a:masterClrMapping/>
  </p:clrMapOvr>
  <p:transition spd="slow">
    <p:push/>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92561" y="1381127"/>
            <a:ext cx="5892439" cy="4666694"/>
          </a:xfrm>
          <a:prstGeom prst="rect">
            <a:avLst/>
          </a:prstGeom>
        </p:spPr>
      </p:pic>
    </p:spTree>
    <p:extLst>
      <p:ext uri="{BB962C8B-B14F-4D97-AF65-F5344CB8AC3E}">
        <p14:creationId xmlns:p14="http://schemas.microsoft.com/office/powerpoint/2010/main" val="3049283434"/>
      </p:ext>
    </p:extLst>
  </p:cSld>
  <p:clrMapOvr>
    <a:masterClrMapping/>
  </p:clrMapOvr>
  <p:transition spd="slow">
    <p:push/>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txBox="1">
            <a:spLocks/>
          </p:cNvSpPr>
          <p:nvPr/>
        </p:nvSpPr>
        <p:spPr bwMode="auto">
          <a:xfrm>
            <a:off x="305790" y="111775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Envenomation</a:t>
            </a:r>
            <a:endParaRPr lang="en-US" altLang="en-US" sz="2000" b="1" dirty="0">
              <a:solidFill>
                <a:schemeClr val="bg1"/>
              </a:solidFill>
              <a:latin typeface="Arial" panose="020B0604020202020204" pitchFamily="34" charset="0"/>
              <a:cs typeface="Tahoma" panose="020B0604030504040204" pitchFamily="34" charset="0"/>
            </a:endParaRPr>
          </a:p>
        </p:txBody>
      </p:sp>
      <p:sp>
        <p:nvSpPr>
          <p:cNvPr id="185346" name="Content Placeholder 2"/>
          <p:cNvSpPr txBox="1">
            <a:spLocks/>
          </p:cNvSpPr>
          <p:nvPr/>
        </p:nvSpPr>
        <p:spPr bwMode="auto">
          <a:xfrm>
            <a:off x="970833" y="2182938"/>
            <a:ext cx="73570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Envenomation is where venom gets into the body from bites or stings by spiders, snakes, marine creatures like jellyfish and insects. </a:t>
            </a:r>
          </a:p>
        </p:txBody>
      </p:sp>
      <p:pic>
        <p:nvPicPr>
          <p:cNvPr id="11266" name="Picture 2" descr="Image result for snake bite australia">
            <a:extLst>
              <a:ext uri="{FF2B5EF4-FFF2-40B4-BE49-F238E27FC236}">
                <a16:creationId xmlns:a16="http://schemas.microsoft.com/office/drawing/2014/main" id="{FBD16FD4-726C-4984-BF09-5CF3E87FC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009" y="3577296"/>
            <a:ext cx="3385369" cy="225811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snake australia">
            <a:extLst>
              <a:ext uri="{FF2B5EF4-FFF2-40B4-BE49-F238E27FC236}">
                <a16:creationId xmlns:a16="http://schemas.microsoft.com/office/drawing/2014/main" id="{F37F62D6-EE6C-4FF9-9663-0B6171A1D4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26717" y="4024313"/>
            <a:ext cx="421005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61283"/>
      </p:ext>
    </p:extLst>
  </p:cSld>
  <p:clrMapOvr>
    <a:masterClrMapping/>
  </p:clrMapOvr>
  <p:transition spd="slow">
    <p:push/>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txBox="1">
            <a:spLocks/>
          </p:cNvSpPr>
          <p:nvPr/>
        </p:nvSpPr>
        <p:spPr bwMode="auto">
          <a:xfrm>
            <a:off x="322724" y="117384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Insect Bites and Stings</a:t>
            </a:r>
            <a:endParaRPr lang="en-US" altLang="en-US" sz="2000" b="1" dirty="0">
              <a:solidFill>
                <a:schemeClr val="bg1"/>
              </a:solidFill>
              <a:latin typeface="Arial" panose="020B0604020202020204" pitchFamily="34" charset="0"/>
              <a:cs typeface="Tahoma" panose="020B0604030504040204" pitchFamily="34" charset="0"/>
            </a:endParaRPr>
          </a:p>
        </p:txBody>
      </p:sp>
      <p:sp>
        <p:nvSpPr>
          <p:cNvPr id="48130" name="Content Placeholder 2"/>
          <p:cNvSpPr txBox="1">
            <a:spLocks/>
          </p:cNvSpPr>
          <p:nvPr/>
        </p:nvSpPr>
        <p:spPr bwMode="auto">
          <a:xfrm>
            <a:off x="1108605" y="2416750"/>
            <a:ext cx="4030662" cy="2970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Common signs and symptoms of stings from bees, wasps, </a:t>
            </a:r>
            <a:r>
              <a:rPr lang="en-US" altLang="en-US" sz="1800" dirty="0" err="1">
                <a:solidFill>
                  <a:schemeClr val="bg1"/>
                </a:solidFill>
                <a:latin typeface="Arial" panose="020B0604020202020204" pitchFamily="34" charset="0"/>
                <a:ea typeface="MS Mincho" panose="02020609040205080304" pitchFamily="49" charset="-128"/>
              </a:rPr>
              <a:t>etc</a:t>
            </a:r>
            <a:r>
              <a:rPr lang="en-US" altLang="en-US" sz="1800" dirty="0">
                <a:solidFill>
                  <a:schemeClr val="bg1"/>
                </a:solidFill>
                <a:latin typeface="Arial" panose="020B0604020202020204" pitchFamily="34" charset="0"/>
                <a:ea typeface="MS Mincho" panose="02020609040205080304" pitchFamily="49" charset="-128"/>
              </a:rPr>
              <a:t>:</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60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at the sting site. </a:t>
            </a:r>
          </a:p>
          <a:p>
            <a:pPr marL="540000" indent="-342000">
              <a:spcBef>
                <a:spcPts val="60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Swelling and redness at site. </a:t>
            </a:r>
          </a:p>
          <a:p>
            <a:pPr marL="540000" indent="-342000">
              <a:spcBef>
                <a:spcPts val="60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Allergic reaction – may include itching, rash, swollen eyelids, respiratory distress, altered state of consciousness.</a:t>
            </a:r>
          </a:p>
        </p:txBody>
      </p:sp>
      <p:pic>
        <p:nvPicPr>
          <p:cNvPr id="12290" name="Picture 2" descr="http://www.atozpestcontrol.in/images/bee-sting-stages.png">
            <a:extLst>
              <a:ext uri="{FF2B5EF4-FFF2-40B4-BE49-F238E27FC236}">
                <a16:creationId xmlns:a16="http://schemas.microsoft.com/office/drawing/2014/main" id="{D552B051-0F62-4D26-BAA4-8E2134838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789" y="1313386"/>
            <a:ext cx="4166142" cy="394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764185"/>
      </p:ext>
    </p:extLst>
  </p:cSld>
  <p:clrMapOvr>
    <a:masterClrMapping/>
  </p:clrMapOvr>
  <p:transition spd="slow">
    <p:push/>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txBox="1">
            <a:spLocks/>
          </p:cNvSpPr>
          <p:nvPr/>
        </p:nvSpPr>
        <p:spPr bwMode="auto">
          <a:xfrm>
            <a:off x="244065" y="105138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Insect Bites and Stings</a:t>
            </a:r>
            <a:endParaRPr lang="en-US" altLang="en-US" sz="2800" b="1" dirty="0">
              <a:solidFill>
                <a:schemeClr val="bg1"/>
              </a:solidFill>
              <a:latin typeface="Arial" panose="020B060402020202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A8905E9-693A-4D5B-A60E-12C7DBD5BC4A}"/>
              </a:ext>
            </a:extLst>
          </p:cNvPr>
          <p:cNvPicPr>
            <a:picLocks noChangeAspect="1"/>
          </p:cNvPicPr>
          <p:nvPr/>
        </p:nvPicPr>
        <p:blipFill>
          <a:blip r:embed="rId3"/>
          <a:stretch>
            <a:fillRect/>
          </a:stretch>
        </p:blipFill>
        <p:spPr>
          <a:xfrm>
            <a:off x="703851" y="1910080"/>
            <a:ext cx="6801439" cy="4000178"/>
          </a:xfrm>
          <a:prstGeom prst="rect">
            <a:avLst/>
          </a:prstGeom>
        </p:spPr>
      </p:pic>
    </p:spTree>
    <p:extLst>
      <p:ext uri="{BB962C8B-B14F-4D97-AF65-F5344CB8AC3E}">
        <p14:creationId xmlns:p14="http://schemas.microsoft.com/office/powerpoint/2010/main" val="2311441399"/>
      </p:ext>
    </p:extLst>
  </p:cSld>
  <p:clrMapOvr>
    <a:masterClrMapping/>
  </p:clrMapOvr>
  <p:transition spd="slow">
    <p:push/>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txBox="1">
            <a:spLocks/>
          </p:cNvSpPr>
          <p:nvPr/>
        </p:nvSpPr>
        <p:spPr bwMode="auto">
          <a:xfrm>
            <a:off x="293227" y="113004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Red-Back Spider</a:t>
            </a:r>
          </a:p>
        </p:txBody>
      </p:sp>
      <p:sp>
        <p:nvSpPr>
          <p:cNvPr id="48130" name="Content Placeholder 2"/>
          <p:cNvSpPr txBox="1">
            <a:spLocks/>
          </p:cNvSpPr>
          <p:nvPr/>
        </p:nvSpPr>
        <p:spPr bwMode="auto">
          <a:xfrm>
            <a:off x="1025525" y="1858706"/>
            <a:ext cx="4284662" cy="435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Red-back spiders are about 1cm long with a red or orange stripe on the back. Their venom can be life-threatening for small children and animals.</a:t>
            </a:r>
          </a:p>
          <a:p>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dirty="0">
                <a:solidFill>
                  <a:schemeClr val="bg1"/>
                </a:solidFill>
                <a:latin typeface="Arial" panose="020B0604020202020204" pitchFamily="34" charset="0"/>
                <a:ea typeface="MS Mincho" panose="02020609040205080304" pitchFamily="49" charset="-128"/>
              </a:rPr>
              <a:t>Common signs and symptoms: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60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at the bite site – spreads, becoming red, swollen, sweating, hot – pain may also occur on opposite limb/away from bite. </a:t>
            </a:r>
          </a:p>
          <a:p>
            <a:pPr marL="540000" indent="-342000">
              <a:spcBef>
                <a:spcPts val="60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Nausea/vomiting/stomach pain.</a:t>
            </a:r>
          </a:p>
          <a:p>
            <a:pPr marL="540000" indent="-342000">
              <a:spcBef>
                <a:spcPts val="60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Heavy sweating, swollen glands in the armpits and groin.</a:t>
            </a:r>
            <a:r>
              <a:rPr lang="en-US" altLang="en-US" sz="1800" dirty="0">
                <a:solidFill>
                  <a:schemeClr val="bg1"/>
                </a:solidFill>
                <a:latin typeface="Arial" panose="020B0604020202020204" pitchFamily="34" charset="0"/>
              </a:rPr>
              <a:t> </a:t>
            </a: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13316" name="Picture 4" descr="Image result for redback spider">
            <a:extLst>
              <a:ext uri="{FF2B5EF4-FFF2-40B4-BE49-F238E27FC236}">
                <a16:creationId xmlns:a16="http://schemas.microsoft.com/office/drawing/2014/main" id="{F708B707-A801-4765-B5B1-BE05F08F6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627" y="1719209"/>
            <a:ext cx="4278773" cy="341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858982"/>
      </p:ext>
    </p:extLst>
  </p:cSld>
  <p:clrMapOvr>
    <a:masterClrMapping/>
  </p:clrMapOvr>
  <p:transition spd="slow">
    <p:push/>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txBox="1">
            <a:spLocks/>
          </p:cNvSpPr>
          <p:nvPr/>
        </p:nvSpPr>
        <p:spPr bwMode="auto">
          <a:xfrm>
            <a:off x="185071" y="98733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200" b="1" dirty="0">
                <a:solidFill>
                  <a:schemeClr val="bg1"/>
                </a:solidFill>
                <a:latin typeface="Arial" panose="020B0604020202020204" pitchFamily="34" charset="0"/>
                <a:cs typeface="Tahoma" panose="020B0604030504040204" pitchFamily="34" charset="0"/>
              </a:rPr>
              <a:t>Red-Back Spider</a:t>
            </a:r>
          </a:p>
        </p:txBody>
      </p:sp>
      <p:pic>
        <p:nvPicPr>
          <p:cNvPr id="2" name="Picture 1">
            <a:extLst>
              <a:ext uri="{FF2B5EF4-FFF2-40B4-BE49-F238E27FC236}">
                <a16:creationId xmlns:a16="http://schemas.microsoft.com/office/drawing/2014/main" id="{933D35B1-CF5A-4DB1-8574-CD2789738818}"/>
              </a:ext>
            </a:extLst>
          </p:cNvPr>
          <p:cNvPicPr>
            <a:picLocks noChangeAspect="1"/>
          </p:cNvPicPr>
          <p:nvPr/>
        </p:nvPicPr>
        <p:blipFill>
          <a:blip r:embed="rId3"/>
          <a:stretch>
            <a:fillRect/>
          </a:stretch>
        </p:blipFill>
        <p:spPr>
          <a:xfrm>
            <a:off x="751840" y="1833735"/>
            <a:ext cx="6770273" cy="3835545"/>
          </a:xfrm>
          <a:prstGeom prst="rect">
            <a:avLst/>
          </a:prstGeom>
        </p:spPr>
      </p:pic>
    </p:spTree>
    <p:extLst>
      <p:ext uri="{BB962C8B-B14F-4D97-AF65-F5344CB8AC3E}">
        <p14:creationId xmlns:p14="http://schemas.microsoft.com/office/powerpoint/2010/main" val="166911280"/>
      </p:ext>
    </p:extLst>
  </p:cSld>
  <p:clrMapOvr>
    <a:masterClrMapping/>
  </p:clrMapOvr>
  <p:transition spd="slow">
    <p:push/>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t2.gstatic.com/images?q=tbn:ANd9GcT6Tc9-vg3AvK4mRrYrOMNtA36sL0d_0eTCMUaZAWJfKGqooU6P"/>
          <p:cNvSpPr>
            <a:spLocks noChangeAspect="1" noChangeArrowheads="1"/>
          </p:cNvSpPr>
          <p:nvPr/>
        </p:nvSpPr>
        <p:spPr bwMode="auto">
          <a:xfrm>
            <a:off x="155575" y="-1028700"/>
            <a:ext cx="3790950"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076" name="Picture 4" descr="File:Snake bite sympto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029" y="1192753"/>
            <a:ext cx="5549081" cy="5521429"/>
          </a:xfrm>
          <a:prstGeom prst="rect">
            <a:avLst/>
          </a:prstGeom>
          <a:solidFill>
            <a:srgbClr val="4DC8E9"/>
          </a:solidFill>
          <a:extLst/>
        </p:spPr>
      </p:pic>
    </p:spTree>
    <p:extLst>
      <p:ext uri="{BB962C8B-B14F-4D97-AF65-F5344CB8AC3E}">
        <p14:creationId xmlns:p14="http://schemas.microsoft.com/office/powerpoint/2010/main" val="1654149219"/>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90612" y="115547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Privacy and Confidentiality</a:t>
            </a:r>
          </a:p>
        </p:txBody>
      </p:sp>
      <p:sp>
        <p:nvSpPr>
          <p:cNvPr id="46082" name="Content Placeholder 2"/>
          <p:cNvSpPr txBox="1">
            <a:spLocks/>
          </p:cNvSpPr>
          <p:nvPr/>
        </p:nvSpPr>
        <p:spPr bwMode="auto">
          <a:xfrm>
            <a:off x="1017771" y="1023648"/>
            <a:ext cx="60954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98000">
              <a:spcBef>
                <a:spcPts val="432"/>
              </a:spcBef>
              <a:buSzPct val="100000"/>
              <a:defRPr/>
            </a:pPr>
            <a:endParaRPr lang="en-AU" sz="1800" dirty="0">
              <a:latin typeface="Arial" panose="020B0604020202020204" pitchFamily="34" charset="0"/>
              <a:cs typeface="Tahoma"/>
            </a:endParaRPr>
          </a:p>
        </p:txBody>
      </p:sp>
      <p:sp>
        <p:nvSpPr>
          <p:cNvPr id="3" name="Rectangle 2"/>
          <p:cNvSpPr/>
          <p:nvPr/>
        </p:nvSpPr>
        <p:spPr>
          <a:xfrm>
            <a:off x="1017770" y="2122319"/>
            <a:ext cx="7261225" cy="2862322"/>
          </a:xfrm>
          <a:prstGeom prst="rect">
            <a:avLst/>
          </a:prstGeom>
        </p:spPr>
        <p:txBody>
          <a:bodyPr wrap="square">
            <a:spAutoFit/>
          </a:bodyPr>
          <a:lstStyle/>
          <a:p>
            <a:r>
              <a:rPr lang="en-AU" altLang="en-US" sz="2000" dirty="0">
                <a:solidFill>
                  <a:schemeClr val="bg1"/>
                </a:solidFill>
                <a:latin typeface="Arial" panose="020B0604020202020204" pitchFamily="34" charset="0"/>
                <a:cs typeface="Tahoma" panose="020B0604030504040204" pitchFamily="34" charset="0"/>
              </a:rPr>
              <a:t>When giving a verbal report or handover in the workplace or to emergency services, ensure it is done in a way that protects the privacy of the casualty. Each organisation will have policies and procedures for safeguarding sensitive medical information, including first aid details. </a:t>
            </a:r>
          </a:p>
          <a:p>
            <a:endParaRPr lang="en-AU" altLang="en-US" sz="2000" dirty="0">
              <a:solidFill>
                <a:schemeClr val="bg1"/>
              </a:solidFill>
              <a:latin typeface="Arial" panose="020B0604020202020204" pitchFamily="34" charset="0"/>
              <a:cs typeface="Tahoma" panose="020B0604030504040204" pitchFamily="34" charset="0"/>
            </a:endParaRPr>
          </a:p>
          <a:p>
            <a:r>
              <a:rPr lang="en-AU" altLang="en-US" sz="2000" dirty="0">
                <a:solidFill>
                  <a:schemeClr val="bg1"/>
                </a:solidFill>
                <a:latin typeface="Arial" panose="020B0604020202020204" pitchFamily="34" charset="0"/>
                <a:cs typeface="Tahoma" panose="020B0604030504040204" pitchFamily="34" charset="0"/>
              </a:rPr>
              <a:t>Don’t leave first aid reports lying around where they can be seen by unauthorised people. Store and distribute them according to workplace policies and privacy requirements. </a:t>
            </a:r>
          </a:p>
        </p:txBody>
      </p:sp>
    </p:spTree>
    <p:extLst>
      <p:ext uri="{BB962C8B-B14F-4D97-AF65-F5344CB8AC3E}">
        <p14:creationId xmlns:p14="http://schemas.microsoft.com/office/powerpoint/2010/main" val="3214429821"/>
      </p:ext>
    </p:extLst>
  </p:cSld>
  <p:clrMapOvr>
    <a:masterClrMapping/>
  </p:clrMapOvr>
  <p:transition spd="slow">
    <p:push/>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p:cNvSpPr txBox="1">
            <a:spLocks/>
          </p:cNvSpPr>
          <p:nvPr/>
        </p:nvSpPr>
        <p:spPr bwMode="auto">
          <a:xfrm>
            <a:off x="186983" y="102090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Snake Bite</a:t>
            </a:r>
          </a:p>
        </p:txBody>
      </p:sp>
      <p:sp>
        <p:nvSpPr>
          <p:cNvPr id="209935" name="Content Placeholder 2"/>
          <p:cNvSpPr txBox="1">
            <a:spLocks/>
          </p:cNvSpPr>
          <p:nvPr/>
        </p:nvSpPr>
        <p:spPr bwMode="auto">
          <a:xfrm>
            <a:off x="1126193" y="5356214"/>
            <a:ext cx="51474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Don’t</a:t>
            </a:r>
            <a:r>
              <a:rPr lang="en-US" altLang="en-US" sz="1800" dirty="0">
                <a:solidFill>
                  <a:schemeClr val="bg1"/>
                </a:solidFill>
                <a:latin typeface="Arial" panose="020B0604020202020204" pitchFamily="34" charset="0"/>
                <a:ea typeface="MS Mincho" panose="02020609040205080304" pitchFamily="49" charset="-128"/>
              </a:rPr>
              <a:t> clean the bite site – venom on the skin or clothes can be used to identify the type of snake and which </a:t>
            </a:r>
            <a:r>
              <a:rPr lang="en-US" altLang="en-US" sz="1800" dirty="0" err="1">
                <a:solidFill>
                  <a:schemeClr val="bg1"/>
                </a:solidFill>
                <a:latin typeface="Arial" panose="020B0604020202020204" pitchFamily="34" charset="0"/>
                <a:ea typeface="MS Mincho" panose="02020609040205080304" pitchFamily="49" charset="-128"/>
              </a:rPr>
              <a:t>antivenom</a:t>
            </a:r>
            <a:r>
              <a:rPr lang="en-US" altLang="en-US" sz="1800" dirty="0">
                <a:solidFill>
                  <a:schemeClr val="bg1"/>
                </a:solidFill>
                <a:latin typeface="Arial" panose="020B0604020202020204" pitchFamily="34" charset="0"/>
                <a:ea typeface="MS Mincho" panose="02020609040205080304" pitchFamily="49" charset="-128"/>
              </a:rPr>
              <a:t> should be used.</a:t>
            </a:r>
          </a:p>
        </p:txBody>
      </p:sp>
      <p:pic>
        <p:nvPicPr>
          <p:cNvPr id="2" name="Picture 1"/>
          <p:cNvPicPr>
            <a:picLocks noChangeAspect="1"/>
          </p:cNvPicPr>
          <p:nvPr/>
        </p:nvPicPr>
        <p:blipFill>
          <a:blip r:embed="rId3"/>
          <a:stretch>
            <a:fillRect/>
          </a:stretch>
        </p:blipFill>
        <p:spPr>
          <a:xfrm>
            <a:off x="759253" y="1917699"/>
            <a:ext cx="5435070" cy="3188272"/>
          </a:xfrm>
          <a:prstGeom prst="rect">
            <a:avLst/>
          </a:prstGeom>
          <a:solidFill>
            <a:schemeClr val="bg1"/>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478" y="2098528"/>
            <a:ext cx="2658632" cy="1927508"/>
          </a:xfrm>
          <a:prstGeom prst="rect">
            <a:avLst/>
          </a:prstGeom>
        </p:spPr>
      </p:pic>
    </p:spTree>
    <p:extLst>
      <p:ext uri="{BB962C8B-B14F-4D97-AF65-F5344CB8AC3E}">
        <p14:creationId xmlns:p14="http://schemas.microsoft.com/office/powerpoint/2010/main" val="4128457133"/>
      </p:ext>
    </p:extLst>
  </p:cSld>
  <p:clrMapOvr>
    <a:masterClrMapping/>
  </p:clrMapOvr>
  <p:transition spd="slow">
    <p:push/>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txBox="1">
            <a:spLocks/>
          </p:cNvSpPr>
          <p:nvPr/>
        </p:nvSpPr>
        <p:spPr bwMode="auto">
          <a:xfrm>
            <a:off x="351106" y="114405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Bluebottle &amp; Non-Box Jellyfish</a:t>
            </a:r>
          </a:p>
        </p:txBody>
      </p:sp>
      <p:sp>
        <p:nvSpPr>
          <p:cNvPr id="48130" name="Content Placeholder 2"/>
          <p:cNvSpPr txBox="1">
            <a:spLocks/>
          </p:cNvSpPr>
          <p:nvPr/>
        </p:nvSpPr>
        <p:spPr bwMode="auto">
          <a:xfrm>
            <a:off x="1120178" y="2215548"/>
            <a:ext cx="4900612" cy="3498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Signs and symptoms of bluebottle and non-box jellyfish: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Skin – welts appear, often white surrounded by red ring.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at the site of the sting.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in the lymph nodes.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Headache.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Nausea/vomiting.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Muscle and back pain.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Respiratory distress/breathing difficulty.</a:t>
            </a:r>
          </a:p>
        </p:txBody>
      </p:sp>
      <p:pic>
        <p:nvPicPr>
          <p:cNvPr id="214019" name="Picture 2" descr="bluebottle 90365575.jpg"/>
          <p:cNvPicPr>
            <a:picLocks noChangeAspect="1"/>
          </p:cNvPicPr>
          <p:nvPr/>
        </p:nvPicPr>
        <p:blipFill>
          <a:blip r:embed="rId3">
            <a:extLst>
              <a:ext uri="{28A0092B-C50C-407E-A947-70E740481C1C}">
                <a14:useLocalDpi xmlns:a14="http://schemas.microsoft.com/office/drawing/2010/main" val="0"/>
              </a:ext>
            </a:extLst>
          </a:blip>
          <a:srcRect l="22673" r="21779"/>
          <a:stretch>
            <a:fillRect/>
          </a:stretch>
        </p:blipFill>
        <p:spPr bwMode="auto">
          <a:xfrm>
            <a:off x="6471712" y="1678518"/>
            <a:ext cx="228123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033933"/>
      </p:ext>
    </p:extLst>
  </p:cSld>
  <p:clrMapOvr>
    <a:masterClrMapping/>
  </p:clrMapOvr>
  <p:transition spd="slow">
    <p:push/>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txBox="1">
            <a:spLocks/>
          </p:cNvSpPr>
          <p:nvPr/>
        </p:nvSpPr>
        <p:spPr bwMode="auto">
          <a:xfrm>
            <a:off x="175240" y="99239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Bluebottle &amp; Non-Box Jellyfish</a:t>
            </a:r>
          </a:p>
        </p:txBody>
      </p:sp>
      <p:graphicFrame>
        <p:nvGraphicFramePr>
          <p:cNvPr id="2" name="Table 1"/>
          <p:cNvGraphicFramePr>
            <a:graphicFrameLocks noGrp="1"/>
          </p:cNvGraphicFramePr>
          <p:nvPr>
            <p:extLst>
              <p:ext uri="{D42A27DB-BD31-4B8C-83A1-F6EECF244321}">
                <p14:modId xmlns:p14="http://schemas.microsoft.com/office/powerpoint/2010/main" val="1208132539"/>
              </p:ext>
            </p:extLst>
          </p:nvPr>
        </p:nvGraphicFramePr>
        <p:xfrm>
          <a:off x="1128200" y="1859406"/>
          <a:ext cx="7261225" cy="3348000"/>
        </p:xfrm>
        <a:graphic>
          <a:graphicData uri="http://schemas.openxmlformats.org/drawingml/2006/table">
            <a:tbl>
              <a:tblPr/>
              <a:tblGrid>
                <a:gridCol w="7261225">
                  <a:extLst>
                    <a:ext uri="{9D8B030D-6E8A-4147-A177-3AD203B41FA5}">
                      <a16:colId xmlns:a16="http://schemas.microsoft.com/office/drawing/2014/main" val="20000"/>
                    </a:ext>
                  </a:extLst>
                </a:gridCol>
              </a:tblGrid>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1764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sz="1800" b="1" dirty="0">
                          <a:solidFill>
                            <a:schemeClr val="tx1"/>
                          </a:solidFill>
                          <a:effectLst/>
                          <a:latin typeface="Arial" panose="020B0604020202020204" pitchFamily="34" charset="0"/>
                          <a:ea typeface="ＭＳ 明朝"/>
                          <a:cs typeface="Times New Roman"/>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Rescue the patient from the sea and move to a dry area.</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sz="1800" b="1" dirty="0">
                          <a:solidFill>
                            <a:schemeClr val="tx1"/>
                          </a:solidFill>
                          <a:effectLst/>
                          <a:latin typeface="Arial" panose="020B0604020202020204" pitchFamily="34" charset="0"/>
                          <a:ea typeface="ＭＳ 明朝"/>
                          <a:cs typeface="Times New Roman"/>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Reassure the person and keep them calm.</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sz="1800" b="1" dirty="0">
                          <a:solidFill>
                            <a:schemeClr val="tx1"/>
                          </a:solidFill>
                          <a:effectLst/>
                          <a:latin typeface="Arial" panose="020B0604020202020204" pitchFamily="34" charset="0"/>
                          <a:ea typeface="ＭＳ 明朝"/>
                          <a:cs typeface="Times New Roman"/>
                        </a:rPr>
                        <a:t> </a:t>
                      </a: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DO NOT</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rub the stung area.</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sz="1800" b="1" dirty="0">
                          <a:solidFill>
                            <a:schemeClr val="tx1"/>
                          </a:solidFill>
                          <a:effectLst/>
                          <a:latin typeface="Arial" panose="020B0604020202020204" pitchFamily="34" charset="0"/>
                          <a:ea typeface="ＭＳ 明朝"/>
                          <a:cs typeface="Times New Roman"/>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Pick off any tentacles on the skin with your fingers.</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sz="1800" b="1" dirty="0">
                          <a:solidFill>
                            <a:schemeClr val="tx1"/>
                          </a:solidFill>
                          <a:effectLst/>
                          <a:latin typeface="Arial" panose="020B0604020202020204" pitchFamily="34" charset="0"/>
                          <a:ea typeface="ＭＳ 明朝"/>
                          <a:cs typeface="Times New Roman"/>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Wash the area with sea water NOT fresh water.</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2000">
                <a:tc>
                  <a:txBody>
                    <a:bodyPr/>
                    <a:lstStyle>
                      <a:lvl1pPr marL="52388"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52388" marR="0" lvl="0" indent="0" algn="ctr" defTabSz="457200" rtl="0" eaLnBrk="1" fontAlgn="base" latinLnBrk="0" hangingPunct="1">
                        <a:lnSpc>
                          <a:spcPct val="100000"/>
                        </a:lnSpc>
                        <a:spcBef>
                          <a:spcPts val="432"/>
                        </a:spcBef>
                        <a:spcAft>
                          <a:spcPts val="0"/>
                        </a:spcAft>
                        <a:buClrTx/>
                        <a:buSzTx/>
                        <a:buFont typeface="+mj-lt" charset="0"/>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Unconscious:</a:t>
                      </a:r>
                      <a:endParaRPr kumimoji="0" lang="en-US" altLang="en-US" sz="1800" b="0" i="0" u="none" strike="noStrike" cap="none" normalizeH="0" baseline="0" dirty="0">
                        <a:ln>
                          <a:noFill/>
                        </a:ln>
                        <a:solidFill>
                          <a:schemeClr val="bg1"/>
                        </a:solidFill>
                        <a:effectLst/>
                        <a:latin typeface="Arial" panose="020B0604020202020204" pitchFamily="34" charset="0"/>
                        <a:ea typeface="MS Mincho" panose="02020609040205080304" pitchFamily="49"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2"/>
                  </a:ext>
                </a:extLst>
              </a:tr>
              <a:tr h="720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sz="1800" b="1" dirty="0">
                          <a:solidFill>
                            <a:schemeClr val="tx1"/>
                          </a:solidFill>
                          <a:effectLst/>
                          <a:latin typeface="Arial" panose="020B0604020202020204" pitchFamily="34" charset="0"/>
                          <a:ea typeface="ＭＳ 明朝"/>
                          <a:cs typeface="Times New Roman"/>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Follow DRS ABCD Basic Life Support process.</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sz="1800" b="1" dirty="0">
                          <a:solidFill>
                            <a:schemeClr val="tx1"/>
                          </a:solidFill>
                          <a:effectLst/>
                          <a:latin typeface="Arial" panose="020B0604020202020204" pitchFamily="34" charset="0"/>
                          <a:ea typeface="ＭＳ 明朝"/>
                          <a:cs typeface="Times New Roman"/>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Call for an ambulance – Dial 000 or 112.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17409894"/>
      </p:ext>
    </p:extLst>
  </p:cSld>
  <p:clrMapOvr>
    <a:masterClrMapping/>
  </p:clrMapOvr>
  <p:transition spd="slow">
    <p:push/>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4D8BA-40C0-4C65-B52B-CF5670E7BBCE}"/>
              </a:ext>
            </a:extLst>
          </p:cNvPr>
          <p:cNvPicPr>
            <a:picLocks noChangeAspect="1"/>
          </p:cNvPicPr>
          <p:nvPr/>
        </p:nvPicPr>
        <p:blipFill>
          <a:blip r:embed="rId3"/>
          <a:stretch>
            <a:fillRect/>
          </a:stretch>
        </p:blipFill>
        <p:spPr>
          <a:xfrm>
            <a:off x="950765" y="1188719"/>
            <a:ext cx="6494801" cy="4787627"/>
          </a:xfrm>
          <a:prstGeom prst="rect">
            <a:avLst/>
          </a:prstGeom>
        </p:spPr>
      </p:pic>
    </p:spTree>
    <p:extLst>
      <p:ext uri="{BB962C8B-B14F-4D97-AF65-F5344CB8AC3E}">
        <p14:creationId xmlns:p14="http://schemas.microsoft.com/office/powerpoint/2010/main" val="3168419134"/>
      </p:ext>
    </p:extLst>
  </p:cSld>
  <p:clrMapOvr>
    <a:masterClrMapping/>
  </p:clrMapOvr>
  <p:transition spd="slow">
    <p:push/>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txBox="1">
            <a:spLocks/>
          </p:cNvSpPr>
          <p:nvPr/>
        </p:nvSpPr>
        <p:spPr bwMode="auto">
          <a:xfrm>
            <a:off x="232039" y="114054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Box Jellyfish</a:t>
            </a:r>
          </a:p>
        </p:txBody>
      </p:sp>
      <p:sp>
        <p:nvSpPr>
          <p:cNvPr id="48130" name="Content Placeholder 2"/>
          <p:cNvSpPr txBox="1">
            <a:spLocks/>
          </p:cNvSpPr>
          <p:nvPr/>
        </p:nvSpPr>
        <p:spPr bwMode="auto">
          <a:xfrm>
            <a:off x="1175936" y="2340352"/>
            <a:ext cx="5703094"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Signs and symptoms of box jellyfish stings: </a:t>
            </a:r>
          </a:p>
          <a:p>
            <a:endParaRPr lang="en-US" altLang="en-US" sz="1800" dirty="0">
              <a:solidFill>
                <a:schemeClr val="bg1"/>
              </a:solidFill>
              <a:latin typeface="Arial" panose="020B0604020202020204" pitchFamily="34" charset="0"/>
              <a:ea typeface="MS Mincho" panose="02020609040205080304" pitchFamily="49" charset="-128"/>
            </a:endParaRPr>
          </a:p>
          <a:p>
            <a:pPr marL="198000"/>
            <a:r>
              <a:rPr lang="en-US" altLang="en-US" sz="1800" dirty="0">
                <a:solidFill>
                  <a:schemeClr val="bg1"/>
                </a:solidFill>
                <a:latin typeface="Arial" panose="020B0604020202020204" pitchFamily="34" charset="0"/>
                <a:ea typeface="MS Mincho" panose="02020609040205080304" pitchFamily="49" charset="-128"/>
              </a:rPr>
              <a:t>Skin: </a:t>
            </a:r>
          </a:p>
          <a:p>
            <a:pPr marL="882000" indent="-342000">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Ladder pattern marks from tentacles. </a:t>
            </a:r>
          </a:p>
          <a:p>
            <a:pPr marL="882000" indent="-342000">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Immediate burning pain. </a:t>
            </a:r>
          </a:p>
          <a:p>
            <a:pPr marL="882000" indent="-342000">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Pieces of tentacles cling to the skin. </a:t>
            </a:r>
          </a:p>
          <a:p>
            <a:pPr marL="540000" indent="-342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in the lymph nodes. </a:t>
            </a:r>
          </a:p>
          <a:p>
            <a:pPr marL="540000" indent="-342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Altered behaviour. </a:t>
            </a:r>
          </a:p>
          <a:p>
            <a:pPr marL="540000" indent="-342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Respiratory/sudden cardiac arrest.</a:t>
            </a:r>
          </a:p>
        </p:txBody>
      </p:sp>
      <p:pic>
        <p:nvPicPr>
          <p:cNvPr id="14338" name="Picture 2" descr="Image result for box jellyfish">
            <a:extLst>
              <a:ext uri="{FF2B5EF4-FFF2-40B4-BE49-F238E27FC236}">
                <a16:creationId xmlns:a16="http://schemas.microsoft.com/office/drawing/2014/main" id="{3D603B12-8342-45BC-8F73-6609F69FE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75597" y="1140543"/>
            <a:ext cx="2077788" cy="424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68071"/>
      </p:ext>
    </p:extLst>
  </p:cSld>
  <p:clrMapOvr>
    <a:masterClrMapping/>
  </p:clrMapOvr>
  <p:transition spd="slow">
    <p:push/>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txBox="1">
            <a:spLocks/>
          </p:cNvSpPr>
          <p:nvPr/>
        </p:nvSpPr>
        <p:spPr bwMode="auto">
          <a:xfrm>
            <a:off x="232039" y="101041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Box Jellyfish</a:t>
            </a:r>
          </a:p>
        </p:txBody>
      </p:sp>
      <p:pic>
        <p:nvPicPr>
          <p:cNvPr id="2" name="Picture 1"/>
          <p:cNvPicPr>
            <a:picLocks noChangeAspect="1"/>
          </p:cNvPicPr>
          <p:nvPr/>
        </p:nvPicPr>
        <p:blipFill>
          <a:blip r:embed="rId3"/>
          <a:stretch>
            <a:fillRect/>
          </a:stretch>
        </p:blipFill>
        <p:spPr>
          <a:xfrm>
            <a:off x="1196123" y="1850616"/>
            <a:ext cx="5780066" cy="4196223"/>
          </a:xfrm>
          <a:prstGeom prst="rect">
            <a:avLst/>
          </a:prstGeom>
        </p:spPr>
      </p:pic>
    </p:spTree>
    <p:extLst>
      <p:ext uri="{BB962C8B-B14F-4D97-AF65-F5344CB8AC3E}">
        <p14:creationId xmlns:p14="http://schemas.microsoft.com/office/powerpoint/2010/main" val="550569210"/>
      </p:ext>
    </p:extLst>
  </p:cSld>
  <p:clrMapOvr>
    <a:masterClrMapping/>
  </p:clrMapOvr>
  <p:transition spd="slow">
    <p:push/>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txBox="1">
            <a:spLocks/>
          </p:cNvSpPr>
          <p:nvPr/>
        </p:nvSpPr>
        <p:spPr bwMode="auto">
          <a:xfrm>
            <a:off x="275732" y="120767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Blue-Ringed Octopus &amp; Cone Shell</a:t>
            </a:r>
          </a:p>
        </p:txBody>
      </p:sp>
      <p:sp>
        <p:nvSpPr>
          <p:cNvPr id="226306" name="Content Placeholder 2"/>
          <p:cNvSpPr txBox="1">
            <a:spLocks/>
          </p:cNvSpPr>
          <p:nvPr/>
        </p:nvSpPr>
        <p:spPr bwMode="auto">
          <a:xfrm>
            <a:off x="886166" y="2675941"/>
            <a:ext cx="7431924" cy="168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2625"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Bite site – relatively painless, may be a spot of blood.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Numbness of tongue and lips.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Progressive muscle weakness.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Respiratory arrest may occur within 30 minutes.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Paralysis – the person may still be able to hear.</a:t>
            </a:r>
          </a:p>
        </p:txBody>
      </p:sp>
      <p:sp>
        <p:nvSpPr>
          <p:cNvPr id="226308" name="Rectangle 1"/>
          <p:cNvSpPr>
            <a:spLocks noChangeArrowheads="1"/>
          </p:cNvSpPr>
          <p:nvPr/>
        </p:nvSpPr>
        <p:spPr bwMode="auto">
          <a:xfrm>
            <a:off x="478650" y="2297288"/>
            <a:ext cx="818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b="1" dirty="0">
                <a:solidFill>
                  <a:schemeClr val="bg1"/>
                </a:solidFill>
                <a:latin typeface="Arial" panose="020B0604020202020204" pitchFamily="34" charset="0"/>
                <a:ea typeface="MS Mincho" panose="02020609040205080304" pitchFamily="49" charset="-128"/>
              </a:rPr>
              <a:t>Signs and symptoms of a bite from a blue-ringed octopus or cone shell: </a:t>
            </a:r>
          </a:p>
        </p:txBody>
      </p:sp>
      <p:pic>
        <p:nvPicPr>
          <p:cNvPr id="15362" name="Picture 2" descr="Image result for blue ring octopus">
            <a:extLst>
              <a:ext uri="{FF2B5EF4-FFF2-40B4-BE49-F238E27FC236}">
                <a16:creationId xmlns:a16="http://schemas.microsoft.com/office/drawing/2014/main" id="{3689C013-BF84-44DC-A709-770A28835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563" y="4540599"/>
            <a:ext cx="3669276" cy="206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642786"/>
      </p:ext>
    </p:extLst>
  </p:cSld>
  <p:clrMapOvr>
    <a:masterClrMapping/>
  </p:clrMapOvr>
  <p:transition spd="slow">
    <p:push/>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txBox="1">
            <a:spLocks/>
          </p:cNvSpPr>
          <p:nvPr/>
        </p:nvSpPr>
        <p:spPr bwMode="auto">
          <a:xfrm>
            <a:off x="197908" y="114423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Blue-Ringed Octopus &amp; Cone Shell</a:t>
            </a:r>
          </a:p>
        </p:txBody>
      </p:sp>
      <p:pic>
        <p:nvPicPr>
          <p:cNvPr id="2" name="Picture 1"/>
          <p:cNvPicPr>
            <a:picLocks noChangeAspect="1"/>
          </p:cNvPicPr>
          <p:nvPr/>
        </p:nvPicPr>
        <p:blipFill>
          <a:blip r:embed="rId3"/>
          <a:stretch>
            <a:fillRect/>
          </a:stretch>
        </p:blipFill>
        <p:spPr>
          <a:xfrm>
            <a:off x="1209060" y="2009365"/>
            <a:ext cx="6250073" cy="3704405"/>
          </a:xfrm>
          <a:prstGeom prst="rect">
            <a:avLst/>
          </a:prstGeom>
          <a:solidFill>
            <a:schemeClr val="bg1"/>
          </a:solidFill>
        </p:spPr>
      </p:pic>
    </p:spTree>
    <p:extLst>
      <p:ext uri="{BB962C8B-B14F-4D97-AF65-F5344CB8AC3E}">
        <p14:creationId xmlns:p14="http://schemas.microsoft.com/office/powerpoint/2010/main" val="3118072849"/>
      </p:ext>
    </p:extLst>
  </p:cSld>
  <p:clrMapOvr>
    <a:masterClrMapping/>
  </p:clrMapOvr>
  <p:transition spd="slow">
    <p:push/>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txBox="1">
            <a:spLocks/>
          </p:cNvSpPr>
          <p:nvPr/>
        </p:nvSpPr>
        <p:spPr bwMode="auto">
          <a:xfrm>
            <a:off x="197087" y="114958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Stonefish, Bull Rout &amp; Stingray</a:t>
            </a:r>
          </a:p>
        </p:txBody>
      </p:sp>
      <p:sp>
        <p:nvSpPr>
          <p:cNvPr id="48130" name="Content Placeholder 2"/>
          <p:cNvSpPr txBox="1">
            <a:spLocks/>
          </p:cNvSpPr>
          <p:nvPr/>
        </p:nvSpPr>
        <p:spPr bwMode="auto">
          <a:xfrm>
            <a:off x="1090901" y="2140061"/>
            <a:ext cx="6962197" cy="1959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Signs and symptoms of stonefish, bull rout and stingray stings: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Severe pain.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At site – swelling, open wound, </a:t>
            </a:r>
            <a:r>
              <a:rPr lang="en-US" altLang="en-US" sz="1800" dirty="0" err="1">
                <a:solidFill>
                  <a:schemeClr val="bg1"/>
                </a:solidFill>
                <a:latin typeface="Arial" panose="020B0604020202020204" pitchFamily="34" charset="0"/>
                <a:ea typeface="MS Mincho" panose="02020609040205080304" pitchFamily="49" charset="-128"/>
              </a:rPr>
              <a:t>discolouration</a:t>
            </a: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Possible external bleeding.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Panic/irrational behaviour.</a:t>
            </a:r>
          </a:p>
        </p:txBody>
      </p:sp>
      <p:pic>
        <p:nvPicPr>
          <p:cNvPr id="17410" name="Picture 2" descr="http://www.qm.qld.gov.au/Find+out+about/Animals+of+Queensland/Fishes/Venomous+fishes/~/media/Images/Find%20out%20about/Animals/Fishes/Venomous%20fishes/synanceia-horrida-2.jpg?w=300&amp;h=221&amp;as=1">
            <a:extLst>
              <a:ext uri="{FF2B5EF4-FFF2-40B4-BE49-F238E27FC236}">
                <a16:creationId xmlns:a16="http://schemas.microsoft.com/office/drawing/2014/main" id="{DC2B646B-C650-4A78-8880-A43CD634E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101" y="4546054"/>
            <a:ext cx="2857500"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707659"/>
      </p:ext>
    </p:extLst>
  </p:cSld>
  <p:clrMapOvr>
    <a:masterClrMapping/>
  </p:clrMapOvr>
  <p:transition spd="slow">
    <p:push/>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txBox="1">
            <a:spLocks/>
          </p:cNvSpPr>
          <p:nvPr/>
        </p:nvSpPr>
        <p:spPr bwMode="auto">
          <a:xfrm>
            <a:off x="167590" y="1010702"/>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Stonefish, Bull Rout &amp; Stingray</a:t>
            </a:r>
          </a:p>
        </p:txBody>
      </p:sp>
      <p:pic>
        <p:nvPicPr>
          <p:cNvPr id="2" name="Picture 1"/>
          <p:cNvPicPr>
            <a:picLocks noChangeAspect="1"/>
          </p:cNvPicPr>
          <p:nvPr/>
        </p:nvPicPr>
        <p:blipFill>
          <a:blip r:embed="rId3"/>
          <a:stretch>
            <a:fillRect/>
          </a:stretch>
        </p:blipFill>
        <p:spPr>
          <a:xfrm>
            <a:off x="1193764" y="2068101"/>
            <a:ext cx="6310057" cy="3259673"/>
          </a:xfrm>
          <a:prstGeom prst="rect">
            <a:avLst/>
          </a:prstGeom>
          <a:solidFill>
            <a:schemeClr val="bg1"/>
          </a:solidFill>
        </p:spPr>
      </p:pic>
    </p:spTree>
    <p:extLst>
      <p:ext uri="{BB962C8B-B14F-4D97-AF65-F5344CB8AC3E}">
        <p14:creationId xmlns:p14="http://schemas.microsoft.com/office/powerpoint/2010/main" val="287372307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2"/>
          <p:cNvSpPr txBox="1">
            <a:spLocks/>
          </p:cNvSpPr>
          <p:nvPr/>
        </p:nvSpPr>
        <p:spPr bwMode="auto">
          <a:xfrm>
            <a:off x="1057879" y="1599994"/>
            <a:ext cx="672404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ct val="20000"/>
              </a:spcBef>
              <a:buSzPct val="100000"/>
            </a:pPr>
            <a:r>
              <a:rPr lang="en-AU" altLang="en-US" b="1" dirty="0">
                <a:solidFill>
                  <a:schemeClr val="bg1"/>
                </a:solidFill>
                <a:latin typeface="Arial" panose="020B0604020202020204" pitchFamily="34" charset="0"/>
                <a:ea typeface="MS Mincho" panose="02020609040205080304" pitchFamily="49" charset="-128"/>
              </a:rPr>
              <a:t>HLTAID003 Provide First Aid</a:t>
            </a:r>
          </a:p>
          <a:p>
            <a:pPr>
              <a:spcBef>
                <a:spcPct val="20000"/>
              </a:spcBef>
              <a:buSzPct val="100000"/>
            </a:pPr>
            <a:endParaRPr lang="en-AU" altLang="en-US" sz="2000" b="1" dirty="0">
              <a:solidFill>
                <a:schemeClr val="bg1"/>
              </a:solidFill>
              <a:latin typeface="Arial" panose="020B0604020202020204" pitchFamily="34" charset="0"/>
              <a:ea typeface="MS Mincho" panose="02020609040205080304" pitchFamily="49" charset="-128"/>
            </a:endParaRPr>
          </a:p>
          <a:p>
            <a:pPr marL="457200" indent="-457200">
              <a:spcBef>
                <a:spcPct val="20000"/>
              </a:spcBef>
              <a:buSzPct val="100000"/>
              <a:buAutoNum type="arabicPeriod"/>
            </a:pPr>
            <a:r>
              <a:rPr lang="en-AU" altLang="en-US" sz="2000" dirty="0">
                <a:solidFill>
                  <a:schemeClr val="bg1"/>
                </a:solidFill>
                <a:latin typeface="Arial" panose="020B0604020202020204" pitchFamily="34" charset="0"/>
                <a:ea typeface="MS Mincho" panose="02020609040205080304" pitchFamily="49" charset="-128"/>
              </a:rPr>
              <a:t>Respond to an emergency situation</a:t>
            </a:r>
          </a:p>
          <a:p>
            <a:pPr marL="457200" indent="-457200">
              <a:spcBef>
                <a:spcPct val="20000"/>
              </a:spcBef>
              <a:buSzPct val="100000"/>
              <a:buAutoNum type="arabicPeriod"/>
            </a:pPr>
            <a:r>
              <a:rPr lang="en-AU" altLang="en-US" sz="2000" dirty="0">
                <a:solidFill>
                  <a:schemeClr val="bg1"/>
                </a:solidFill>
                <a:latin typeface="Arial" panose="020B0604020202020204" pitchFamily="34" charset="0"/>
                <a:ea typeface="MS Mincho" panose="02020609040205080304" pitchFamily="49" charset="-128"/>
              </a:rPr>
              <a:t>Apply appropriate first aid procedures</a:t>
            </a:r>
          </a:p>
          <a:p>
            <a:pPr marL="457200" indent="-457200">
              <a:spcBef>
                <a:spcPct val="20000"/>
              </a:spcBef>
              <a:buSzPct val="100000"/>
              <a:buAutoNum type="arabicPeriod"/>
            </a:pPr>
            <a:r>
              <a:rPr lang="en-AU" altLang="en-US" sz="2000" dirty="0">
                <a:solidFill>
                  <a:schemeClr val="bg1"/>
                </a:solidFill>
                <a:latin typeface="Arial" panose="020B0604020202020204" pitchFamily="34" charset="0"/>
                <a:ea typeface="MS Mincho" panose="02020609040205080304" pitchFamily="49" charset="-128"/>
              </a:rPr>
              <a:t>Communicate details of the incident</a:t>
            </a:r>
          </a:p>
          <a:p>
            <a:pPr marL="457200" indent="-457200">
              <a:spcBef>
                <a:spcPct val="20000"/>
              </a:spcBef>
              <a:buSzPct val="100000"/>
              <a:buAutoNum type="arabicPeriod"/>
            </a:pPr>
            <a:r>
              <a:rPr lang="en-AU" altLang="en-US" sz="2000" dirty="0">
                <a:solidFill>
                  <a:schemeClr val="bg1"/>
                </a:solidFill>
                <a:latin typeface="Arial" panose="020B0604020202020204" pitchFamily="34" charset="0"/>
                <a:ea typeface="MS Mincho" panose="02020609040205080304" pitchFamily="49" charset="-128"/>
              </a:rPr>
              <a:t>Evaluate the incident and own performance</a:t>
            </a:r>
          </a:p>
        </p:txBody>
      </p:sp>
      <p:pic>
        <p:nvPicPr>
          <p:cNvPr id="1026" name="Picture 2" descr="Image result for rlsswa first aid">
            <a:extLst>
              <a:ext uri="{FF2B5EF4-FFF2-40B4-BE49-F238E27FC236}">
                <a16:creationId xmlns:a16="http://schemas.microsoft.com/office/drawing/2014/main" id="{F27821A7-93AA-47A3-AE7F-5FA1A24EA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085" y="4623304"/>
            <a:ext cx="3862103" cy="151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831632"/>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90612" y="115547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Privacy and Confidentiality</a:t>
            </a:r>
          </a:p>
        </p:txBody>
      </p:sp>
      <p:sp>
        <p:nvSpPr>
          <p:cNvPr id="46082" name="Content Placeholder 2"/>
          <p:cNvSpPr txBox="1">
            <a:spLocks/>
          </p:cNvSpPr>
          <p:nvPr/>
        </p:nvSpPr>
        <p:spPr bwMode="auto">
          <a:xfrm>
            <a:off x="1017771" y="1023648"/>
            <a:ext cx="60954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98000">
              <a:spcBef>
                <a:spcPts val="432"/>
              </a:spcBef>
              <a:buSzPct val="100000"/>
              <a:defRPr/>
            </a:pPr>
            <a:endParaRPr lang="en-AU" sz="1800" dirty="0">
              <a:latin typeface="Arial" panose="020B0604020202020204" pitchFamily="34" charset="0"/>
              <a:cs typeface="Tahoma"/>
            </a:endParaRPr>
          </a:p>
        </p:txBody>
      </p:sp>
      <p:sp>
        <p:nvSpPr>
          <p:cNvPr id="3" name="Rectangle 2"/>
          <p:cNvSpPr/>
          <p:nvPr/>
        </p:nvSpPr>
        <p:spPr>
          <a:xfrm>
            <a:off x="1202965" y="2459504"/>
            <a:ext cx="7261225" cy="1938992"/>
          </a:xfrm>
          <a:prstGeom prst="rect">
            <a:avLst/>
          </a:prstGeom>
        </p:spPr>
        <p:txBody>
          <a:bodyPr wrap="square">
            <a:spAutoFit/>
          </a:bodyPr>
          <a:lstStyle/>
          <a:p>
            <a:r>
              <a:rPr lang="en-AU" altLang="en-US" sz="2000" b="1" dirty="0">
                <a:solidFill>
                  <a:schemeClr val="bg1"/>
                </a:solidFill>
                <a:latin typeface="Arial" panose="020B0604020202020204" pitchFamily="34" charset="0"/>
                <a:cs typeface="Tahoma" panose="020B0604030504040204" pitchFamily="34" charset="0"/>
              </a:rPr>
              <a:t>People you can share information with are: </a:t>
            </a:r>
          </a:p>
          <a:p>
            <a:endParaRPr lang="en-AU" altLang="en-US" sz="2000" dirty="0">
              <a:solidFill>
                <a:schemeClr val="bg1"/>
              </a:solidFill>
              <a:latin typeface="Arial" panose="020B0604020202020204" pitchFamily="34" charset="0"/>
              <a:cs typeface="Tahoma" panose="020B0604030504040204" pitchFamily="34" charset="0"/>
            </a:endParaRPr>
          </a:p>
          <a:p>
            <a:pPr marL="800100" lvl="1" indent="-3429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Ambulance officers or paramedics </a:t>
            </a:r>
          </a:p>
          <a:p>
            <a:pPr marL="800100" lvl="1" indent="-3429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Nurse or doctor at a hospital </a:t>
            </a:r>
          </a:p>
          <a:p>
            <a:pPr marL="800100" lvl="1" indent="-3429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Another first aid responder involved in the incident </a:t>
            </a:r>
          </a:p>
          <a:p>
            <a:pPr marL="800100" lvl="1" indent="-3429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Family of the casualty </a:t>
            </a:r>
          </a:p>
        </p:txBody>
      </p:sp>
    </p:spTree>
    <p:extLst>
      <p:ext uri="{BB962C8B-B14F-4D97-AF65-F5344CB8AC3E}">
        <p14:creationId xmlns:p14="http://schemas.microsoft.com/office/powerpoint/2010/main" val="2024223293"/>
      </p:ext>
    </p:extLst>
  </p:cSld>
  <p:clrMapOvr>
    <a:masterClrMapping/>
  </p:clrMapOvr>
  <p:transition spd="slow">
    <p:push/>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1"/>
          <p:cNvSpPr txBox="1">
            <a:spLocks/>
          </p:cNvSpPr>
          <p:nvPr/>
        </p:nvSpPr>
        <p:spPr bwMode="auto">
          <a:xfrm>
            <a:off x="293227" y="108088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Poisons</a:t>
            </a:r>
          </a:p>
        </p:txBody>
      </p:sp>
      <p:sp>
        <p:nvSpPr>
          <p:cNvPr id="236546" name="Content Placeholder 2"/>
          <p:cNvSpPr txBox="1">
            <a:spLocks/>
          </p:cNvSpPr>
          <p:nvPr/>
        </p:nvSpPr>
        <p:spPr bwMode="auto">
          <a:xfrm>
            <a:off x="1279594" y="2293937"/>
            <a:ext cx="39147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Poisons can enter the body by contact with the skin, ingested, injected or inhaled and they can be solid, liquid or gas.</a:t>
            </a:r>
          </a:p>
          <a:p>
            <a:r>
              <a:rPr lang="en-US" altLang="en-US" sz="1800" dirty="0">
                <a:solidFill>
                  <a:schemeClr val="bg1"/>
                </a:solidFill>
                <a:latin typeface="Arial" panose="020B0604020202020204" pitchFamily="34" charset="0"/>
                <a:ea typeface="MS Mincho" panose="02020609040205080304" pitchFamily="49" charset="-128"/>
              </a:rPr>
              <a:t>  </a:t>
            </a:r>
          </a:p>
          <a:p>
            <a:r>
              <a:rPr lang="en-US" altLang="en-US" sz="1800" dirty="0">
                <a:solidFill>
                  <a:schemeClr val="bg1"/>
                </a:solidFill>
                <a:latin typeface="Arial" panose="020B0604020202020204" pitchFamily="34" charset="0"/>
                <a:ea typeface="MS Mincho" panose="02020609040205080304" pitchFamily="49" charset="-128"/>
              </a:rPr>
              <a:t>As with any medical emergency it is important to try and identify the source of the poison and illness so that it may be treated appropriately.</a:t>
            </a:r>
          </a:p>
        </p:txBody>
      </p:sp>
      <p:pic>
        <p:nvPicPr>
          <p:cNvPr id="236547" name="Picture 1" descr="Danger Poison PN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5631" y="2382427"/>
            <a:ext cx="318452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923590"/>
      </p:ext>
    </p:extLst>
  </p:cSld>
  <p:clrMapOvr>
    <a:masterClrMapping/>
  </p:clrMapOvr>
  <p:transition spd="slow">
    <p:push/>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txBox="1">
            <a:spLocks/>
          </p:cNvSpPr>
          <p:nvPr/>
        </p:nvSpPr>
        <p:spPr bwMode="auto">
          <a:xfrm>
            <a:off x="1157458" y="1572081"/>
            <a:ext cx="3824288" cy="1856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Inhaled Poisons</a:t>
            </a: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Gases: carbon monoxide, carbon dioxide, nitrous oxide, chlorine.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Fumes from sources such as: glues, paints, petrol, drugs.</a:t>
            </a:r>
          </a:p>
        </p:txBody>
      </p:sp>
      <p:sp>
        <p:nvSpPr>
          <p:cNvPr id="6" name="Content Placeholder 2"/>
          <p:cNvSpPr txBox="1">
            <a:spLocks/>
          </p:cNvSpPr>
          <p:nvPr/>
        </p:nvSpPr>
        <p:spPr bwMode="auto">
          <a:xfrm>
            <a:off x="1157458" y="3888194"/>
            <a:ext cx="3895725"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Injected Poisons</a:t>
            </a: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Those obtained through the bite or sting of insects, spiders, snakes, marine animals. </a:t>
            </a:r>
          </a:p>
          <a:p>
            <a:pPr marL="540000" indent="-342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Those from drugs or medications injected through a needle/sharp object.</a:t>
            </a:r>
          </a:p>
        </p:txBody>
      </p:sp>
      <p:pic>
        <p:nvPicPr>
          <p:cNvPr id="9" name="Picture 4" descr="Image result for poison information centre">
            <a:extLst>
              <a:ext uri="{FF2B5EF4-FFF2-40B4-BE49-F238E27FC236}">
                <a16:creationId xmlns:a16="http://schemas.microsoft.com/office/drawing/2014/main" id="{A5B9A9EC-851A-4B51-9893-EAECBA0B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206" y="2970671"/>
            <a:ext cx="3529152" cy="110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157357"/>
      </p:ext>
    </p:extLst>
  </p:cSld>
  <p:clrMapOvr>
    <a:masterClrMapping/>
  </p:clrMapOvr>
  <p:transition spd="slow">
    <p:push/>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218552" y="1292999"/>
            <a:ext cx="3895725" cy="261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Ingested Poisons</a:t>
            </a: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Medications.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Contaminated foods including mushrooms and shellfish.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Alcohol.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Cleaning products.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Pesticides.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Plants.</a:t>
            </a:r>
          </a:p>
        </p:txBody>
      </p:sp>
      <p:sp>
        <p:nvSpPr>
          <p:cNvPr id="7" name="Content Placeholder 2"/>
          <p:cNvSpPr txBox="1">
            <a:spLocks/>
          </p:cNvSpPr>
          <p:nvPr/>
        </p:nvSpPr>
        <p:spPr bwMode="auto">
          <a:xfrm>
            <a:off x="1125419" y="4251548"/>
            <a:ext cx="3895725"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Absorbed Poisons</a:t>
            </a:r>
            <a:r>
              <a:rPr lang="en-US" altLang="en-US" sz="1800" dirty="0">
                <a:solidFill>
                  <a:schemeClr val="bg1"/>
                </a:solidFill>
                <a:latin typeface="Arial" panose="020B0604020202020204" pitchFamily="34" charset="0"/>
                <a:ea typeface="MS Mincho" panose="02020609040205080304" pitchFamily="49" charset="-128"/>
              </a:rPr>
              <a:t> enter the body through the skin, mucous membranes or other body surfaces, including: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Plants.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Chemicals. </a:t>
            </a:r>
          </a:p>
          <a:p>
            <a:pPr marL="540000" indent="-342000">
              <a:spcBef>
                <a:spcPts val="438"/>
              </a:spcBef>
              <a:buFont typeface="Arial" panose="020B0604020202020204" pitchFamily="34" charset="0"/>
              <a:buChar char="•"/>
            </a:pPr>
            <a:r>
              <a:rPr lang="en-US" altLang="en-US" sz="1800" dirty="0" err="1">
                <a:solidFill>
                  <a:schemeClr val="bg1"/>
                </a:solidFill>
                <a:latin typeface="Arial" panose="020B0604020202020204" pitchFamily="34" charset="0"/>
                <a:ea typeface="MS Mincho" panose="02020609040205080304" pitchFamily="49" charset="-128"/>
              </a:rPr>
              <a:t>Fertilisers</a:t>
            </a:r>
            <a:r>
              <a:rPr lang="en-US" altLang="en-US" sz="1800" dirty="0">
                <a:solidFill>
                  <a:schemeClr val="bg1"/>
                </a:solidFill>
                <a:latin typeface="Arial" panose="020B0604020202020204" pitchFamily="34" charset="0"/>
                <a:ea typeface="MS Mincho" panose="02020609040205080304" pitchFamily="49" charset="-128"/>
              </a:rPr>
              <a:t> and pesticides.</a:t>
            </a:r>
          </a:p>
        </p:txBody>
      </p:sp>
      <p:pic>
        <p:nvPicPr>
          <p:cNvPr id="19462" name="Picture 6" descr="Image result for poison inhaled">
            <a:extLst>
              <a:ext uri="{FF2B5EF4-FFF2-40B4-BE49-F238E27FC236}">
                <a16:creationId xmlns:a16="http://schemas.microsoft.com/office/drawing/2014/main" id="{5DBE45C3-DB3A-4163-8684-6502D4C79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473" y="1935764"/>
            <a:ext cx="3812516" cy="298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504620"/>
      </p:ext>
    </p:extLst>
  </p:cSld>
  <p:clrMapOvr>
    <a:masterClrMapping/>
  </p:clrMapOvr>
  <p:transition spd="slow">
    <p:push/>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txBox="1">
            <a:spLocks/>
          </p:cNvSpPr>
          <p:nvPr/>
        </p:nvSpPr>
        <p:spPr bwMode="auto">
          <a:xfrm>
            <a:off x="253898" y="113004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Poisons</a:t>
            </a:r>
          </a:p>
        </p:txBody>
      </p:sp>
      <p:sp>
        <p:nvSpPr>
          <p:cNvPr id="48130" name="Content Placeholder 2"/>
          <p:cNvSpPr txBox="1">
            <a:spLocks/>
          </p:cNvSpPr>
          <p:nvPr/>
        </p:nvSpPr>
        <p:spPr bwMode="auto">
          <a:xfrm>
            <a:off x="1628877" y="1998323"/>
            <a:ext cx="6383492" cy="3929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dirty="0">
                <a:solidFill>
                  <a:schemeClr val="bg1"/>
                </a:solidFill>
                <a:latin typeface="Arial" panose="020B0604020202020204" pitchFamily="34" charset="0"/>
                <a:ea typeface="MS Mincho" panose="02020609040205080304" pitchFamily="49" charset="-128"/>
              </a:rPr>
              <a:t>Common signs and symptoms of poisoning:</a:t>
            </a:r>
          </a:p>
          <a:p>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Chest and/or abdominal pain.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Nausea.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Vomiting. </a:t>
            </a:r>
          </a:p>
          <a:p>
            <a:pPr marL="540000" indent="-342000">
              <a:spcBef>
                <a:spcPts val="438"/>
              </a:spcBef>
              <a:buFont typeface="Arial" panose="020B0604020202020204" pitchFamily="34" charset="0"/>
              <a:buChar char="•"/>
            </a:pPr>
            <a:r>
              <a:rPr lang="en-US" altLang="en-US" sz="1800" dirty="0" err="1">
                <a:solidFill>
                  <a:schemeClr val="bg1"/>
                </a:solidFill>
                <a:latin typeface="Arial" panose="020B0604020202020204" pitchFamily="34" charset="0"/>
                <a:ea typeface="MS Mincho" panose="02020609040205080304" pitchFamily="49" charset="-128"/>
              </a:rPr>
              <a:t>Diarrhoea</a:t>
            </a: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Difficulty breathing/irregular breathing.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Seizures.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Presence of drugs.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Sweating.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Altered conscious state.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Burns around the lips and tongue.</a:t>
            </a:r>
          </a:p>
        </p:txBody>
      </p:sp>
    </p:spTree>
    <p:extLst>
      <p:ext uri="{BB962C8B-B14F-4D97-AF65-F5344CB8AC3E}">
        <p14:creationId xmlns:p14="http://schemas.microsoft.com/office/powerpoint/2010/main" val="1628156592"/>
      </p:ext>
    </p:extLst>
  </p:cSld>
  <p:clrMapOvr>
    <a:masterClrMapping/>
  </p:clrMapOvr>
  <p:transition spd="slow">
    <p:push/>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txBox="1">
            <a:spLocks/>
          </p:cNvSpPr>
          <p:nvPr/>
        </p:nvSpPr>
        <p:spPr bwMode="auto">
          <a:xfrm>
            <a:off x="295943" y="104926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Poisons</a:t>
            </a:r>
          </a:p>
        </p:txBody>
      </p:sp>
      <p:sp>
        <p:nvSpPr>
          <p:cNvPr id="248834" name="Content Placeholder 2"/>
          <p:cNvSpPr txBox="1">
            <a:spLocks/>
          </p:cNvSpPr>
          <p:nvPr/>
        </p:nvSpPr>
        <p:spPr bwMode="auto">
          <a:xfrm>
            <a:off x="1095743" y="1996854"/>
            <a:ext cx="713689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General Treatment Principles</a:t>
            </a:r>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dirty="0">
                <a:solidFill>
                  <a:schemeClr val="bg1"/>
                </a:solidFill>
                <a:latin typeface="Arial" panose="020B0604020202020204" pitchFamily="34" charset="0"/>
                <a:ea typeface="MS Mincho" panose="02020609040205080304" pitchFamily="49" charset="-128"/>
              </a:rPr>
              <a:t>If the person is conscious and the scene is safe immediately call the Poisons Information Centre on </a:t>
            </a:r>
            <a:r>
              <a:rPr lang="en-US" altLang="en-US" sz="1800" b="1" dirty="0">
                <a:solidFill>
                  <a:schemeClr val="bg1"/>
                </a:solidFill>
                <a:latin typeface="Arial" panose="020B0604020202020204" pitchFamily="34" charset="0"/>
                <a:ea typeface="MS Mincho" panose="02020609040205080304" pitchFamily="49" charset="-128"/>
              </a:rPr>
              <a:t>13 11 26</a:t>
            </a:r>
            <a:r>
              <a:rPr lang="en-US" altLang="en-US" sz="1800" dirty="0">
                <a:solidFill>
                  <a:schemeClr val="bg1"/>
                </a:solidFill>
                <a:latin typeface="Arial" panose="020B0604020202020204" pitchFamily="34" charset="0"/>
                <a:ea typeface="MS Mincho" panose="02020609040205080304" pitchFamily="49" charset="-128"/>
              </a:rPr>
              <a:t>.</a:t>
            </a:r>
          </a:p>
          <a:p>
            <a:r>
              <a:rPr lang="en-US" altLang="en-US" sz="1800" dirty="0">
                <a:solidFill>
                  <a:schemeClr val="bg1"/>
                </a:solidFill>
                <a:latin typeface="Arial" panose="020B0604020202020204" pitchFamily="34" charset="0"/>
                <a:ea typeface="MS Mincho" panose="02020609040205080304" pitchFamily="49" charset="-128"/>
              </a:rPr>
              <a:t> </a:t>
            </a:r>
          </a:p>
          <a:p>
            <a:r>
              <a:rPr lang="en-US" altLang="en-US" sz="1800" dirty="0">
                <a:solidFill>
                  <a:schemeClr val="bg1"/>
                </a:solidFill>
                <a:latin typeface="Arial" panose="020B0604020202020204" pitchFamily="34" charset="0"/>
                <a:ea typeface="MS Mincho" panose="02020609040205080304" pitchFamily="49" charset="-128"/>
              </a:rPr>
              <a:t>The operator will tell you what to do and whether an ambulance should be called.</a:t>
            </a:r>
          </a:p>
          <a:p>
            <a:r>
              <a:rPr lang="en-US" altLang="en-US" sz="1800" dirty="0">
                <a:solidFill>
                  <a:schemeClr val="bg1"/>
                </a:solidFill>
                <a:latin typeface="Arial" panose="020B0604020202020204" pitchFamily="34" charset="0"/>
                <a:ea typeface="MS Mincho" panose="02020609040205080304" pitchFamily="49" charset="-128"/>
              </a:rPr>
              <a:t> </a:t>
            </a:r>
          </a:p>
          <a:p>
            <a:r>
              <a:rPr lang="en-US" altLang="en-US" sz="1800" dirty="0">
                <a:solidFill>
                  <a:schemeClr val="bg1"/>
                </a:solidFill>
                <a:latin typeface="Arial" panose="020B0604020202020204" pitchFamily="34" charset="0"/>
                <a:ea typeface="MS Mincho" panose="02020609040205080304" pitchFamily="49" charset="-128"/>
              </a:rPr>
              <a:t>If the person is unconscious call 000 or 112.</a:t>
            </a:r>
          </a:p>
        </p:txBody>
      </p:sp>
      <p:sp>
        <p:nvSpPr>
          <p:cNvPr id="2" name="Rectangle: Rounded Corners 1">
            <a:extLst>
              <a:ext uri="{FF2B5EF4-FFF2-40B4-BE49-F238E27FC236}">
                <a16:creationId xmlns:a16="http://schemas.microsoft.com/office/drawing/2014/main" id="{DF4E12BE-EF7A-4508-94B7-5135EE83FDEF}"/>
              </a:ext>
            </a:extLst>
          </p:cNvPr>
          <p:cNvSpPr/>
          <p:nvPr/>
        </p:nvSpPr>
        <p:spPr bwMode="auto">
          <a:xfrm>
            <a:off x="2161883" y="4620956"/>
            <a:ext cx="5004619" cy="1012723"/>
          </a:xfrm>
          <a:prstGeom prst="roundRect">
            <a:avLst/>
          </a:prstGeom>
          <a:solidFill>
            <a:srgbClr val="FF0000"/>
          </a:solidFill>
          <a:ln w="9525" cap="flat" cmpd="sng" algn="ctr">
            <a:noFill/>
            <a:prstDash val="solid"/>
            <a:round/>
            <a:headEnd type="none" w="med" len="med"/>
            <a:tailEnd type="none" w="med" len="med"/>
          </a:ln>
          <a:effectLst>
            <a:glow rad="139700">
              <a:srgbClr val="FF0000">
                <a:alpha val="40000"/>
              </a:srgb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b="1" i="0" u="none" strike="noStrike" cap="none" normalizeH="0" baseline="0" dirty="0">
                <a:ln>
                  <a:noFill/>
                </a:ln>
                <a:solidFill>
                  <a:schemeClr val="bg1"/>
                </a:solidFill>
                <a:effectLst/>
                <a:latin typeface="Arial" charset="0"/>
                <a:ea typeface="ＭＳ Ｐゴシック" pitchFamily="84" charset="-128"/>
              </a:rPr>
              <a:t>Do not give the casualty anything to drink OR eat unless directed by Poisons Information or emergency service</a:t>
            </a:r>
          </a:p>
        </p:txBody>
      </p:sp>
    </p:spTree>
    <p:extLst>
      <p:ext uri="{BB962C8B-B14F-4D97-AF65-F5344CB8AC3E}">
        <p14:creationId xmlns:p14="http://schemas.microsoft.com/office/powerpoint/2010/main" val="259544645"/>
      </p:ext>
    </p:extLst>
  </p:cSld>
  <p:clrMapOvr>
    <a:masterClrMapping/>
  </p:clrMapOvr>
  <p:transition spd="slow">
    <p:push/>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itle 1"/>
          <p:cNvSpPr txBox="1">
            <a:spLocks/>
          </p:cNvSpPr>
          <p:nvPr/>
        </p:nvSpPr>
        <p:spPr bwMode="auto">
          <a:xfrm>
            <a:off x="246605" y="116631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Substance Misuse – Alcohol &amp; Other Drugs</a:t>
            </a:r>
          </a:p>
        </p:txBody>
      </p:sp>
      <p:sp>
        <p:nvSpPr>
          <p:cNvPr id="259074" name="Content Placeholder 2"/>
          <p:cNvSpPr txBox="1">
            <a:spLocks/>
          </p:cNvSpPr>
          <p:nvPr/>
        </p:nvSpPr>
        <p:spPr bwMode="auto">
          <a:xfrm>
            <a:off x="1314616" y="2352927"/>
            <a:ext cx="371458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Substance misuse occurs when a person takes an overdose of a drug and it becomes toxic to the body.</a:t>
            </a:r>
          </a:p>
          <a:p>
            <a:r>
              <a:rPr lang="en-US" altLang="en-US" sz="2000" dirty="0">
                <a:solidFill>
                  <a:schemeClr val="bg1"/>
                </a:solidFill>
                <a:latin typeface="Arial" panose="020B0604020202020204" pitchFamily="34" charset="0"/>
                <a:ea typeface="MS Mincho" panose="02020609040205080304" pitchFamily="49" charset="-128"/>
              </a:rPr>
              <a:t>  </a:t>
            </a:r>
          </a:p>
          <a:p>
            <a:r>
              <a:rPr lang="en-US" altLang="en-US" sz="2000" dirty="0">
                <a:solidFill>
                  <a:schemeClr val="bg1"/>
                </a:solidFill>
                <a:latin typeface="Arial" panose="020B0604020202020204" pitchFamily="34" charset="0"/>
                <a:ea typeface="MS Mincho" panose="02020609040205080304" pitchFamily="49" charset="-128"/>
              </a:rPr>
              <a:t>Illicit drugs or street drugs are those obtained without a prescription and are illegal to possess.</a:t>
            </a:r>
          </a:p>
        </p:txBody>
      </p:sp>
      <p:pic>
        <p:nvPicPr>
          <p:cNvPr id="20482" name="Picture 2" descr="Image result for alcohol and other drugs">
            <a:extLst>
              <a:ext uri="{FF2B5EF4-FFF2-40B4-BE49-F238E27FC236}">
                <a16:creationId xmlns:a16="http://schemas.microsoft.com/office/drawing/2014/main" id="{3F4D040F-EAEA-44CD-8416-8077E3383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6289" y="2187116"/>
            <a:ext cx="3523799" cy="271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433724"/>
      </p:ext>
    </p:extLst>
  </p:cSld>
  <p:clrMapOvr>
    <a:masterClrMapping/>
  </p:clrMapOvr>
  <p:transition spd="slow">
    <p:push/>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p:cNvSpPr txBox="1">
            <a:spLocks/>
          </p:cNvSpPr>
          <p:nvPr/>
        </p:nvSpPr>
        <p:spPr bwMode="auto">
          <a:xfrm>
            <a:off x="247817" y="113412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Substance Misuse – Alcohol &amp; Other Drugs</a:t>
            </a:r>
          </a:p>
        </p:txBody>
      </p:sp>
      <p:sp>
        <p:nvSpPr>
          <p:cNvPr id="48130" name="Content Placeholder 2"/>
          <p:cNvSpPr txBox="1">
            <a:spLocks/>
          </p:cNvSpPr>
          <p:nvPr/>
        </p:nvSpPr>
        <p:spPr bwMode="auto">
          <a:xfrm>
            <a:off x="1027363" y="2229862"/>
            <a:ext cx="4386848"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Signs and symptoms of alcohol and other drug poisoning:</a:t>
            </a:r>
            <a:r>
              <a:rPr lang="en-US" altLang="en-US" sz="1800" dirty="0">
                <a:solidFill>
                  <a:schemeClr val="bg1"/>
                </a:solidFill>
                <a:latin typeface="Arial" panose="020B0604020202020204" pitchFamily="34" charset="0"/>
                <a:ea typeface="MS Mincho" panose="02020609040205080304" pitchFamily="49" charset="-128"/>
              </a:rPr>
              <a:t>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Skin – pale, clammy, cold. </a:t>
            </a:r>
          </a:p>
          <a:p>
            <a:pPr marL="540000" indent="-342000">
              <a:spcBef>
                <a:spcPts val="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Nausea/vomiting/abdominal pain. </a:t>
            </a:r>
          </a:p>
          <a:p>
            <a:pPr marL="540000" indent="-342000">
              <a:spcBef>
                <a:spcPts val="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Collapse/loss of consciousness. </a:t>
            </a:r>
          </a:p>
          <a:p>
            <a:pPr marL="540000" indent="-342000">
              <a:spcBef>
                <a:spcPts val="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Drowsiness, confusion, hallucinations. </a:t>
            </a:r>
          </a:p>
          <a:p>
            <a:pPr marL="540000" indent="-342000">
              <a:spcBef>
                <a:spcPts val="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Seizures. </a:t>
            </a:r>
          </a:p>
          <a:p>
            <a:pPr marL="540000" indent="-342000">
              <a:spcBef>
                <a:spcPts val="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Mood changes. </a:t>
            </a:r>
          </a:p>
          <a:p>
            <a:pPr marL="540000" indent="-342000">
              <a:spcBef>
                <a:spcPts val="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Difficulty or altered breathing.</a:t>
            </a:r>
          </a:p>
        </p:txBody>
      </p:sp>
      <p:pic>
        <p:nvPicPr>
          <p:cNvPr id="21506" name="Picture 2" descr="Related image">
            <a:extLst>
              <a:ext uri="{FF2B5EF4-FFF2-40B4-BE49-F238E27FC236}">
                <a16:creationId xmlns:a16="http://schemas.microsoft.com/office/drawing/2014/main" id="{A2D84B92-41EE-4A6F-B690-3A549AF62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833" y="1923317"/>
            <a:ext cx="2591635" cy="331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375791"/>
      </p:ext>
    </p:extLst>
  </p:cSld>
  <p:clrMapOvr>
    <a:masterClrMapping/>
  </p:clrMapOvr>
  <p:transition spd="slow">
    <p:push/>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04057" y="1200929"/>
            <a:ext cx="5959269" cy="4886012"/>
          </a:xfrm>
          <a:prstGeom prst="rect">
            <a:avLst/>
          </a:prstGeom>
        </p:spPr>
      </p:pic>
    </p:spTree>
    <p:extLst>
      <p:ext uri="{BB962C8B-B14F-4D97-AF65-F5344CB8AC3E}">
        <p14:creationId xmlns:p14="http://schemas.microsoft.com/office/powerpoint/2010/main" val="116014644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txBox="1">
            <a:spLocks/>
          </p:cNvSpPr>
          <p:nvPr/>
        </p:nvSpPr>
        <p:spPr bwMode="auto">
          <a:xfrm>
            <a:off x="95249" y="96911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Your First Aid Skills and Limits</a:t>
            </a:r>
          </a:p>
        </p:txBody>
      </p:sp>
      <p:pic>
        <p:nvPicPr>
          <p:cNvPr id="52227" name="Picture 1" descr="HLTAID003 1.3.4 pg. 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0604" y="1823255"/>
            <a:ext cx="6345870" cy="402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7892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244315" y="11774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AU" altLang="en-US" b="1" dirty="0">
                <a:solidFill>
                  <a:schemeClr val="bg1"/>
                </a:solidFill>
                <a:latin typeface="Arial" panose="020B0604020202020204" pitchFamily="34" charset="0"/>
                <a:cs typeface="Tahoma" panose="020B0604030504040204" pitchFamily="34" charset="0"/>
              </a:rPr>
              <a:t>Monitor and Respond to Casualty’s Condition</a:t>
            </a:r>
            <a:endParaRPr lang="en-US" altLang="en-US" b="1" dirty="0">
              <a:solidFill>
                <a:schemeClr val="bg1"/>
              </a:solidFill>
              <a:latin typeface="Arial" panose="020B0604020202020204" pitchFamily="34" charset="0"/>
              <a:cs typeface="Tahoma" panose="020B0604030504040204" pitchFamily="34" charset="0"/>
            </a:endParaRPr>
          </a:p>
        </p:txBody>
      </p:sp>
      <p:sp>
        <p:nvSpPr>
          <p:cNvPr id="21506" name="Content Placeholder 2"/>
          <p:cNvSpPr txBox="1">
            <a:spLocks/>
          </p:cNvSpPr>
          <p:nvPr/>
        </p:nvSpPr>
        <p:spPr bwMode="auto">
          <a:xfrm>
            <a:off x="941387" y="2129963"/>
            <a:ext cx="750813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2000" dirty="0">
                <a:solidFill>
                  <a:schemeClr val="bg1"/>
                </a:solidFill>
                <a:latin typeface="Arial" panose="020B0604020202020204" pitchFamily="34" charset="0"/>
                <a:ea typeface="MS Mincho" panose="02020609040205080304" pitchFamily="49" charset="-128"/>
              </a:rPr>
              <a:t>It is important to monitor and record the condition of the casualty as it can change rapidly with the casualty going in and out of consciousness. </a:t>
            </a:r>
          </a:p>
          <a:p>
            <a:endParaRPr lang="en-AU" altLang="en-US" sz="2000" dirty="0">
              <a:solidFill>
                <a:schemeClr val="bg1"/>
              </a:solidFill>
              <a:latin typeface="Arial" panose="020B0604020202020204" pitchFamily="34" charset="0"/>
              <a:ea typeface="MS Mincho" panose="02020609040205080304" pitchFamily="49" charset="-128"/>
            </a:endParaRPr>
          </a:p>
          <a:p>
            <a:r>
              <a:rPr lang="en-AU" altLang="en-US" sz="2000" dirty="0">
                <a:solidFill>
                  <a:schemeClr val="bg1"/>
                </a:solidFill>
                <a:latin typeface="Arial" panose="020B0604020202020204" pitchFamily="34" charset="0"/>
                <a:ea typeface="MS Mincho" panose="02020609040205080304" pitchFamily="49" charset="-128"/>
              </a:rPr>
              <a:t>The casualty’s condition can get better or worse according to the treatment you are providing. </a:t>
            </a:r>
          </a:p>
          <a:p>
            <a:endParaRPr lang="en-AU" altLang="en-US" sz="2000" dirty="0">
              <a:solidFill>
                <a:schemeClr val="bg1"/>
              </a:solidFill>
              <a:latin typeface="Arial" panose="020B0604020202020204" pitchFamily="34" charset="0"/>
              <a:ea typeface="MS Mincho" panose="02020609040205080304" pitchFamily="49" charset="-128"/>
            </a:endParaRPr>
          </a:p>
          <a:p>
            <a:r>
              <a:rPr lang="en-AU" altLang="en-US" sz="2000" dirty="0">
                <a:solidFill>
                  <a:schemeClr val="bg1"/>
                </a:solidFill>
                <a:latin typeface="Arial" panose="020B0604020202020204" pitchFamily="34" charset="0"/>
                <a:ea typeface="MS Mincho" panose="02020609040205080304" pitchFamily="49" charset="-128"/>
              </a:rPr>
              <a:t>When a casualty is in the recovery position keep checking their breathing and to make sure their airway remains clear and open.</a:t>
            </a:r>
            <a:endParaRPr lang="en-US" altLang="en-US" sz="2000" dirty="0">
              <a:solidFill>
                <a:schemeClr val="bg1"/>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2773959440"/>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244315" y="11774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AU" altLang="en-US" b="1" dirty="0">
                <a:solidFill>
                  <a:schemeClr val="bg1"/>
                </a:solidFill>
                <a:latin typeface="Arial" panose="020B0604020202020204" pitchFamily="34" charset="0"/>
                <a:cs typeface="Tahoma" panose="020B0604030504040204" pitchFamily="34" charset="0"/>
              </a:rPr>
              <a:t>Monitor and Respond to Casualty’s Condition</a:t>
            </a:r>
            <a:endParaRPr lang="en-US" altLang="en-US" b="1" dirty="0">
              <a:solidFill>
                <a:schemeClr val="bg1"/>
              </a:solidFill>
              <a:latin typeface="Arial" panose="020B0604020202020204" pitchFamily="34" charset="0"/>
              <a:cs typeface="Tahoma" panose="020B0604030504040204" pitchFamily="34" charset="0"/>
            </a:endParaRPr>
          </a:p>
        </p:txBody>
      </p:sp>
      <p:sp>
        <p:nvSpPr>
          <p:cNvPr id="21506" name="Content Placeholder 2"/>
          <p:cNvSpPr txBox="1">
            <a:spLocks/>
          </p:cNvSpPr>
          <p:nvPr/>
        </p:nvSpPr>
        <p:spPr bwMode="auto">
          <a:xfrm>
            <a:off x="617296" y="2048940"/>
            <a:ext cx="75081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2000" b="1" dirty="0">
                <a:solidFill>
                  <a:schemeClr val="bg1"/>
                </a:solidFill>
                <a:latin typeface="Arial" panose="020B0604020202020204" pitchFamily="34" charset="0"/>
                <a:ea typeface="MS Mincho" panose="02020609040205080304" pitchFamily="49" charset="-128"/>
              </a:rPr>
              <a:t>Levels of responsiveness and consciousness:</a:t>
            </a:r>
            <a:endParaRPr lang="en-US" altLang="en-US" sz="2000" b="1" dirty="0">
              <a:solidFill>
                <a:schemeClr val="bg1"/>
              </a:solidFill>
              <a:latin typeface="Arial" panose="020B0604020202020204" pitchFamily="34" charset="0"/>
              <a:ea typeface="MS Mincho" panose="02020609040205080304" pitchFamily="49" charset="-128"/>
            </a:endParaRPr>
          </a:p>
        </p:txBody>
      </p:sp>
      <p:graphicFrame>
        <p:nvGraphicFramePr>
          <p:cNvPr id="3" name="Table 2">
            <a:extLst>
              <a:ext uri="{FF2B5EF4-FFF2-40B4-BE49-F238E27FC236}">
                <a16:creationId xmlns:a16="http://schemas.microsoft.com/office/drawing/2014/main" id="{5BEF46D9-AD25-4688-8D21-B0E6695CE910}"/>
              </a:ext>
            </a:extLst>
          </p:cNvPr>
          <p:cNvGraphicFramePr>
            <a:graphicFrameLocks noGrp="1"/>
          </p:cNvGraphicFramePr>
          <p:nvPr>
            <p:extLst>
              <p:ext uri="{D42A27DB-BD31-4B8C-83A1-F6EECF244321}">
                <p14:modId xmlns:p14="http://schemas.microsoft.com/office/powerpoint/2010/main" val="3792329838"/>
              </p:ext>
            </p:extLst>
          </p:nvPr>
        </p:nvGraphicFramePr>
        <p:xfrm>
          <a:off x="1170711" y="2834561"/>
          <a:ext cx="6802577" cy="2194560"/>
        </p:xfrm>
        <a:graphic>
          <a:graphicData uri="http://schemas.openxmlformats.org/drawingml/2006/table">
            <a:tbl>
              <a:tblPr firstRow="1" firstCol="1" bandRow="1"/>
              <a:tblGrid>
                <a:gridCol w="3078141">
                  <a:extLst>
                    <a:ext uri="{9D8B030D-6E8A-4147-A177-3AD203B41FA5}">
                      <a16:colId xmlns:a16="http://schemas.microsoft.com/office/drawing/2014/main" val="1288292056"/>
                    </a:ext>
                  </a:extLst>
                </a:gridCol>
                <a:gridCol w="3724436">
                  <a:extLst>
                    <a:ext uri="{9D8B030D-6E8A-4147-A177-3AD203B41FA5}">
                      <a16:colId xmlns:a16="http://schemas.microsoft.com/office/drawing/2014/main" val="1005694258"/>
                    </a:ext>
                  </a:extLst>
                </a:gridCol>
              </a:tblGrid>
              <a:tr h="0">
                <a:tc>
                  <a:txBody>
                    <a:bodyPr/>
                    <a:lstStyle/>
                    <a:p>
                      <a:pPr algn="l">
                        <a:spcAft>
                          <a:spcPts val="0"/>
                        </a:spcAft>
                      </a:pPr>
                      <a:r>
                        <a:rPr lang="en-US" sz="16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The priority care for a casualty unconscious on their back and breathing</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600">
                          <a:solidFill>
                            <a:schemeClr val="bg1"/>
                          </a:solidFill>
                          <a:effectLst/>
                          <a:latin typeface="Arial" panose="020B0604020202020204" pitchFamily="34" charset="0"/>
                          <a:ea typeface="Arial" panose="020B0604020202020204" pitchFamily="34" charset="0"/>
                          <a:cs typeface="Times New Roman" panose="02020603050405020304" pitchFamily="18" charset="0"/>
                        </a:rPr>
                        <a:t>Place them in the recovery position and monitor their ABC</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275406"/>
                  </a:ext>
                </a:extLst>
              </a:tr>
              <a:tr h="0">
                <a:tc>
                  <a:txBody>
                    <a:bodyPr/>
                    <a:lstStyle/>
                    <a:p>
                      <a:pPr algn="l">
                        <a:spcAft>
                          <a:spcPts val="0"/>
                        </a:spcAft>
                      </a:pPr>
                      <a:r>
                        <a:rPr lang="en-US"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A conscious casualty can be described as</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Alert, responsive to questions and provides accurate answers</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3736013"/>
                  </a:ext>
                </a:extLst>
              </a:tr>
              <a:tr h="0">
                <a:tc>
                  <a:txBody>
                    <a:bodyPr/>
                    <a:lstStyle/>
                    <a:p>
                      <a:pPr algn="l">
                        <a:spcAft>
                          <a:spcPts val="0"/>
                        </a:spcAft>
                      </a:pPr>
                      <a:r>
                        <a:rPr lang="en-US"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A semi-conscious casualty can be described as </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600">
                          <a:solidFill>
                            <a:schemeClr val="bg1"/>
                          </a:solidFill>
                          <a:effectLst/>
                          <a:latin typeface="Arial" panose="020B0604020202020204" pitchFamily="34" charset="0"/>
                          <a:ea typeface="Arial" panose="020B0604020202020204" pitchFamily="34" charset="0"/>
                          <a:cs typeface="Times New Roman" panose="02020603050405020304" pitchFamily="18" charset="0"/>
                        </a:rPr>
                        <a:t>Altered conscious state and provides inappropriate or confused answers</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1955034"/>
                  </a:ext>
                </a:extLst>
              </a:tr>
              <a:tr h="0">
                <a:tc>
                  <a:txBody>
                    <a:bodyPr/>
                    <a:lstStyle/>
                    <a:p>
                      <a:pPr algn="l">
                        <a:spcAft>
                          <a:spcPts val="0"/>
                        </a:spcAft>
                      </a:pPr>
                      <a:r>
                        <a:rPr lang="en-US"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An unconscious casualty can be described as</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Unresponsive</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2862227"/>
                  </a:ext>
                </a:extLst>
              </a:tr>
            </a:tbl>
          </a:graphicData>
        </a:graphic>
      </p:graphicFrame>
    </p:spTree>
    <p:extLst>
      <p:ext uri="{BB962C8B-B14F-4D97-AF65-F5344CB8AC3E}">
        <p14:creationId xmlns:p14="http://schemas.microsoft.com/office/powerpoint/2010/main" val="2208734786"/>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267464" y="103856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Finalise First Aid Treatment</a:t>
            </a:r>
          </a:p>
        </p:txBody>
      </p:sp>
      <p:sp>
        <p:nvSpPr>
          <p:cNvPr id="21506" name="Content Placeholder 2"/>
          <p:cNvSpPr txBox="1">
            <a:spLocks/>
          </p:cNvSpPr>
          <p:nvPr/>
        </p:nvSpPr>
        <p:spPr bwMode="auto">
          <a:xfrm>
            <a:off x="1126583" y="2613392"/>
            <a:ext cx="36190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You need to prepare for the hand over of the casualty to the emergency response services personnel who will take over treatment. </a:t>
            </a:r>
          </a:p>
        </p:txBody>
      </p:sp>
      <p:pic>
        <p:nvPicPr>
          <p:cNvPr id="21507" name="Picture 1" descr="Paramedics at car crash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7999" y="2247131"/>
            <a:ext cx="3932801" cy="261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287996"/>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267464" y="103856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Finalise First Aid Treatment</a:t>
            </a:r>
          </a:p>
        </p:txBody>
      </p:sp>
      <p:sp>
        <p:nvSpPr>
          <p:cNvPr id="21506" name="Content Placeholder 2"/>
          <p:cNvSpPr txBox="1">
            <a:spLocks/>
          </p:cNvSpPr>
          <p:nvPr/>
        </p:nvSpPr>
        <p:spPr bwMode="auto">
          <a:xfrm>
            <a:off x="710929" y="2146667"/>
            <a:ext cx="772214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1800" b="1" dirty="0">
                <a:solidFill>
                  <a:schemeClr val="bg1"/>
                </a:solidFill>
                <a:latin typeface="Arial" panose="020B0604020202020204" pitchFamily="34" charset="0"/>
                <a:ea typeface="MS Mincho" panose="02020609040205080304" pitchFamily="49" charset="-128"/>
              </a:rPr>
              <a:t>Providing Assistance</a:t>
            </a:r>
          </a:p>
          <a:p>
            <a:endParaRPr lang="en-AU" altLang="en-US" sz="1800" dirty="0">
              <a:solidFill>
                <a:schemeClr val="bg1"/>
              </a:solidFill>
              <a:latin typeface="Arial" panose="020B0604020202020204" pitchFamily="34" charset="0"/>
              <a:ea typeface="MS Mincho" panose="02020609040205080304" pitchFamily="49" charset="-128"/>
            </a:endParaRPr>
          </a:p>
          <a:p>
            <a:r>
              <a:rPr lang="en-AU" altLang="en-US" sz="1800" dirty="0">
                <a:solidFill>
                  <a:schemeClr val="bg1"/>
                </a:solidFill>
                <a:latin typeface="Arial" panose="020B0604020202020204" pitchFamily="34" charset="0"/>
                <a:ea typeface="MS Mincho" panose="02020609040205080304" pitchFamily="49" charset="-128"/>
              </a:rPr>
              <a:t>This may involve:</a:t>
            </a:r>
          </a:p>
          <a:p>
            <a:pPr marL="1028700" lvl="1">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Continuing CPR.</a:t>
            </a:r>
          </a:p>
          <a:p>
            <a:pPr marL="1028700" lvl="1">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Washing your hands, cleaning and disinfecting the resuscitation mask and other PPE with antiseptic hand rub.</a:t>
            </a:r>
          </a:p>
          <a:p>
            <a:pPr marL="1028700" lvl="1">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Cleaning and packing away items that belong to the first aid kit.</a:t>
            </a:r>
          </a:p>
          <a:p>
            <a:pPr marL="1028700" lvl="1">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Providing an incident report or notes – verbally and/or in writing – at the time of treating the casualty (if possible) or right after you have finished while the information is fresh in your mind.</a:t>
            </a:r>
          </a:p>
        </p:txBody>
      </p:sp>
    </p:spTree>
    <p:extLst>
      <p:ext uri="{BB962C8B-B14F-4D97-AF65-F5344CB8AC3E}">
        <p14:creationId xmlns:p14="http://schemas.microsoft.com/office/powerpoint/2010/main" val="721800291"/>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223836" y="105568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Reporting Incident Details</a:t>
            </a:r>
          </a:p>
        </p:txBody>
      </p:sp>
      <p:sp>
        <p:nvSpPr>
          <p:cNvPr id="27650" name="Content Placeholder 2"/>
          <p:cNvSpPr txBox="1">
            <a:spLocks/>
          </p:cNvSpPr>
          <p:nvPr/>
        </p:nvSpPr>
        <p:spPr bwMode="auto">
          <a:xfrm>
            <a:off x="944564" y="2123250"/>
            <a:ext cx="4960936"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Emergency services personnel will want some details about the incident and the casualty’s condition.</a:t>
            </a:r>
          </a:p>
          <a:p>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Be accurate and stick to the facts about what happened. </a:t>
            </a: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Try to stay calm and take a few deep breaths before you speak.</a:t>
            </a: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Answer any questions and give the information in a calm, clear and concise manner. </a:t>
            </a:r>
          </a:p>
        </p:txBody>
      </p:sp>
      <p:pic>
        <p:nvPicPr>
          <p:cNvPr id="27651" name="Picture 2" descr="notebook pen write writing 94330179.jpg"/>
          <p:cNvPicPr>
            <a:picLocks noChangeAspect="1"/>
          </p:cNvPicPr>
          <p:nvPr/>
        </p:nvPicPr>
        <p:blipFill>
          <a:blip r:embed="rId3">
            <a:extLst>
              <a:ext uri="{28A0092B-C50C-407E-A947-70E740481C1C}">
                <a14:useLocalDpi xmlns:a14="http://schemas.microsoft.com/office/drawing/2010/main" val="0"/>
              </a:ext>
            </a:extLst>
          </a:blip>
          <a:srcRect l="15334" r="16864"/>
          <a:stretch>
            <a:fillRect/>
          </a:stretch>
        </p:blipFill>
        <p:spPr bwMode="auto">
          <a:xfrm>
            <a:off x="6162674" y="2128425"/>
            <a:ext cx="2644775" cy="26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55904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117475" y="9509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Reporting Incident Details</a:t>
            </a:r>
          </a:p>
        </p:txBody>
      </p:sp>
      <p:sp>
        <p:nvSpPr>
          <p:cNvPr id="6" name="Content Placeholder 2">
            <a:extLst>
              <a:ext uri="{FF2B5EF4-FFF2-40B4-BE49-F238E27FC236}">
                <a16:creationId xmlns:a16="http://schemas.microsoft.com/office/drawing/2014/main" id="{1C24AC5F-5D5C-4650-BD1A-02C2B5E45769}"/>
              </a:ext>
            </a:extLst>
          </p:cNvPr>
          <p:cNvSpPr txBox="1">
            <a:spLocks/>
          </p:cNvSpPr>
          <p:nvPr/>
        </p:nvSpPr>
        <p:spPr bwMode="auto">
          <a:xfrm>
            <a:off x="1306248" y="2092266"/>
            <a:ext cx="692811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1800" b="1" dirty="0">
                <a:solidFill>
                  <a:schemeClr val="bg1"/>
                </a:solidFill>
                <a:latin typeface="Arial" panose="020B0604020202020204" pitchFamily="34" charset="0"/>
                <a:ea typeface="MS Mincho" panose="02020609040205080304" pitchFamily="49" charset="-128"/>
              </a:rPr>
              <a:t>Reporting to Supervisors</a:t>
            </a:r>
          </a:p>
          <a:p>
            <a:r>
              <a:rPr lang="en-AU" altLang="en-US" sz="1800" dirty="0">
                <a:solidFill>
                  <a:schemeClr val="bg1"/>
                </a:solidFill>
                <a:latin typeface="Arial" panose="020B0604020202020204" pitchFamily="34" charset="0"/>
                <a:ea typeface="MS Mincho" panose="02020609040205080304" pitchFamily="49" charset="-128"/>
              </a:rPr>
              <a:t>You will also need to provide the same or similar details to your workplace supervisor. This will generally be a written method in the form of an incident report or first aid report. An example of a first aid report is at the end of this manual. </a:t>
            </a:r>
          </a:p>
          <a:p>
            <a:endParaRPr lang="en-AU" altLang="en-US" sz="1800" dirty="0">
              <a:solidFill>
                <a:schemeClr val="bg1"/>
              </a:solidFill>
              <a:latin typeface="Arial" panose="020B0604020202020204" pitchFamily="34" charset="0"/>
              <a:ea typeface="MS Mincho" panose="02020609040205080304" pitchFamily="49" charset="-128"/>
            </a:endParaRPr>
          </a:p>
          <a:p>
            <a:r>
              <a:rPr lang="en-AU" altLang="en-US" sz="1800" dirty="0">
                <a:solidFill>
                  <a:schemeClr val="bg1"/>
                </a:solidFill>
                <a:latin typeface="Arial" panose="020B0604020202020204" pitchFamily="34" charset="0"/>
                <a:ea typeface="MS Mincho" panose="02020609040205080304" pitchFamily="49" charset="-128"/>
              </a:rPr>
              <a:t>Each workplace has its own incident forms but they should all record similar information about the incident and casualty and follow the privacy laws in your state. When you fill in and sign the form, it becomes a legal document. </a:t>
            </a:r>
          </a:p>
        </p:txBody>
      </p:sp>
    </p:spTree>
    <p:extLst>
      <p:ext uri="{BB962C8B-B14F-4D97-AF65-F5344CB8AC3E}">
        <p14:creationId xmlns:p14="http://schemas.microsoft.com/office/powerpoint/2010/main" val="2269929906"/>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txBox="1">
            <a:spLocks/>
          </p:cNvSpPr>
          <p:nvPr/>
        </p:nvSpPr>
        <p:spPr bwMode="auto">
          <a:xfrm>
            <a:off x="184150" y="106362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Evaluate Your Performance</a:t>
            </a:r>
          </a:p>
        </p:txBody>
      </p:sp>
      <p:sp>
        <p:nvSpPr>
          <p:cNvPr id="2" name="Rectangle 1">
            <a:extLst>
              <a:ext uri="{FF2B5EF4-FFF2-40B4-BE49-F238E27FC236}">
                <a16:creationId xmlns:a16="http://schemas.microsoft.com/office/drawing/2014/main" id="{09CCF8AA-D45C-4515-9081-83BB9D3D9EA0}"/>
              </a:ext>
            </a:extLst>
          </p:cNvPr>
          <p:cNvSpPr/>
          <p:nvPr/>
        </p:nvSpPr>
        <p:spPr>
          <a:xfrm>
            <a:off x="1323975" y="2145864"/>
            <a:ext cx="6705600" cy="2554545"/>
          </a:xfrm>
          <a:prstGeom prst="rect">
            <a:avLst/>
          </a:prstGeom>
        </p:spPr>
        <p:txBody>
          <a:bodyPr wrap="square">
            <a:spAutoFit/>
          </a:bodyPr>
          <a:lstStyle/>
          <a:p>
            <a:pPr>
              <a:spcAft>
                <a:spcPts val="0"/>
              </a:spcAft>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Once you have handed over care of the casualty to professional medical personnel and completed the required reports and forms you should look back and evaluate how well you performed during the emergency. </a:t>
            </a:r>
          </a:p>
          <a:p>
            <a:pPr>
              <a:spcAft>
                <a:spcPts val="0"/>
              </a:spcAft>
            </a:pP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spcAft>
                <a:spcPts val="0"/>
              </a:spcAft>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This includes </a:t>
            </a:r>
            <a:r>
              <a:rPr lang="en-US" sz="2000" dirty="0" err="1">
                <a:solidFill>
                  <a:schemeClr val="bg1"/>
                </a:solidFill>
                <a:latin typeface="Arial" panose="020B0604020202020204" pitchFamily="34" charset="0"/>
                <a:ea typeface="Arial" panose="020B0604020202020204" pitchFamily="34" charset="0"/>
                <a:cs typeface="Times New Roman" panose="02020603050405020304" pitchFamily="18" charset="0"/>
              </a:rPr>
              <a:t>recognising</a:t>
            </a: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 and dealing with any psychological impacts the incident might have had on yourself and the other rescuers.</a:t>
            </a:r>
            <a:endParaRPr lang="en-AU"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37025660"/>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txBox="1">
            <a:spLocks/>
          </p:cNvSpPr>
          <p:nvPr/>
        </p:nvSpPr>
        <p:spPr bwMode="auto">
          <a:xfrm>
            <a:off x="212725" y="101035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Recognising Psychological Impacts</a:t>
            </a:r>
          </a:p>
        </p:txBody>
      </p:sp>
      <p:sp>
        <p:nvSpPr>
          <p:cNvPr id="19458" name="Content Placeholder 2"/>
          <p:cNvSpPr txBox="1">
            <a:spLocks/>
          </p:cNvSpPr>
          <p:nvPr/>
        </p:nvSpPr>
        <p:spPr bwMode="auto">
          <a:xfrm>
            <a:off x="1409700" y="2264833"/>
            <a:ext cx="699135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Not everyone who is involved in critical incidents will be badly affected but some people can suffer from mental health issues.</a:t>
            </a:r>
          </a:p>
          <a:p>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b="1" dirty="0">
                <a:solidFill>
                  <a:schemeClr val="bg1"/>
                </a:solidFill>
                <a:latin typeface="Arial" panose="020B0604020202020204" pitchFamily="34" charset="0"/>
                <a:ea typeface="MS Mincho" panose="02020609040205080304" pitchFamily="49" charset="-128"/>
              </a:rPr>
              <a:t>The signs of trauma or stress may include: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Emotional outbursts.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Irritability.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Disturbed sleep.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Flashbacks.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Feeling numb.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Anxiety.</a:t>
            </a:r>
          </a:p>
        </p:txBody>
      </p:sp>
    </p:spTree>
    <p:extLst>
      <p:ext uri="{BB962C8B-B14F-4D97-AF65-F5344CB8AC3E}">
        <p14:creationId xmlns:p14="http://schemas.microsoft.com/office/powerpoint/2010/main" val="55221175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txBox="1">
            <a:spLocks/>
          </p:cNvSpPr>
          <p:nvPr/>
        </p:nvSpPr>
        <p:spPr bwMode="auto">
          <a:xfrm>
            <a:off x="279400" y="9915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First Aid and Emergencies</a:t>
            </a:r>
          </a:p>
        </p:txBody>
      </p:sp>
      <p:pic>
        <p:nvPicPr>
          <p:cNvPr id="17410" name="Picture 1" descr="Mans arm being bandaged 2.jpg"/>
          <p:cNvPicPr>
            <a:picLocks noChangeAspect="1"/>
          </p:cNvPicPr>
          <p:nvPr/>
        </p:nvPicPr>
        <p:blipFill>
          <a:blip r:embed="rId3">
            <a:extLst>
              <a:ext uri="{28A0092B-C50C-407E-A947-70E740481C1C}">
                <a14:useLocalDpi xmlns:a14="http://schemas.microsoft.com/office/drawing/2010/main" val="0"/>
              </a:ext>
            </a:extLst>
          </a:blip>
          <a:srcRect l="13332" r="8229"/>
          <a:stretch>
            <a:fillRect/>
          </a:stretch>
        </p:blipFill>
        <p:spPr bwMode="auto">
          <a:xfrm>
            <a:off x="5929312" y="1896042"/>
            <a:ext cx="2935288"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23409" y="2058988"/>
            <a:ext cx="4643966" cy="3170099"/>
          </a:xfrm>
          <a:prstGeom prst="rect">
            <a:avLst/>
          </a:prstGeom>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b="1" dirty="0">
                <a:solidFill>
                  <a:schemeClr val="bg1"/>
                </a:solidFill>
                <a:latin typeface="Arial" panose="020B0604020202020204" pitchFamily="34" charset="0"/>
                <a:cs typeface="Tahoma" panose="020B0604030504040204" pitchFamily="34" charset="0"/>
              </a:rPr>
              <a:t>The basic principles and concepts of first aid are to: </a:t>
            </a:r>
          </a:p>
          <a:p>
            <a:pPr eaLnBrk="1" hangingPunct="1"/>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Save lives.</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Relieve pain and suffering.</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Avoid further illness or injury.</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Protect unconscious individuals.</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Encourage recovery.</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Prevent/reduce disability.</a:t>
            </a:r>
          </a:p>
        </p:txBody>
      </p:sp>
    </p:spTree>
    <p:extLst>
      <p:ext uri="{BB962C8B-B14F-4D97-AF65-F5344CB8AC3E}">
        <p14:creationId xmlns:p14="http://schemas.microsoft.com/office/powerpoint/2010/main" val="1004906642"/>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03200" y="108307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Dealing with Stress</a:t>
            </a:r>
          </a:p>
        </p:txBody>
      </p:sp>
      <p:sp>
        <p:nvSpPr>
          <p:cNvPr id="48130" name="Content Placeholder 2"/>
          <p:cNvSpPr txBox="1">
            <a:spLocks/>
          </p:cNvSpPr>
          <p:nvPr/>
        </p:nvSpPr>
        <p:spPr bwMode="auto">
          <a:xfrm>
            <a:off x="1308100" y="2962275"/>
            <a:ext cx="5006975" cy="228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b="1" dirty="0">
                <a:solidFill>
                  <a:schemeClr val="bg1"/>
                </a:solidFill>
                <a:latin typeface="Arial" panose="020B0604020202020204" pitchFamily="34" charset="0"/>
                <a:ea typeface="ＭＳ 明朝" charset="0"/>
                <a:cs typeface="ＭＳ 明朝" charset="0"/>
              </a:rPr>
              <a:t>To access counselling:</a:t>
            </a:r>
          </a:p>
          <a:p>
            <a:pPr eaLnBrk="1" hangingPunct="1">
              <a:defRPr/>
            </a:pPr>
            <a:endParaRPr lang="en-US" sz="1800" dirty="0">
              <a:solidFill>
                <a:schemeClr val="bg1"/>
              </a:solidFill>
              <a:latin typeface="Arial" panose="020B0604020202020204" pitchFamily="34" charset="0"/>
              <a:ea typeface="ＭＳ 明朝" charset="0"/>
              <a:cs typeface="ＭＳ 明朝" charset="0"/>
            </a:endParaRP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Visit your GP for a referral.</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Employee Assistance Program</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Community health services.</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Telephone counselling.</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Debrief with other first aid responders</a:t>
            </a:r>
          </a:p>
        </p:txBody>
      </p:sp>
      <p:sp>
        <p:nvSpPr>
          <p:cNvPr id="46084" name="Rectangle 1"/>
          <p:cNvSpPr>
            <a:spLocks noChangeArrowheads="1"/>
          </p:cNvSpPr>
          <p:nvPr/>
        </p:nvSpPr>
        <p:spPr bwMode="auto">
          <a:xfrm>
            <a:off x="1308100" y="2155825"/>
            <a:ext cx="7261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To help you deal with stress you could try talking to a friend, co-worker or trained counsellor for support. This is called debriefing.</a:t>
            </a:r>
          </a:p>
        </p:txBody>
      </p:sp>
    </p:spTree>
    <p:extLst>
      <p:ext uri="{BB962C8B-B14F-4D97-AF65-F5344CB8AC3E}">
        <p14:creationId xmlns:p14="http://schemas.microsoft.com/office/powerpoint/2010/main" val="2313116186"/>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txBox="1">
            <a:spLocks/>
          </p:cNvSpPr>
          <p:nvPr/>
        </p:nvSpPr>
        <p:spPr bwMode="auto">
          <a:xfrm>
            <a:off x="136525" y="103350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Debriefing and Self-evaluation</a:t>
            </a:r>
          </a:p>
        </p:txBody>
      </p:sp>
      <p:sp>
        <p:nvSpPr>
          <p:cNvPr id="54274" name="Content Placeholder 2"/>
          <p:cNvSpPr txBox="1">
            <a:spLocks/>
          </p:cNvSpPr>
          <p:nvPr/>
        </p:nvSpPr>
        <p:spPr bwMode="auto">
          <a:xfrm>
            <a:off x="769853" y="1999397"/>
            <a:ext cx="7261225"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Go back over the situation in your mind.</a:t>
            </a:r>
          </a:p>
          <a:p>
            <a:pPr marL="1282950" lvl="1"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Were there things you could have done better? </a:t>
            </a:r>
          </a:p>
          <a:p>
            <a:pPr marL="1282950" lvl="1"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Was there anything you couldn’t do because you had forgotten or never learned something? </a:t>
            </a:r>
          </a:p>
          <a:p>
            <a:pPr marL="1282950" lvl="1"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Be honest with yourself and always be on the lookout to improve your skills.</a:t>
            </a:r>
          </a:p>
        </p:txBody>
      </p:sp>
      <p:pic>
        <p:nvPicPr>
          <p:cNvPr id="23554" name="Picture 2" descr="Related image">
            <a:extLst>
              <a:ext uri="{FF2B5EF4-FFF2-40B4-BE49-F238E27FC236}">
                <a16:creationId xmlns:a16="http://schemas.microsoft.com/office/drawing/2014/main" id="{19A7503C-C495-4790-979A-0299D9ED4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958" y="4051991"/>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70291"/>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txBox="1">
            <a:spLocks/>
          </p:cNvSpPr>
          <p:nvPr/>
        </p:nvSpPr>
        <p:spPr bwMode="auto">
          <a:xfrm>
            <a:off x="136525" y="103350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Debriefing and Self-evaluation</a:t>
            </a:r>
          </a:p>
        </p:txBody>
      </p:sp>
      <p:sp>
        <p:nvSpPr>
          <p:cNvPr id="54274" name="Content Placeholder 2"/>
          <p:cNvSpPr txBox="1">
            <a:spLocks/>
          </p:cNvSpPr>
          <p:nvPr/>
        </p:nvSpPr>
        <p:spPr bwMode="auto">
          <a:xfrm>
            <a:off x="1397000" y="2278063"/>
            <a:ext cx="69786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1800" dirty="0">
                <a:solidFill>
                  <a:schemeClr val="bg1"/>
                </a:solidFill>
                <a:latin typeface="Arial" panose="020B0604020202020204" pitchFamily="34" charset="0"/>
                <a:ea typeface="MS Mincho" panose="02020609040205080304" pitchFamily="49" charset="-128"/>
              </a:rPr>
              <a:t>Debriefing and evaluation are important because it helps you and other first aid responders to deal with the stress from a traumatic incident. </a:t>
            </a:r>
          </a:p>
          <a:p>
            <a:endParaRPr lang="en-AU" altLang="en-US" sz="1800" dirty="0">
              <a:solidFill>
                <a:schemeClr val="bg1"/>
              </a:solidFill>
              <a:latin typeface="Arial" panose="020B0604020202020204" pitchFamily="34" charset="0"/>
              <a:ea typeface="MS Mincho" panose="02020609040205080304" pitchFamily="49" charset="-128"/>
            </a:endParaRPr>
          </a:p>
          <a:p>
            <a:r>
              <a:rPr lang="en-AU" altLang="en-US" sz="1800" dirty="0">
                <a:solidFill>
                  <a:schemeClr val="bg1"/>
                </a:solidFill>
                <a:latin typeface="Arial" panose="020B0604020202020204" pitchFamily="34" charset="0"/>
                <a:ea typeface="MS Mincho" panose="02020609040205080304" pitchFamily="49" charset="-128"/>
              </a:rPr>
              <a:t>It also helps you and your workplace improve the way you provide first aid in the future. </a:t>
            </a:r>
          </a:p>
          <a:p>
            <a:endParaRPr lang="en-AU" altLang="en-US" sz="1800" dirty="0">
              <a:solidFill>
                <a:schemeClr val="bg1"/>
              </a:solidFill>
              <a:latin typeface="Arial" panose="020B0604020202020204" pitchFamily="34" charset="0"/>
              <a:ea typeface="MS Mincho" panose="02020609040205080304" pitchFamily="49" charset="-128"/>
            </a:endParaRPr>
          </a:p>
          <a:p>
            <a:r>
              <a:rPr lang="en-AU" altLang="en-US" sz="1800" dirty="0">
                <a:solidFill>
                  <a:schemeClr val="bg1"/>
                </a:solidFill>
                <a:latin typeface="Arial" panose="020B0604020202020204" pitchFamily="34" charset="0"/>
                <a:ea typeface="MS Mincho" panose="02020609040205080304" pitchFamily="49" charset="-128"/>
              </a:rPr>
              <a:t>Debriefing is also important to give emergency services details about what happened and what first aid was provided for the handover.</a:t>
            </a:r>
            <a:endParaRPr lang="en-US" altLang="en-US" sz="1800" dirty="0">
              <a:solidFill>
                <a:schemeClr val="bg1"/>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90065041"/>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txBox="1">
            <a:spLocks/>
          </p:cNvSpPr>
          <p:nvPr/>
        </p:nvSpPr>
        <p:spPr bwMode="auto">
          <a:xfrm>
            <a:off x="255856" y="113167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Principles of First Aid</a:t>
            </a:r>
          </a:p>
        </p:txBody>
      </p:sp>
      <p:sp>
        <p:nvSpPr>
          <p:cNvPr id="6" name="Rectangle 5"/>
          <p:cNvSpPr/>
          <p:nvPr/>
        </p:nvSpPr>
        <p:spPr>
          <a:xfrm>
            <a:off x="1077912" y="2206625"/>
            <a:ext cx="5056188" cy="3123932"/>
          </a:xfrm>
          <a:prstGeom prst="rect">
            <a:avLst/>
          </a:prstGeom>
        </p:spPr>
        <p:txBody>
          <a:bodyPr wrap="square">
            <a:spAutoFit/>
          </a:bodyPr>
          <a:lstStyle/>
          <a:p>
            <a:pPr>
              <a:defRPr/>
            </a:pPr>
            <a:r>
              <a:rPr lang="en-US" b="1" dirty="0">
                <a:solidFill>
                  <a:schemeClr val="bg1"/>
                </a:solidFill>
                <a:latin typeface="Arial" panose="020B0604020202020204" pitchFamily="34" charset="0"/>
                <a:ea typeface="ＭＳ Ｐゴシック" charset="0"/>
                <a:cs typeface="Tahoma"/>
              </a:rPr>
              <a:t>When you are providing first aid it is important to understand the 4 established first aid principles:</a:t>
            </a:r>
          </a:p>
          <a:p>
            <a:pPr>
              <a:defRPr/>
            </a:pPr>
            <a:endParaRPr lang="en-AU" dirty="0">
              <a:solidFill>
                <a:schemeClr val="bg1"/>
              </a:solidFill>
              <a:latin typeface="Arial" panose="020B0604020202020204" pitchFamily="34" charset="0"/>
              <a:ea typeface="ＭＳ Ｐゴシック" charset="0"/>
              <a:cs typeface="Tahoma"/>
            </a:endParaRPr>
          </a:p>
          <a:p>
            <a:pPr marL="540000" indent="-342000">
              <a:spcBef>
                <a:spcPts val="600"/>
              </a:spcBef>
              <a:spcAft>
                <a:spcPts val="600"/>
              </a:spcAft>
              <a:buFont typeface="+mj-lt"/>
              <a:buAutoNum type="arabicPeriod"/>
              <a:defRPr/>
            </a:pPr>
            <a:r>
              <a:rPr lang="en-US" b="1" dirty="0">
                <a:solidFill>
                  <a:schemeClr val="bg1"/>
                </a:solidFill>
                <a:latin typeface="Arial" panose="020B0604020202020204" pitchFamily="34" charset="0"/>
                <a:ea typeface="ＭＳ Ｐゴシック" charset="0"/>
                <a:cs typeface="Tahoma"/>
              </a:rPr>
              <a:t> </a:t>
            </a:r>
            <a:r>
              <a:rPr lang="en-US" dirty="0">
                <a:solidFill>
                  <a:schemeClr val="bg1"/>
                </a:solidFill>
                <a:latin typeface="Arial" panose="020B0604020202020204" pitchFamily="34" charset="0"/>
                <a:ea typeface="ＭＳ Ｐゴシック" charset="0"/>
                <a:cs typeface="Tahoma"/>
              </a:rPr>
              <a:t>Preserve life.</a:t>
            </a:r>
            <a:endParaRPr lang="en-AU" dirty="0">
              <a:solidFill>
                <a:schemeClr val="bg1"/>
              </a:solidFill>
              <a:latin typeface="Arial" panose="020B0604020202020204" pitchFamily="34" charset="0"/>
              <a:ea typeface="ＭＳ Ｐゴシック" charset="0"/>
              <a:cs typeface="Tahoma"/>
            </a:endParaRPr>
          </a:p>
          <a:p>
            <a:pPr marL="540000" indent="-342000">
              <a:spcBef>
                <a:spcPts val="600"/>
              </a:spcBef>
              <a:spcAft>
                <a:spcPts val="600"/>
              </a:spcAft>
              <a:buFont typeface="+mj-lt"/>
              <a:buAutoNum type="arabicPeriod"/>
              <a:defRPr/>
            </a:pPr>
            <a:r>
              <a:rPr lang="en-US" b="1" dirty="0">
                <a:solidFill>
                  <a:schemeClr val="bg1"/>
                </a:solidFill>
                <a:latin typeface="Arial" panose="020B0604020202020204" pitchFamily="34" charset="0"/>
                <a:ea typeface="ＭＳ Ｐゴシック" charset="0"/>
                <a:cs typeface="Tahoma"/>
              </a:rPr>
              <a:t> </a:t>
            </a:r>
            <a:r>
              <a:rPr lang="en-US" dirty="0">
                <a:solidFill>
                  <a:schemeClr val="bg1"/>
                </a:solidFill>
                <a:latin typeface="Arial" panose="020B0604020202020204" pitchFamily="34" charset="0"/>
                <a:ea typeface="ＭＳ Ｐゴシック" charset="0"/>
                <a:cs typeface="Tahoma"/>
              </a:rPr>
              <a:t>Prevent illness, injury and condition(s) becoming worse.</a:t>
            </a:r>
            <a:endParaRPr lang="en-AU" dirty="0">
              <a:solidFill>
                <a:schemeClr val="bg1"/>
              </a:solidFill>
              <a:latin typeface="Arial" panose="020B0604020202020204" pitchFamily="34" charset="0"/>
              <a:ea typeface="ＭＳ Ｐゴシック" charset="0"/>
              <a:cs typeface="Tahoma"/>
            </a:endParaRPr>
          </a:p>
          <a:p>
            <a:pPr marL="540000" indent="-342000">
              <a:spcBef>
                <a:spcPts val="600"/>
              </a:spcBef>
              <a:spcAft>
                <a:spcPts val="600"/>
              </a:spcAft>
              <a:buFont typeface="+mj-lt"/>
              <a:buAutoNum type="arabicPeriod"/>
              <a:defRPr/>
            </a:pPr>
            <a:r>
              <a:rPr lang="en-US" b="1" dirty="0">
                <a:solidFill>
                  <a:schemeClr val="bg1"/>
                </a:solidFill>
                <a:latin typeface="Arial" panose="020B0604020202020204" pitchFamily="34" charset="0"/>
                <a:ea typeface="ＭＳ Ｐゴシック" charset="0"/>
                <a:cs typeface="Tahoma"/>
              </a:rPr>
              <a:t> </a:t>
            </a:r>
            <a:r>
              <a:rPr lang="en-US" dirty="0">
                <a:solidFill>
                  <a:schemeClr val="bg1"/>
                </a:solidFill>
                <a:latin typeface="Arial" panose="020B0604020202020204" pitchFamily="34" charset="0"/>
                <a:ea typeface="ＭＳ Ｐゴシック" charset="0"/>
                <a:cs typeface="Tahoma"/>
              </a:rPr>
              <a:t>Promote recovery.</a:t>
            </a:r>
            <a:endParaRPr lang="en-AU" dirty="0">
              <a:solidFill>
                <a:schemeClr val="bg1"/>
              </a:solidFill>
              <a:latin typeface="Arial" panose="020B0604020202020204" pitchFamily="34" charset="0"/>
              <a:ea typeface="ＭＳ Ｐゴシック" charset="0"/>
              <a:cs typeface="Tahoma"/>
            </a:endParaRPr>
          </a:p>
          <a:p>
            <a:pPr marL="540000" indent="-342000">
              <a:spcBef>
                <a:spcPts val="600"/>
              </a:spcBef>
              <a:spcAft>
                <a:spcPts val="600"/>
              </a:spcAft>
              <a:buFont typeface="+mj-lt"/>
              <a:buAutoNum type="arabicPeriod"/>
              <a:defRPr/>
            </a:pPr>
            <a:r>
              <a:rPr lang="en-US" b="1" dirty="0">
                <a:solidFill>
                  <a:schemeClr val="bg1"/>
                </a:solidFill>
                <a:latin typeface="Arial" panose="020B0604020202020204" pitchFamily="34" charset="0"/>
                <a:ea typeface="ＭＳ Ｐゴシック" charset="0"/>
                <a:cs typeface="Tahoma"/>
              </a:rPr>
              <a:t> </a:t>
            </a:r>
            <a:r>
              <a:rPr lang="en-US" dirty="0">
                <a:solidFill>
                  <a:schemeClr val="bg1"/>
                </a:solidFill>
                <a:latin typeface="Arial" panose="020B0604020202020204" pitchFamily="34" charset="0"/>
                <a:ea typeface="ＭＳ Ｐゴシック" charset="0"/>
                <a:cs typeface="Tahoma"/>
              </a:rPr>
              <a:t>Protect the unconscious casualty.</a:t>
            </a:r>
            <a:endParaRPr lang="en-AU" dirty="0">
              <a:solidFill>
                <a:schemeClr val="bg1"/>
              </a:solidFill>
              <a:latin typeface="Arial" panose="020B0604020202020204" pitchFamily="34" charset="0"/>
              <a:ea typeface="ＭＳ Ｐゴシック" charset="0"/>
              <a:cs typeface="Tahoma"/>
            </a:endParaRPr>
          </a:p>
        </p:txBody>
      </p:sp>
      <p:pic>
        <p:nvPicPr>
          <p:cNvPr id="74755" name="Picture 2" descr="using ae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956" y="2206625"/>
            <a:ext cx="24447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845157"/>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txBox="1">
            <a:spLocks/>
          </p:cNvSpPr>
          <p:nvPr/>
        </p:nvSpPr>
        <p:spPr bwMode="auto">
          <a:xfrm>
            <a:off x="203200" y="100373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Maintain Hygiene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650" y="1227139"/>
            <a:ext cx="2216150" cy="1483538"/>
          </a:xfrm>
          <a:prstGeom prst="rect">
            <a:avLst/>
          </a:prstGeom>
        </p:spPr>
      </p:pic>
      <p:sp>
        <p:nvSpPr>
          <p:cNvPr id="4" name="Rectangle 3"/>
          <p:cNvSpPr/>
          <p:nvPr/>
        </p:nvSpPr>
        <p:spPr>
          <a:xfrm>
            <a:off x="781047" y="1859518"/>
            <a:ext cx="5624513" cy="2287806"/>
          </a:xfrm>
          <a:prstGeom prst="rect">
            <a:avLst/>
          </a:prstGeom>
        </p:spPr>
        <p:txBody>
          <a:bodyPr wrap="square">
            <a:spAutoFit/>
          </a:bodyPr>
          <a:lstStyle/>
          <a:p>
            <a:r>
              <a:rPr lang="en-US" altLang="en-US" b="1" dirty="0">
                <a:solidFill>
                  <a:schemeClr val="bg1"/>
                </a:solidFill>
                <a:latin typeface="Arial" panose="020B0604020202020204" pitchFamily="34" charset="0"/>
                <a:ea typeface="MS Mincho" panose="02020609040205080304" pitchFamily="49" charset="-128"/>
              </a:rPr>
              <a:t>Standard infection control procedures include: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Wearing protective gloves.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Covering any cuts or skin conditions.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Cleaning away blood and other body fluids.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Not touching your face, especially your mouth, ears and eyes.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Also avoid, eating and drinking.</a:t>
            </a:r>
          </a:p>
        </p:txBody>
      </p:sp>
      <p:sp>
        <p:nvSpPr>
          <p:cNvPr id="5" name="Rectangle 4"/>
          <p:cNvSpPr/>
          <p:nvPr/>
        </p:nvSpPr>
        <p:spPr>
          <a:xfrm>
            <a:off x="790572" y="4074535"/>
            <a:ext cx="6062663" cy="1908215"/>
          </a:xfrm>
          <a:prstGeom prst="rect">
            <a:avLst/>
          </a:prstGeom>
        </p:spPr>
        <p:txBody>
          <a:bodyPr wrap="square">
            <a:spAutoFit/>
          </a:bodyPr>
          <a:lstStyle/>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Washing your hands thoroughly.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Disposing of contaminated waste in biohazard containers.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Correctly disposing of contaminated sharp objects (such as needles).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Using a protective face mask for resuscitation.</a:t>
            </a:r>
          </a:p>
        </p:txBody>
      </p:sp>
      <p:pic>
        <p:nvPicPr>
          <p:cNvPr id="8" name="Picture 1" descr="washing-hands"/>
          <p:cNvPicPr>
            <a:picLocks noChangeAspect="1" noChangeArrowheads="1"/>
          </p:cNvPicPr>
          <p:nvPr/>
        </p:nvPicPr>
        <p:blipFill>
          <a:blip r:embed="rId4">
            <a:extLst>
              <a:ext uri="{28A0092B-C50C-407E-A947-70E740481C1C}">
                <a14:useLocalDpi xmlns:a14="http://schemas.microsoft.com/office/drawing/2010/main" val="0"/>
              </a:ext>
            </a:extLst>
          </a:blip>
          <a:srcRect l="42673" r="2588"/>
          <a:stretch>
            <a:fillRect/>
          </a:stretch>
        </p:blipFill>
        <p:spPr bwMode="auto">
          <a:xfrm>
            <a:off x="7111999" y="2750339"/>
            <a:ext cx="1828801" cy="243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49573"/>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txBox="1">
            <a:spLocks/>
          </p:cNvSpPr>
          <p:nvPr/>
        </p:nvSpPr>
        <p:spPr bwMode="auto">
          <a:xfrm>
            <a:off x="98425" y="102182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DRS ABCD Action Plan</a:t>
            </a:r>
          </a:p>
        </p:txBody>
      </p:sp>
      <p:pic>
        <p:nvPicPr>
          <p:cNvPr id="23555" nam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1747717"/>
            <a:ext cx="3441171" cy="501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44274"/>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146050" y="1035352"/>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 – Dangers</a:t>
            </a:r>
          </a:p>
        </p:txBody>
      </p:sp>
      <p:sp>
        <p:nvSpPr>
          <p:cNvPr id="25602" name="Content Placeholder 2"/>
          <p:cNvSpPr txBox="1">
            <a:spLocks/>
          </p:cNvSpPr>
          <p:nvPr/>
        </p:nvSpPr>
        <p:spPr bwMode="auto">
          <a:xfrm>
            <a:off x="1252413" y="2222865"/>
            <a:ext cx="4376862" cy="3447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285750" indent="-285750">
              <a:spcBef>
                <a:spcPts val="432"/>
              </a:spcBef>
              <a:buClr>
                <a:schemeClr val="bg1"/>
              </a:buClr>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Assess the scene </a:t>
            </a:r>
          </a:p>
          <a:p>
            <a:pPr marL="285750" indent="-285750">
              <a:spcBef>
                <a:spcPts val="432"/>
              </a:spcBef>
              <a:buClr>
                <a:schemeClr val="bg1"/>
              </a:buClr>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Identify and treat the hazards</a:t>
            </a:r>
          </a:p>
          <a:p>
            <a:pPr marL="285750" indent="-285750">
              <a:spcBef>
                <a:spcPts val="432"/>
              </a:spcBef>
              <a:buClr>
                <a:schemeClr val="bg1"/>
              </a:buClr>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Build up a picture of the incident and try to determine the Mechanism of Injury</a:t>
            </a:r>
          </a:p>
          <a:p>
            <a:pPr marL="285750" indent="-285750">
              <a:spcBef>
                <a:spcPts val="432"/>
              </a:spcBef>
              <a:buClr>
                <a:schemeClr val="bg1"/>
              </a:buClr>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Form a plan of treatment</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the casualty is in immediate danger you should move them, but only if it is safe to do so.</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4" name="Picture 1" descr="safegu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8249" y="2465419"/>
            <a:ext cx="2878051" cy="19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220827"/>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txBox="1">
            <a:spLocks/>
          </p:cNvSpPr>
          <p:nvPr/>
        </p:nvSpPr>
        <p:spPr bwMode="auto">
          <a:xfrm>
            <a:off x="193675" y="99529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Survey the Scene</a:t>
            </a:r>
          </a:p>
        </p:txBody>
      </p:sp>
      <p:sp>
        <p:nvSpPr>
          <p:cNvPr id="101378" name="Rectangle 5"/>
          <p:cNvSpPr>
            <a:spLocks noChangeArrowheads="1"/>
          </p:cNvSpPr>
          <p:nvPr/>
        </p:nvSpPr>
        <p:spPr bwMode="auto">
          <a:xfrm>
            <a:off x="531812" y="2081213"/>
            <a:ext cx="81264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b="1" dirty="0">
                <a:solidFill>
                  <a:schemeClr val="bg1"/>
                </a:solidFill>
                <a:latin typeface="Arial" panose="020B0604020202020204" pitchFamily="34" charset="0"/>
                <a:ea typeface="MS Mincho" panose="02020609040205080304" pitchFamily="49" charset="-128"/>
              </a:rPr>
              <a:t>While you are surveying the scene, you might come across some barriers to action.</a:t>
            </a:r>
          </a:p>
        </p:txBody>
      </p:sp>
      <p:graphicFrame>
        <p:nvGraphicFramePr>
          <p:cNvPr id="5" name="Table 4"/>
          <p:cNvGraphicFramePr>
            <a:graphicFrameLocks noGrp="1"/>
          </p:cNvGraphicFramePr>
          <p:nvPr>
            <p:extLst>
              <p:ext uri="{D42A27DB-BD31-4B8C-83A1-F6EECF244321}">
                <p14:modId xmlns:p14="http://schemas.microsoft.com/office/powerpoint/2010/main" val="829785688"/>
              </p:ext>
            </p:extLst>
          </p:nvPr>
        </p:nvGraphicFramePr>
        <p:xfrm>
          <a:off x="1117600" y="3055938"/>
          <a:ext cx="7261225" cy="1980000"/>
        </p:xfrm>
        <a:graphic>
          <a:graphicData uri="http://schemas.openxmlformats.org/drawingml/2006/table">
            <a:tbl>
              <a:tblPr firstRow="1" bandRow="1">
                <a:tableStyleId>{5C22544A-7EE6-4342-B048-85BDC9FD1C3A}</a:tableStyleId>
              </a:tblPr>
              <a:tblGrid>
                <a:gridCol w="2139950">
                  <a:extLst>
                    <a:ext uri="{9D8B030D-6E8A-4147-A177-3AD203B41FA5}">
                      <a16:colId xmlns:a16="http://schemas.microsoft.com/office/drawing/2014/main" val="20000"/>
                    </a:ext>
                  </a:extLst>
                </a:gridCol>
                <a:gridCol w="5121275">
                  <a:extLst>
                    <a:ext uri="{9D8B030D-6E8A-4147-A177-3AD203B41FA5}">
                      <a16:colId xmlns:a16="http://schemas.microsoft.com/office/drawing/2014/main" val="20001"/>
                    </a:ext>
                  </a:extLst>
                </a:gridCol>
              </a:tblGrid>
              <a:tr h="396000">
                <a:tc rowSpan="5">
                  <a:txBody>
                    <a:bodyPr/>
                    <a:lstStyle/>
                    <a:p>
                      <a:pPr marL="0" marR="0" indent="0" algn="l" defTabSz="914400" rtl="0" eaLnBrk="1" fontAlgn="auto" latinLnBrk="0" hangingPunct="1">
                        <a:lnSpc>
                          <a:spcPct val="100000"/>
                        </a:lnSpc>
                        <a:spcBef>
                          <a:spcPts val="300"/>
                        </a:spcBef>
                        <a:spcAft>
                          <a:spcPts val="300"/>
                        </a:spcAft>
                        <a:buClrTx/>
                        <a:buSzTx/>
                        <a:buFontTx/>
                        <a:buNone/>
                        <a:tabLst/>
                        <a:defRPr/>
                      </a:pPr>
                      <a:r>
                        <a:rPr lang="en-US" sz="1800" b="1" dirty="0">
                          <a:solidFill>
                            <a:schemeClr val="tx1"/>
                          </a:solidFill>
                          <a:effectLst/>
                          <a:latin typeface="Arial" panose="020B0604020202020204" pitchFamily="34" charset="0"/>
                          <a:ea typeface="ＭＳ 明朝"/>
                          <a:cs typeface="Times New Roman"/>
                        </a:rPr>
                        <a:t>Types of Barriers</a:t>
                      </a:r>
                      <a:endParaRPr lang="en-US" sz="1800" dirty="0">
                        <a:solidFill>
                          <a:schemeClr val="tx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C8E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Arial" panose="020B0604020202020204" pitchFamily="34" charset="0"/>
                          <a:ea typeface="ＭＳ 明朝"/>
                          <a:cs typeface="Times New Roman"/>
                        </a:rPr>
                        <a:t>Presence of bystanders.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6000">
                <a:tc vMerge="1">
                  <a:txBody>
                    <a:bodyPr/>
                    <a:lstStyle/>
                    <a:p>
                      <a:pPr>
                        <a:spcBef>
                          <a:spcPts val="300"/>
                        </a:spcBef>
                        <a:spcAft>
                          <a:spcPts val="300"/>
                        </a:spcAft>
                      </a:pPr>
                      <a:endParaRPr lang="en-US" sz="1800" dirty="0">
                        <a:effectLst/>
                        <a:latin typeface="Tahom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Arial" panose="020B0604020202020204" pitchFamily="34" charset="0"/>
                          <a:ea typeface="ＭＳ 明朝"/>
                          <a:cs typeface="Times New Roman"/>
                        </a:rPr>
                        <a:t>Uncertainty about the person.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000">
                <a:tc vMerge="1">
                  <a:txBody>
                    <a:bodyPr/>
                    <a:lstStyle/>
                    <a:p>
                      <a:pPr>
                        <a:spcBef>
                          <a:spcPts val="300"/>
                        </a:spcBef>
                        <a:spcAft>
                          <a:spcPts val="300"/>
                        </a:spcAft>
                      </a:pPr>
                      <a:endParaRPr lang="en-US" sz="1800" dirty="0">
                        <a:effectLst/>
                        <a:latin typeface="Tahom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Bef>
                          <a:spcPts val="300"/>
                        </a:spcBef>
                        <a:spcAft>
                          <a:spcPts val="300"/>
                        </a:spcAft>
                      </a:pPr>
                      <a:r>
                        <a:rPr lang="en-US" sz="1800" b="0" dirty="0">
                          <a:solidFill>
                            <a:schemeClr val="bg1"/>
                          </a:solidFill>
                          <a:effectLst/>
                          <a:latin typeface="Arial" panose="020B0604020202020204" pitchFamily="34" charset="0"/>
                          <a:ea typeface="ＭＳ 明朝"/>
                          <a:cs typeface="Times New Roman"/>
                        </a:rPr>
                        <a:t>Nature of the illness/injury.</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000">
                <a:tc vMerge="1">
                  <a:txBody>
                    <a:bodyPr/>
                    <a:lstStyle/>
                    <a:p>
                      <a:pPr>
                        <a:spcBef>
                          <a:spcPts val="300"/>
                        </a:spcBef>
                        <a:spcAft>
                          <a:spcPts val="300"/>
                        </a:spcAft>
                      </a:pPr>
                      <a:endParaRPr lang="en-US" sz="1800" dirty="0">
                        <a:effectLst/>
                        <a:latin typeface="Tahom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Bef>
                          <a:spcPts val="300"/>
                        </a:spcBef>
                        <a:spcAft>
                          <a:spcPts val="300"/>
                        </a:spcAft>
                      </a:pPr>
                      <a:r>
                        <a:rPr lang="en-US" sz="1800" b="0" dirty="0">
                          <a:solidFill>
                            <a:schemeClr val="bg1"/>
                          </a:solidFill>
                          <a:effectLst/>
                          <a:latin typeface="Arial" panose="020B0604020202020204" pitchFamily="34" charset="0"/>
                          <a:ea typeface="ＭＳ 明朝"/>
                          <a:cs typeface="Times New Roman"/>
                        </a:rPr>
                        <a:t>Fear of disease transmission.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000">
                <a:tc vMerge="1">
                  <a:txBody>
                    <a:bodyPr/>
                    <a:lstStyle/>
                    <a:p>
                      <a:pPr>
                        <a:spcBef>
                          <a:spcPts val="300"/>
                        </a:spcBef>
                        <a:spcAft>
                          <a:spcPts val="300"/>
                        </a:spcAft>
                      </a:pPr>
                      <a:endParaRPr lang="en-US" sz="1800" dirty="0">
                        <a:effectLst/>
                        <a:latin typeface="Tahom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3DFEE"/>
                    </a:solidFill>
                  </a:tcPr>
                </a:tc>
                <a:tc>
                  <a:txBody>
                    <a:bodyPr/>
                    <a:lstStyle/>
                    <a:p>
                      <a:pPr>
                        <a:spcBef>
                          <a:spcPts val="300"/>
                        </a:spcBef>
                        <a:spcAft>
                          <a:spcPts val="300"/>
                        </a:spcAft>
                      </a:pPr>
                      <a:r>
                        <a:rPr lang="en-US" sz="1800" b="0" dirty="0">
                          <a:solidFill>
                            <a:schemeClr val="bg1"/>
                          </a:solidFill>
                          <a:effectLst/>
                          <a:latin typeface="Arial" panose="020B0604020202020204" pitchFamily="34" charset="0"/>
                          <a:ea typeface="ＭＳ 明朝"/>
                          <a:cs typeface="Times New Roman"/>
                        </a:rPr>
                        <a:t>Fear of doing something wrong.</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90907027"/>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txBox="1">
            <a:spLocks/>
          </p:cNvSpPr>
          <p:nvPr/>
        </p:nvSpPr>
        <p:spPr bwMode="auto">
          <a:xfrm>
            <a:off x="127000" y="102740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Assess the Scene and Casualty</a:t>
            </a:r>
          </a:p>
        </p:txBody>
      </p:sp>
      <p:sp>
        <p:nvSpPr>
          <p:cNvPr id="95234" name="Rectangle 5"/>
          <p:cNvSpPr>
            <a:spLocks noChangeArrowheads="1"/>
          </p:cNvSpPr>
          <p:nvPr/>
        </p:nvSpPr>
        <p:spPr bwMode="auto">
          <a:xfrm>
            <a:off x="317500" y="2317750"/>
            <a:ext cx="8464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The Emergency Action Process can be followed to plan your response. </a:t>
            </a:r>
          </a:p>
          <a:p>
            <a:pPr eaLnBrk="1" hangingPunct="1"/>
            <a:r>
              <a:rPr lang="en-US" altLang="en-US" sz="1800" dirty="0">
                <a:solidFill>
                  <a:schemeClr val="bg1"/>
                </a:solidFill>
                <a:latin typeface="Arial" panose="020B0604020202020204" pitchFamily="34" charset="0"/>
                <a:ea typeface="MS Mincho" panose="02020609040205080304" pitchFamily="49" charset="-128"/>
              </a:rPr>
              <a:t>The steps should be followed to conduct the initial assessment.</a:t>
            </a:r>
          </a:p>
        </p:txBody>
      </p:sp>
      <p:pic>
        <p:nvPicPr>
          <p:cNvPr id="95235"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42619" y="3153994"/>
            <a:ext cx="7332015" cy="187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730567"/>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170391" y="102238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a:t>
            </a:r>
            <a:r>
              <a:rPr lang="en-US" altLang="en-US" b="1" dirty="0">
                <a:solidFill>
                  <a:schemeClr val="bg1"/>
                </a:solidFill>
                <a:latin typeface="Arial" panose="020B0604020202020204" pitchFamily="34" charset="0"/>
                <a:cs typeface="Tahoma" panose="020B0604030504040204" pitchFamily="34" charset="0"/>
              </a:rPr>
              <a:t>R – Responsive</a:t>
            </a:r>
          </a:p>
        </p:txBody>
      </p:sp>
      <p:sp>
        <p:nvSpPr>
          <p:cNvPr id="27650" name="Content Placeholder 2"/>
          <p:cNvSpPr txBox="1">
            <a:spLocks/>
          </p:cNvSpPr>
          <p:nvPr/>
        </p:nvSpPr>
        <p:spPr bwMode="auto">
          <a:xfrm>
            <a:off x="260350" y="2054225"/>
            <a:ext cx="8778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2000" b="1" dirty="0">
                <a:solidFill>
                  <a:schemeClr val="bg1"/>
                </a:solidFill>
                <a:latin typeface="Arial" panose="020B0604020202020204" pitchFamily="34" charset="0"/>
                <a:ea typeface="MS Mincho" panose="02020609040205080304" pitchFamily="49" charset="-128"/>
              </a:rPr>
              <a:t>Check the patient’s responses by using the “Talk and Touch Method”.</a:t>
            </a:r>
          </a:p>
        </p:txBody>
      </p:sp>
      <p:pic>
        <p:nvPicPr>
          <p:cNvPr id="27651" name="Picture 2" descr="HLTAID003 2.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7762" y="2717800"/>
            <a:ext cx="68484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11238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txBox="1">
            <a:spLocks/>
          </p:cNvSpPr>
          <p:nvPr/>
        </p:nvSpPr>
        <p:spPr bwMode="auto">
          <a:xfrm>
            <a:off x="212725" y="101513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What is an Emergency? </a:t>
            </a:r>
          </a:p>
        </p:txBody>
      </p:sp>
      <p:sp>
        <p:nvSpPr>
          <p:cNvPr id="19458" name="Content Placeholder 2"/>
          <p:cNvSpPr txBox="1">
            <a:spLocks/>
          </p:cNvSpPr>
          <p:nvPr/>
        </p:nvSpPr>
        <p:spPr bwMode="auto">
          <a:xfrm>
            <a:off x="1161415" y="2096949"/>
            <a:ext cx="4391660" cy="3016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2000" b="1" dirty="0">
                <a:solidFill>
                  <a:schemeClr val="bg1"/>
                </a:solidFill>
                <a:latin typeface="Arial" panose="020B0604020202020204" pitchFamily="34" charset="0"/>
                <a:cs typeface="Tahoma"/>
              </a:rPr>
              <a:t>A situation can be defined as an emergency if one or more of the following are present: </a:t>
            </a:r>
          </a:p>
          <a:p>
            <a:pPr>
              <a:defRPr/>
            </a:pPr>
            <a:endParaRPr lang="en-AU" sz="2000" dirty="0">
              <a:solidFill>
                <a:schemeClr val="bg1"/>
              </a:solidFill>
              <a:latin typeface="Arial" panose="020B0604020202020204" pitchFamily="34" charset="0"/>
              <a:cs typeface="Tahoma"/>
            </a:endParaRPr>
          </a:p>
          <a:p>
            <a:pPr marL="540900"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Immediate threat to life, health, property or environment.</a:t>
            </a:r>
            <a:endParaRPr lang="en-AU" sz="2000" dirty="0">
              <a:solidFill>
                <a:schemeClr val="bg1"/>
              </a:solidFill>
              <a:latin typeface="Arial" panose="020B0604020202020204" pitchFamily="34" charset="0"/>
              <a:cs typeface="Tahoma"/>
            </a:endParaRPr>
          </a:p>
          <a:p>
            <a:pPr marL="540900"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Loss of life.</a:t>
            </a:r>
            <a:endParaRPr lang="en-AU" sz="2000" dirty="0">
              <a:solidFill>
                <a:schemeClr val="bg1"/>
              </a:solidFill>
              <a:latin typeface="Arial" panose="020B0604020202020204" pitchFamily="34" charset="0"/>
              <a:cs typeface="Tahoma"/>
            </a:endParaRPr>
          </a:p>
          <a:p>
            <a:pPr marL="540900"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A high probability of the situation becoming worse.</a:t>
            </a:r>
            <a:r>
              <a:rPr lang="en-AU" sz="2000" dirty="0">
                <a:solidFill>
                  <a:schemeClr val="bg1"/>
                </a:solidFill>
                <a:latin typeface="Arial" panose="020B0604020202020204" pitchFamily="34" charset="0"/>
                <a:cs typeface="Tahoma"/>
              </a:rPr>
              <a:t> </a:t>
            </a:r>
            <a:endParaRPr lang="en-AU" sz="2000" dirty="0">
              <a:solidFill>
                <a:schemeClr val="bg1"/>
              </a:solidFill>
              <a:latin typeface="Arial" panose="020B0604020202020204" pitchFamily="34" charset="0"/>
              <a:ea typeface="MS Mincho" charset="0"/>
              <a:cs typeface="Tahoma"/>
            </a:endParaRPr>
          </a:p>
        </p:txBody>
      </p:sp>
      <p:pic>
        <p:nvPicPr>
          <p:cNvPr id="19459" name="Picture 1" descr="Emergency workers at incident scene.jpg"/>
          <p:cNvPicPr>
            <a:picLocks noChangeAspect="1"/>
          </p:cNvPicPr>
          <p:nvPr/>
        </p:nvPicPr>
        <p:blipFill>
          <a:blip r:embed="rId3" cstate="print">
            <a:extLst>
              <a:ext uri="{28A0092B-C50C-407E-A947-70E740481C1C}">
                <a14:useLocalDpi xmlns:a14="http://schemas.microsoft.com/office/drawing/2010/main" val="0"/>
              </a:ext>
            </a:extLst>
          </a:blip>
          <a:srcRect r="18369"/>
          <a:stretch>
            <a:fillRect/>
          </a:stretch>
        </p:blipFill>
        <p:spPr bwMode="auto">
          <a:xfrm>
            <a:off x="5986463" y="1898561"/>
            <a:ext cx="2944812"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432770"/>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203200" y="103154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 – Responsive</a:t>
            </a:r>
          </a:p>
        </p:txBody>
      </p:sp>
      <p:sp>
        <p:nvSpPr>
          <p:cNvPr id="29698" name="Content Placeholder 2"/>
          <p:cNvSpPr txBox="1">
            <a:spLocks/>
          </p:cNvSpPr>
          <p:nvPr/>
        </p:nvSpPr>
        <p:spPr bwMode="auto">
          <a:xfrm>
            <a:off x="1032241" y="2801227"/>
            <a:ext cx="4040554" cy="279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Call for help if required and keep monitoring them for at least 10-15 minutes.</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If you don’t get a response call 000 immediately.</a:t>
            </a: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 person who doesn’t respond is unconscious.</a:t>
            </a:r>
          </a:p>
        </p:txBody>
      </p:sp>
      <p:pic>
        <p:nvPicPr>
          <p:cNvPr id="29699" name="Picture 2" descr="collapse help phone call assist 10514242_m.jpg"/>
          <p:cNvPicPr>
            <a:picLocks noChangeAspect="1"/>
          </p:cNvPicPr>
          <p:nvPr/>
        </p:nvPicPr>
        <p:blipFill>
          <a:blip r:embed="rId3">
            <a:extLst>
              <a:ext uri="{28A0092B-C50C-407E-A947-70E740481C1C}">
                <a14:useLocalDpi xmlns:a14="http://schemas.microsoft.com/office/drawing/2010/main" val="0"/>
              </a:ext>
            </a:extLst>
          </a:blip>
          <a:srcRect l="11691" r="8374"/>
          <a:stretch>
            <a:fillRect/>
          </a:stretch>
        </p:blipFill>
        <p:spPr bwMode="auto">
          <a:xfrm>
            <a:off x="5712056" y="2914650"/>
            <a:ext cx="2581410" cy="207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1"/>
          <p:cNvSpPr>
            <a:spLocks noChangeArrowheads="1"/>
          </p:cNvSpPr>
          <p:nvPr/>
        </p:nvSpPr>
        <p:spPr bwMode="auto">
          <a:xfrm>
            <a:off x="1032241" y="2024896"/>
            <a:ext cx="78641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If the patient responds they are conscious and breathing – make them comfortable and check them for any injuries.</a:t>
            </a:r>
          </a:p>
        </p:txBody>
      </p:sp>
    </p:spTree>
    <p:extLst>
      <p:ext uri="{BB962C8B-B14F-4D97-AF65-F5344CB8AC3E}">
        <p14:creationId xmlns:p14="http://schemas.microsoft.com/office/powerpoint/2010/main" val="2601265194"/>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txBox="1">
            <a:spLocks/>
          </p:cNvSpPr>
          <p:nvPr/>
        </p:nvSpPr>
        <p:spPr bwMode="auto">
          <a:xfrm>
            <a:off x="303166" y="112077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a:t>
            </a:r>
            <a:r>
              <a:rPr lang="en-US" altLang="en-US" b="1" u="sng" dirty="0">
                <a:solidFill>
                  <a:schemeClr val="bg1"/>
                </a:solidFill>
                <a:latin typeface="Arial" panose="020B0604020202020204" pitchFamily="34" charset="0"/>
                <a:cs typeface="Tahoma" panose="020B0604030504040204" pitchFamily="34" charset="0"/>
              </a:rPr>
              <a:t>S – Send For Help</a:t>
            </a:r>
          </a:p>
        </p:txBody>
      </p:sp>
      <p:sp>
        <p:nvSpPr>
          <p:cNvPr id="31746" name="Content Placeholder 2"/>
          <p:cNvSpPr txBox="1">
            <a:spLocks/>
          </p:cNvSpPr>
          <p:nvPr/>
        </p:nvSpPr>
        <p:spPr bwMode="auto">
          <a:xfrm>
            <a:off x="498475" y="2286794"/>
            <a:ext cx="726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Dial for an ambulance or medical assistance as soon as possible.</a:t>
            </a:r>
          </a:p>
        </p:txBody>
      </p:sp>
      <p:pic>
        <p:nvPicPr>
          <p:cNvPr id="6" name="Picture 1"/>
          <p:cNvPicPr>
            <a:picLocks noChangeAspect="1"/>
          </p:cNvPicPr>
          <p:nvPr/>
        </p:nvPicPr>
        <p:blipFill rotWithShape="1">
          <a:blip r:embed="rId3">
            <a:extLst>
              <a:ext uri="{28A0092B-C50C-407E-A947-70E740481C1C}">
                <a14:useLocalDpi xmlns:a14="http://schemas.microsoft.com/office/drawing/2010/main" val="0"/>
              </a:ext>
            </a:extLst>
          </a:blip>
          <a:srcRect l="2349" b="4737"/>
          <a:stretch/>
        </p:blipFill>
        <p:spPr bwMode="auto">
          <a:xfrm>
            <a:off x="1726186" y="2870201"/>
            <a:ext cx="5117206"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707790"/>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txBox="1">
            <a:spLocks/>
          </p:cNvSpPr>
          <p:nvPr/>
        </p:nvSpPr>
        <p:spPr bwMode="auto">
          <a:xfrm>
            <a:off x="127528" y="114022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 – Send For Help</a:t>
            </a:r>
          </a:p>
        </p:txBody>
      </p:sp>
      <p:sp>
        <p:nvSpPr>
          <p:cNvPr id="19458" name="Content Placeholder 2"/>
          <p:cNvSpPr txBox="1">
            <a:spLocks/>
          </p:cNvSpPr>
          <p:nvPr/>
        </p:nvSpPr>
        <p:spPr bwMode="auto">
          <a:xfrm>
            <a:off x="1144056" y="2082014"/>
            <a:ext cx="5228167" cy="4483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When calling emergency services let the operator know: </a:t>
            </a:r>
          </a:p>
          <a:p>
            <a:pPr>
              <a:spcBef>
                <a:spcPts val="432"/>
              </a:spcBef>
            </a:pPr>
            <a:endParaRPr lang="en-US" altLang="en-US" sz="1800" b="1"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Where the emergency happened.</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When the emergency happened.</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What happened.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What is being done.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Who you are and the number you are calling from.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Who the casualty is, if known.</a:t>
            </a:r>
          </a:p>
          <a:p>
            <a:pPr lvl="0" eaLnBrk="1" hangingPunct="1">
              <a:spcBef>
                <a:spcPts val="432"/>
              </a:spcBef>
            </a:pPr>
            <a:endParaRPr lang="en-US" altLang="en-US" sz="1800" b="1" dirty="0">
              <a:solidFill>
                <a:schemeClr val="bg1"/>
              </a:solidFill>
              <a:latin typeface="Arial" panose="020B0604020202020204" pitchFamily="34" charset="0"/>
              <a:ea typeface="MS Mincho" panose="02020609040205080304" pitchFamily="49" charset="-128"/>
            </a:endParaRPr>
          </a:p>
          <a:p>
            <a:pPr lvl="0" eaLnBrk="1" hangingPunct="1">
              <a:spcBef>
                <a:spcPts val="432"/>
              </a:spcBef>
            </a:pPr>
            <a:r>
              <a:rPr lang="en-US" altLang="en-US" sz="1800" b="1" dirty="0">
                <a:solidFill>
                  <a:schemeClr val="bg1"/>
                </a:solidFill>
                <a:latin typeface="Arial" panose="020B0604020202020204" pitchFamily="34" charset="0"/>
                <a:ea typeface="MS Mincho" panose="02020609040205080304" pitchFamily="49" charset="-128"/>
              </a:rPr>
              <a:t>DO NOT</a:t>
            </a:r>
            <a:r>
              <a:rPr lang="en-US" altLang="en-US" sz="1800" dirty="0">
                <a:solidFill>
                  <a:schemeClr val="bg1"/>
                </a:solidFill>
                <a:latin typeface="Arial" panose="020B0604020202020204" pitchFamily="34" charset="0"/>
                <a:ea typeface="MS Mincho" panose="02020609040205080304" pitchFamily="49" charset="-128"/>
              </a:rPr>
              <a:t> hang up the phone until you have been given instructions on how to proceed.</a:t>
            </a:r>
          </a:p>
          <a:p>
            <a:pPr marL="540000" indent="-342000">
              <a:spcBef>
                <a:spcPts val="432"/>
              </a:spcBef>
              <a:buFont typeface="Symbol" panose="05050102010706020507" pitchFamily="18" charset="2"/>
              <a:buBlip>
                <a:blip r:embed="rId3"/>
              </a:buBlip>
            </a:pP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35844" name="Picture 1" descr="communicate mobile phone call 7072033_x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53224" y="1508125"/>
            <a:ext cx="211666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112127"/>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txBox="1">
            <a:spLocks/>
          </p:cNvSpPr>
          <p:nvPr/>
        </p:nvSpPr>
        <p:spPr bwMode="auto">
          <a:xfrm>
            <a:off x="76200" y="100253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t>
            </a:r>
            <a:r>
              <a:rPr lang="en-US" altLang="en-US" b="1" dirty="0">
                <a:solidFill>
                  <a:schemeClr val="bg1"/>
                </a:solidFill>
                <a:latin typeface="Arial" panose="020B0604020202020204" pitchFamily="34" charset="0"/>
                <a:cs typeface="Tahoma" panose="020B0604030504040204" pitchFamily="34" charset="0"/>
              </a:rPr>
              <a:t>A – Airway</a:t>
            </a:r>
          </a:p>
        </p:txBody>
      </p:sp>
      <p:sp>
        <p:nvSpPr>
          <p:cNvPr id="37890" name="Content Placeholder 2"/>
          <p:cNvSpPr txBox="1">
            <a:spLocks/>
          </p:cNvSpPr>
          <p:nvPr/>
        </p:nvSpPr>
        <p:spPr bwMode="auto">
          <a:xfrm>
            <a:off x="541866" y="2325192"/>
            <a:ext cx="8297334" cy="2513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Use the head tilt/chin lift technique.</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One hand is placed on the casualty’s forehead to tilt the head back </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fingers of the other hand are placed on the chin to lift it up and outward.</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Gently open the mouth by pulling down on the jaw to check for any obstruction. </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If there is any foreign material present you should move the casualty into the recovery position and allow the material to drain out, including when casualty vomits/regurgitates.</a:t>
            </a:r>
          </a:p>
        </p:txBody>
      </p:sp>
      <p:sp>
        <p:nvSpPr>
          <p:cNvPr id="37892" name="Rectangle 1"/>
          <p:cNvSpPr>
            <a:spLocks noChangeArrowheads="1"/>
          </p:cNvSpPr>
          <p:nvPr/>
        </p:nvSpPr>
        <p:spPr bwMode="auto">
          <a:xfrm>
            <a:off x="346603" y="1836385"/>
            <a:ext cx="84021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Check that the casualty’s airway is clear so that their breathing is not obstructed.</a:t>
            </a:r>
          </a:p>
        </p:txBody>
      </p:sp>
      <p:pic>
        <p:nvPicPr>
          <p:cNvPr id="2050" name="Picture 2" descr="http://first-response.org.uk/wp-content/uploads/2014/10/head_tilt_chin_lif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1275" y="5066367"/>
            <a:ext cx="3232150" cy="157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83587"/>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txBox="1">
            <a:spLocks/>
          </p:cNvSpPr>
          <p:nvPr/>
        </p:nvSpPr>
        <p:spPr bwMode="auto">
          <a:xfrm>
            <a:off x="165100" y="111970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 </a:t>
            </a:r>
            <a:r>
              <a:rPr lang="en-US" altLang="en-US" b="1" dirty="0">
                <a:solidFill>
                  <a:schemeClr val="bg1"/>
                </a:solidFill>
                <a:latin typeface="Arial" panose="020B0604020202020204" pitchFamily="34" charset="0"/>
                <a:cs typeface="Tahoma" panose="020B0604030504040204" pitchFamily="34" charset="0"/>
              </a:rPr>
              <a:t>B – Breathing</a:t>
            </a:r>
          </a:p>
        </p:txBody>
      </p:sp>
      <p:sp>
        <p:nvSpPr>
          <p:cNvPr id="44034" name="Content Placeholder 2"/>
          <p:cNvSpPr txBox="1">
            <a:spLocks/>
          </p:cNvSpPr>
          <p:nvPr/>
        </p:nvSpPr>
        <p:spPr bwMode="auto">
          <a:xfrm>
            <a:off x="1217614" y="2176980"/>
            <a:ext cx="346710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432"/>
              </a:spcBef>
              <a:defRPr/>
            </a:pPr>
            <a:r>
              <a:rPr lang="en-US" sz="1800" dirty="0">
                <a:solidFill>
                  <a:schemeClr val="bg1"/>
                </a:solidFill>
                <a:latin typeface="Arial" panose="020B0604020202020204" pitchFamily="34" charset="0"/>
                <a:ea typeface="ＭＳ 明朝" charset="0"/>
                <a:cs typeface="ＭＳ 明朝" charset="0"/>
              </a:rPr>
              <a:t>While keeping the airways open, check for normal breathing signs for 10 seconds:</a:t>
            </a:r>
          </a:p>
          <a:p>
            <a:pPr>
              <a:spcBef>
                <a:spcPts val="432"/>
              </a:spcBef>
              <a:defRPr/>
            </a:pPr>
            <a:endParaRPr lang="en-US" sz="1800" dirty="0">
              <a:solidFill>
                <a:schemeClr val="bg1"/>
              </a:solidFill>
              <a:latin typeface="Arial" panose="020B0604020202020204" pitchFamily="34" charset="0"/>
              <a:ea typeface="ＭＳ 明朝" charset="0"/>
              <a:cs typeface="ＭＳ 明朝" charset="0"/>
            </a:endParaRPr>
          </a:p>
          <a:p>
            <a:pPr marL="1282950" lvl="1"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Look. </a:t>
            </a:r>
          </a:p>
          <a:p>
            <a:pPr marL="1282950" lvl="1"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Listen. </a:t>
            </a:r>
          </a:p>
          <a:p>
            <a:pPr marL="1282950" lvl="1"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Feel. </a:t>
            </a:r>
          </a:p>
          <a:p>
            <a:pPr marL="285750" indent="-285750">
              <a:spcBef>
                <a:spcPts val="432"/>
              </a:spcBef>
              <a:buFont typeface="Arial"/>
              <a:buChar char="•"/>
              <a:defRPr/>
            </a:pPr>
            <a:endParaRPr lang="en-US" sz="1800" dirty="0">
              <a:solidFill>
                <a:schemeClr val="bg1"/>
              </a:solidFill>
              <a:latin typeface="Arial" panose="020B0604020202020204" pitchFamily="34" charset="0"/>
              <a:ea typeface="ＭＳ 明朝" charset="0"/>
              <a:cs typeface="ＭＳ 明朝" charset="0"/>
            </a:endParaRPr>
          </a:p>
          <a:p>
            <a:pPr>
              <a:spcBef>
                <a:spcPts val="432"/>
              </a:spcBef>
              <a:defRPr/>
            </a:pPr>
            <a:r>
              <a:rPr lang="en-US" sz="1800" dirty="0">
                <a:solidFill>
                  <a:schemeClr val="bg1"/>
                </a:solidFill>
                <a:latin typeface="Arial" panose="020B0604020202020204" pitchFamily="34" charset="0"/>
                <a:ea typeface="ＭＳ 明朝" charset="0"/>
                <a:cs typeface="ＭＳ 明朝" charset="0"/>
              </a:rPr>
              <a:t>This is easier to do when the injured person is on their back. </a:t>
            </a:r>
          </a:p>
        </p:txBody>
      </p:sp>
      <p:pic>
        <p:nvPicPr>
          <p:cNvPr id="44035" name="Picture 1" descr="CPR first aid breath 133898944.jpg"/>
          <p:cNvPicPr>
            <a:picLocks noChangeAspect="1"/>
          </p:cNvPicPr>
          <p:nvPr/>
        </p:nvPicPr>
        <p:blipFill>
          <a:blip r:embed="rId3">
            <a:extLst>
              <a:ext uri="{28A0092B-C50C-407E-A947-70E740481C1C}">
                <a14:useLocalDpi xmlns:a14="http://schemas.microsoft.com/office/drawing/2010/main" val="0"/>
              </a:ext>
            </a:extLst>
          </a:blip>
          <a:srcRect r="8701"/>
          <a:stretch>
            <a:fillRect/>
          </a:stretch>
        </p:blipFill>
        <p:spPr bwMode="auto">
          <a:xfrm flipH="1">
            <a:off x="5138737" y="2300805"/>
            <a:ext cx="35956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033269"/>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98450" y="10366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u="sng" dirty="0">
                <a:solidFill>
                  <a:schemeClr val="bg1"/>
                </a:solidFill>
                <a:latin typeface="Arial" panose="020B0604020202020204" pitchFamily="34" charset="0"/>
                <a:cs typeface="Tahoma" panose="020B0604030504040204" pitchFamily="34" charset="0"/>
              </a:rPr>
              <a:t>B – Breathing</a:t>
            </a:r>
          </a:p>
        </p:txBody>
      </p:sp>
      <p:sp>
        <p:nvSpPr>
          <p:cNvPr id="46082" name="Content Placeholder 2"/>
          <p:cNvSpPr txBox="1">
            <a:spLocks/>
          </p:cNvSpPr>
          <p:nvPr/>
        </p:nvSpPr>
        <p:spPr bwMode="auto">
          <a:xfrm>
            <a:off x="1030286" y="2359024"/>
            <a:ext cx="7261225"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432"/>
              </a:spcBef>
              <a:defRPr/>
            </a:pPr>
            <a:r>
              <a:rPr lang="en-US" sz="1800" dirty="0">
                <a:solidFill>
                  <a:schemeClr val="bg1"/>
                </a:solidFill>
                <a:latin typeface="Arial" panose="020B0604020202020204" pitchFamily="34" charset="0"/>
                <a:ea typeface="ＭＳ 明朝" charset="0"/>
              </a:rPr>
              <a:t>If the casualty is breathing normally, position them in the </a:t>
            </a:r>
            <a:r>
              <a:rPr lang="en-US" sz="1800" u="sng" dirty="0">
                <a:solidFill>
                  <a:schemeClr val="bg1"/>
                </a:solidFill>
                <a:latin typeface="Arial" panose="020B0604020202020204" pitchFamily="34" charset="0"/>
                <a:ea typeface="ＭＳ 明朝" charset="0"/>
              </a:rPr>
              <a:t>Recovery Position </a:t>
            </a:r>
            <a:r>
              <a:rPr lang="en-US" sz="1800" dirty="0">
                <a:solidFill>
                  <a:schemeClr val="bg1"/>
                </a:solidFill>
                <a:latin typeface="Arial" panose="020B0604020202020204" pitchFamily="34" charset="0"/>
                <a:ea typeface="ＭＳ 明朝" charset="0"/>
              </a:rPr>
              <a:t>and again check their airway and head position. </a:t>
            </a:r>
          </a:p>
          <a:p>
            <a:pPr>
              <a:spcBef>
                <a:spcPts val="432"/>
              </a:spcBef>
              <a:defRPr/>
            </a:pPr>
            <a:endParaRPr lang="en-US" sz="1800" dirty="0">
              <a:solidFill>
                <a:schemeClr val="bg1"/>
              </a:solidFill>
              <a:latin typeface="Arial" panose="020B0604020202020204" pitchFamily="34" charset="0"/>
              <a:ea typeface="ＭＳ 明朝" charset="0"/>
            </a:endParaRP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rPr>
              <a:t>Check their airway after one minute and then every two minutes.</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rPr>
              <a:t>Call for emergency services while continuing to monitor them.</a:t>
            </a:r>
          </a:p>
        </p:txBody>
      </p:sp>
      <p:sp>
        <p:nvSpPr>
          <p:cNvPr id="46084" name="Rectangle 1"/>
          <p:cNvSpPr>
            <a:spLocks noChangeArrowheads="1"/>
          </p:cNvSpPr>
          <p:nvPr/>
        </p:nvSpPr>
        <p:spPr bwMode="auto">
          <a:xfrm>
            <a:off x="1030286" y="4228782"/>
            <a:ext cx="726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If the casualty is NOT breathing normally and there are no signs of life then you will need to begin CPR.</a:t>
            </a:r>
          </a:p>
        </p:txBody>
      </p:sp>
    </p:spTree>
    <p:extLst>
      <p:ext uri="{BB962C8B-B14F-4D97-AF65-F5344CB8AC3E}">
        <p14:creationId xmlns:p14="http://schemas.microsoft.com/office/powerpoint/2010/main" val="2807581941"/>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txBox="1">
            <a:spLocks/>
          </p:cNvSpPr>
          <p:nvPr/>
        </p:nvSpPr>
        <p:spPr bwMode="auto">
          <a:xfrm>
            <a:off x="199602" y="106442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The Recovery Position</a:t>
            </a:r>
          </a:p>
        </p:txBody>
      </p:sp>
      <p:sp>
        <p:nvSpPr>
          <p:cNvPr id="39938" name="Content Placeholder 2"/>
          <p:cNvSpPr txBox="1">
            <a:spLocks/>
          </p:cNvSpPr>
          <p:nvPr/>
        </p:nvSpPr>
        <p:spPr bwMode="auto">
          <a:xfrm>
            <a:off x="1171575" y="2030897"/>
            <a:ext cx="70485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8"/>
              </a:spcBef>
            </a:pPr>
            <a:r>
              <a:rPr lang="en-US" altLang="en-US" sz="2000" dirty="0">
                <a:solidFill>
                  <a:schemeClr val="bg1"/>
                </a:solidFill>
                <a:latin typeface="Arial" panose="020B0604020202020204" pitchFamily="34" charset="0"/>
                <a:ea typeface="MS Mincho" panose="02020609040205080304" pitchFamily="49" charset="-128"/>
              </a:rPr>
              <a:t>This is the best position for a casualty who is unconscious and breathing</a:t>
            </a:r>
          </a:p>
          <a:p>
            <a:pPr>
              <a:spcBef>
                <a:spcPts val="438"/>
              </a:spcBef>
            </a:pPr>
            <a:endParaRPr lang="en-US" altLang="en-US" sz="2000" dirty="0">
              <a:solidFill>
                <a:schemeClr val="bg1"/>
              </a:solidFill>
              <a:latin typeface="Arial" panose="020B0604020202020204" pitchFamily="34" charset="0"/>
              <a:ea typeface="MS Mincho" panose="02020609040205080304" pitchFamily="49" charset="-128"/>
            </a:endParaRPr>
          </a:p>
          <a:p>
            <a:pPr marL="342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It keeps their airway open</a:t>
            </a:r>
          </a:p>
          <a:p>
            <a:pPr marL="342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Prevents asphyxiation.</a:t>
            </a:r>
          </a:p>
          <a:p>
            <a:pPr marL="342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Allows for drainage of vomit and saliva</a:t>
            </a:r>
          </a:p>
          <a:p>
            <a:pPr>
              <a:spcBef>
                <a:spcPts val="438"/>
              </a:spcBef>
            </a:pPr>
            <a:endParaRPr lang="en-US" altLang="en-US" sz="2000" dirty="0">
              <a:solidFill>
                <a:schemeClr val="bg1"/>
              </a:solidFill>
              <a:latin typeface="Arial" panose="020B0604020202020204" pitchFamily="34" charset="0"/>
              <a:ea typeface="MS Mincho" panose="02020609040205080304" pitchFamily="49" charset="-128"/>
            </a:endParaRPr>
          </a:p>
          <a:p>
            <a:pPr>
              <a:spcBef>
                <a:spcPts val="432"/>
              </a:spcBef>
            </a:pPr>
            <a:endParaRPr lang="en-US" altLang="en-US" sz="2000" dirty="0">
              <a:solidFill>
                <a:schemeClr val="bg1"/>
              </a:solidFill>
              <a:latin typeface="Arial" panose="020B0604020202020204" pitchFamily="34" charset="0"/>
              <a:ea typeface="MS Mincho" panose="02020609040205080304" pitchFamily="49" charset="-128"/>
            </a:endParaRPr>
          </a:p>
        </p:txBody>
      </p:sp>
      <p:pic>
        <p:nvPicPr>
          <p:cNvPr id="2" name="EbDU">
            <a:hlinkClick r:id="" action="ppaction://media"/>
            <a:extLst>
              <a:ext uri="{FF2B5EF4-FFF2-40B4-BE49-F238E27FC236}">
                <a16:creationId xmlns:a16="http://schemas.microsoft.com/office/drawing/2014/main" id="{E4A2656E-5D1B-4F2D-A7DD-2EB91F0038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5500" y="4486276"/>
            <a:ext cx="3843865" cy="2162174"/>
          </a:xfrm>
          <a:prstGeom prst="rect">
            <a:avLst/>
          </a:prstGeom>
        </p:spPr>
      </p:pic>
    </p:spTree>
    <p:extLst>
      <p:ext uri="{BB962C8B-B14F-4D97-AF65-F5344CB8AC3E}">
        <p14:creationId xmlns:p14="http://schemas.microsoft.com/office/powerpoint/2010/main" val="16108398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E43DB6-9168-4F05-8E45-071AA18DA298}"/>
              </a:ext>
            </a:extLst>
          </p:cNvPr>
          <p:cNvPicPr>
            <a:picLocks noChangeAspect="1"/>
          </p:cNvPicPr>
          <p:nvPr/>
        </p:nvPicPr>
        <p:blipFill>
          <a:blip r:embed="rId3"/>
          <a:stretch>
            <a:fillRect/>
          </a:stretch>
        </p:blipFill>
        <p:spPr>
          <a:xfrm>
            <a:off x="2982585" y="-105015"/>
            <a:ext cx="6161415" cy="7022272"/>
          </a:xfrm>
          <a:prstGeom prst="rect">
            <a:avLst/>
          </a:prstGeom>
        </p:spPr>
      </p:pic>
    </p:spTree>
    <p:extLst>
      <p:ext uri="{BB962C8B-B14F-4D97-AF65-F5344CB8AC3E}">
        <p14:creationId xmlns:p14="http://schemas.microsoft.com/office/powerpoint/2010/main" val="3167004834"/>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txBox="1">
            <a:spLocks/>
          </p:cNvSpPr>
          <p:nvPr/>
        </p:nvSpPr>
        <p:spPr bwMode="auto">
          <a:xfrm>
            <a:off x="127000" y="1017032"/>
            <a:ext cx="81883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 B </a:t>
            </a:r>
            <a:r>
              <a:rPr lang="en-US" altLang="en-US" b="1" dirty="0">
                <a:solidFill>
                  <a:schemeClr val="bg1"/>
                </a:solidFill>
                <a:latin typeface="Arial" panose="020B0604020202020204" pitchFamily="34" charset="0"/>
                <a:cs typeface="Tahoma" panose="020B0604030504040204" pitchFamily="34" charset="0"/>
              </a:rPr>
              <a:t>C – CPR (Cardio </a:t>
            </a:r>
            <a:r>
              <a:rPr lang="en-US" altLang="en-US" b="1">
                <a:solidFill>
                  <a:schemeClr val="bg1"/>
                </a:solidFill>
                <a:latin typeface="Arial" panose="020B0604020202020204" pitchFamily="34" charset="0"/>
                <a:cs typeface="Tahoma" panose="020B0604030504040204" pitchFamily="34" charset="0"/>
              </a:rPr>
              <a:t>Pulmonary Resuscitation</a:t>
            </a:r>
            <a:r>
              <a:rPr lang="en-US" altLang="en-US" b="1" dirty="0">
                <a:solidFill>
                  <a:schemeClr val="bg1"/>
                </a:solidFill>
                <a:latin typeface="Arial" panose="020B0604020202020204" pitchFamily="34" charset="0"/>
                <a:cs typeface="Tahoma" panose="020B0604030504040204" pitchFamily="34" charset="0"/>
              </a:rPr>
              <a:t>) </a:t>
            </a:r>
          </a:p>
        </p:txBody>
      </p:sp>
      <p:sp>
        <p:nvSpPr>
          <p:cNvPr id="48130" name="Content Placeholder 2"/>
          <p:cNvSpPr txBox="1">
            <a:spLocks/>
          </p:cNvSpPr>
          <p:nvPr/>
        </p:nvSpPr>
        <p:spPr bwMode="auto">
          <a:xfrm>
            <a:off x="941386" y="1955403"/>
            <a:ext cx="7535863" cy="284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the casualty is </a:t>
            </a:r>
            <a:r>
              <a:rPr lang="en-US" altLang="en-US" sz="1800" b="1" dirty="0">
                <a:solidFill>
                  <a:schemeClr val="bg1"/>
                </a:solidFill>
                <a:latin typeface="Arial" panose="020B0604020202020204" pitchFamily="34" charset="0"/>
                <a:ea typeface="MS Mincho" panose="02020609040205080304" pitchFamily="49" charset="-128"/>
              </a:rPr>
              <a:t>unconscious and not breathing </a:t>
            </a:r>
            <a:r>
              <a:rPr lang="en-US" altLang="en-US" sz="1800" dirty="0">
                <a:solidFill>
                  <a:schemeClr val="bg1"/>
                </a:solidFill>
                <a:latin typeface="Arial" panose="020B0604020202020204" pitchFamily="34" charset="0"/>
                <a:ea typeface="MS Mincho" panose="02020609040205080304" pitchFamily="49" charset="-128"/>
              </a:rPr>
              <a:t>you must start CPR immediately</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The initial assessment is very important</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If the casualty has been assessed to be in a life and death situation, appropriate life saving strategies are urgently needed.</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If CPR is not done quickly the casualty won’t have enough oxygen. Brain damage is possible after 4 minutes.</a:t>
            </a:r>
          </a:p>
        </p:txBody>
      </p:sp>
      <p:sp>
        <p:nvSpPr>
          <p:cNvPr id="7" name="Content Placeholder 2">
            <a:extLst>
              <a:ext uri="{FF2B5EF4-FFF2-40B4-BE49-F238E27FC236}">
                <a16:creationId xmlns:a16="http://schemas.microsoft.com/office/drawing/2014/main" id="{BD02F789-070F-4B65-8A0A-1ACC6E03AE76}"/>
              </a:ext>
            </a:extLst>
          </p:cNvPr>
          <p:cNvSpPr txBox="1">
            <a:spLocks/>
          </p:cNvSpPr>
          <p:nvPr/>
        </p:nvSpPr>
        <p:spPr bwMode="auto">
          <a:xfrm>
            <a:off x="1078704" y="4777641"/>
            <a:ext cx="7261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CPR consists of </a:t>
            </a:r>
            <a:r>
              <a:rPr lang="en-US" altLang="en-US" b="1" dirty="0">
                <a:solidFill>
                  <a:schemeClr val="bg1"/>
                </a:solidFill>
                <a:latin typeface="Arial" panose="020B0604020202020204" pitchFamily="34" charset="0"/>
                <a:ea typeface="MS Mincho" panose="02020609040205080304" pitchFamily="49" charset="-128"/>
              </a:rPr>
              <a:t>30</a:t>
            </a:r>
            <a:r>
              <a:rPr lang="en-US" altLang="en-US" sz="1800" b="1" dirty="0">
                <a:solidFill>
                  <a:schemeClr val="bg1"/>
                </a:solidFill>
                <a:latin typeface="Arial" panose="020B0604020202020204" pitchFamily="34" charset="0"/>
                <a:ea typeface="MS Mincho" panose="02020609040205080304" pitchFamily="49" charset="-128"/>
              </a:rPr>
              <a:t> chest compressions and </a:t>
            </a:r>
            <a:r>
              <a:rPr lang="en-US" altLang="en-US" b="1" dirty="0">
                <a:solidFill>
                  <a:schemeClr val="bg1"/>
                </a:solidFill>
                <a:latin typeface="Arial" panose="020B0604020202020204" pitchFamily="34" charset="0"/>
                <a:ea typeface="MS Mincho" panose="02020609040205080304" pitchFamily="49" charset="-128"/>
              </a:rPr>
              <a:t>2</a:t>
            </a:r>
            <a:r>
              <a:rPr lang="en-US" altLang="en-US" sz="1800" b="1" dirty="0">
                <a:solidFill>
                  <a:schemeClr val="bg1"/>
                </a:solidFill>
                <a:latin typeface="Arial" panose="020B0604020202020204" pitchFamily="34" charset="0"/>
                <a:ea typeface="MS Mincho" panose="02020609040205080304" pitchFamily="49" charset="-128"/>
              </a:rPr>
              <a:t> rescue breaths</a:t>
            </a:r>
            <a:endParaRPr lang="en-US" altLang="en-US" sz="1800" dirty="0">
              <a:solidFill>
                <a:schemeClr val="bg1"/>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208929403"/>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txBox="1">
            <a:spLocks/>
          </p:cNvSpPr>
          <p:nvPr/>
        </p:nvSpPr>
        <p:spPr bwMode="auto">
          <a:xfrm>
            <a:off x="138641" y="8740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u="sng" dirty="0">
                <a:solidFill>
                  <a:schemeClr val="bg1"/>
                </a:solidFill>
                <a:latin typeface="Arial" panose="020B0604020202020204" pitchFamily="34" charset="0"/>
                <a:cs typeface="Tahoma" panose="020B0604030504040204" pitchFamily="34" charset="0"/>
              </a:rPr>
              <a:t>C – CPR</a:t>
            </a:r>
          </a:p>
        </p:txBody>
      </p:sp>
      <p:sp>
        <p:nvSpPr>
          <p:cNvPr id="4" name="Rectangle 3"/>
          <p:cNvSpPr/>
          <p:nvPr/>
        </p:nvSpPr>
        <p:spPr>
          <a:xfrm>
            <a:off x="895350" y="1655088"/>
            <a:ext cx="5591176" cy="4801314"/>
          </a:xfrm>
          <a:prstGeom prst="rect">
            <a:avLst/>
          </a:prstGeom>
        </p:spPr>
        <p:txBody>
          <a:bodyPr wrap="square">
            <a:spAutoFit/>
          </a:bodyPr>
          <a:lstStyle/>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Ensure the person is lying on their back on a flat surface</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Kneel beside the person between the head and chest</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Find the correct position - middle of the chest</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Interlock fingers and apply pressure with the heel of your hand</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Use 2 hands for adults, 1 hand for a child and 2 fingers for an infant</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Shoulders directly over your hands to push straight down</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Elbows locked to use your upper body strength not just your arms</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Compress to one third of chest height</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Maintain a steady rhythm of 100 compressions a minute</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After 30 compressions perform 2 rescue breaths</a:t>
            </a:r>
            <a:endParaRPr lang="en-AU" dirty="0">
              <a:solidFill>
                <a:schemeClr val="bg1"/>
              </a:solidFill>
              <a:effectLst/>
              <a:latin typeface="Arial" panose="020B0604020202020204" pitchFamily="34" charset="0"/>
              <a:ea typeface="Tahoma" panose="020B0604030504040204" pitchFamily="34" charset="0"/>
              <a:cs typeface="Times New Roman" panose="02020603050405020304" pitchFamily="18" charset="0"/>
            </a:endParaRPr>
          </a:p>
        </p:txBody>
      </p:sp>
      <p:pic>
        <p:nvPicPr>
          <p:cNvPr id="4098" name="Picture 2" descr="Image result for baby cpr">
            <a:extLst>
              <a:ext uri="{FF2B5EF4-FFF2-40B4-BE49-F238E27FC236}">
                <a16:creationId xmlns:a16="http://schemas.microsoft.com/office/drawing/2014/main" id="{4B0A69F1-B54A-492D-B947-7C232CC23ED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86526" y="3429000"/>
            <a:ext cx="2561166" cy="157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9764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206973" y="94221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Legal, Workplace and Community Factors</a:t>
            </a:r>
          </a:p>
        </p:txBody>
      </p:sp>
      <p:sp>
        <p:nvSpPr>
          <p:cNvPr id="25602" name="Content Placeholder 2"/>
          <p:cNvSpPr txBox="1">
            <a:spLocks/>
          </p:cNvSpPr>
          <p:nvPr/>
        </p:nvSpPr>
        <p:spPr bwMode="auto">
          <a:xfrm>
            <a:off x="1816628" y="2724152"/>
            <a:ext cx="5289021" cy="322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96925"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Duty of care.</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Consent. </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Respectful behaviour to a casualty.</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Privacy and confidentiality.</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Your own skills and limitations.</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Stress-management techniques. </a:t>
            </a: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Available support following an emergency.</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Debriefing.</a:t>
            </a:r>
            <a:endParaRPr lang="en-AU" altLang="en-US" sz="2000" dirty="0">
              <a:solidFill>
                <a:schemeClr val="bg1"/>
              </a:solidFill>
              <a:latin typeface="Arial" panose="020B0604020202020204" pitchFamily="34" charset="0"/>
              <a:cs typeface="Tahoma" panose="020B0604030504040204" pitchFamily="34" charset="0"/>
            </a:endParaRPr>
          </a:p>
        </p:txBody>
      </p:sp>
      <p:sp>
        <p:nvSpPr>
          <p:cNvPr id="25604" name="Rectangle 1"/>
          <p:cNvSpPr>
            <a:spLocks noChangeArrowheads="1"/>
          </p:cNvSpPr>
          <p:nvPr/>
        </p:nvSpPr>
        <p:spPr bwMode="auto">
          <a:xfrm>
            <a:off x="941387" y="2124487"/>
            <a:ext cx="7261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b="1" dirty="0">
                <a:solidFill>
                  <a:schemeClr val="bg1"/>
                </a:solidFill>
                <a:latin typeface="Arial" panose="020B0604020202020204" pitchFamily="34" charset="0"/>
                <a:cs typeface="Tahoma" panose="020B0604030504040204" pitchFamily="34" charset="0"/>
              </a:rPr>
              <a:t>Legal, workplace and community factors you need to consider: </a:t>
            </a:r>
            <a:endParaRPr lang="en-AU" altLang="en-US" sz="2000" b="1" dirty="0">
              <a:solidFill>
                <a:schemeClr val="bg1"/>
              </a:solidFill>
              <a:latin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3893192303"/>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txBox="1">
            <a:spLocks/>
          </p:cNvSpPr>
          <p:nvPr/>
        </p:nvSpPr>
        <p:spPr bwMode="auto">
          <a:xfrm>
            <a:off x="173160" y="101897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Rescue Breaths </a:t>
            </a:r>
          </a:p>
        </p:txBody>
      </p:sp>
      <p:sp>
        <p:nvSpPr>
          <p:cNvPr id="62466" name="Content Placeholder 2"/>
          <p:cNvSpPr txBox="1">
            <a:spLocks/>
          </p:cNvSpPr>
          <p:nvPr/>
        </p:nvSpPr>
        <p:spPr bwMode="auto">
          <a:xfrm>
            <a:off x="365003" y="1864374"/>
            <a:ext cx="8283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After every 30 compressions you need to deliver 2 rescue breaths.</a:t>
            </a:r>
            <a:r>
              <a:rPr lang="en-US" altLang="en-US" sz="1800" dirty="0">
                <a:solidFill>
                  <a:schemeClr val="bg1"/>
                </a:solidFill>
                <a:latin typeface="Arial" panose="020B0604020202020204" pitchFamily="34" charset="0"/>
                <a:ea typeface="MS Mincho" panose="02020609040205080304" pitchFamily="49" charset="-128"/>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635" y="2514360"/>
            <a:ext cx="2857500" cy="1600200"/>
          </a:xfrm>
          <a:prstGeom prst="rect">
            <a:avLst/>
          </a:prstGeom>
        </p:spPr>
      </p:pic>
      <p:sp>
        <p:nvSpPr>
          <p:cNvPr id="3" name="Rectangle 2"/>
          <p:cNvSpPr/>
          <p:nvPr/>
        </p:nvSpPr>
        <p:spPr>
          <a:xfrm>
            <a:off x="609095" y="2660131"/>
            <a:ext cx="4572000" cy="646331"/>
          </a:xfrm>
          <a:prstGeom prst="rect">
            <a:avLst/>
          </a:prstGeom>
        </p:spPr>
        <p:txBody>
          <a:bodyPr>
            <a:spAutoFit/>
          </a:bodyPr>
          <a:lstStyle/>
          <a:p>
            <a:pPr marL="285750" indent="-285750">
              <a:spcBef>
                <a:spcPts val="432"/>
              </a:spcBef>
              <a:buClr>
                <a:srgbClr val="1069AB"/>
              </a:buClr>
              <a:buFont typeface="Wingdings" panose="05000000000000000000" pitchFamily="2" charset="2"/>
              <a:buChar char="Ø"/>
            </a:pPr>
            <a:r>
              <a:rPr lang="en-US" altLang="en-US" dirty="0">
                <a:solidFill>
                  <a:schemeClr val="bg1"/>
                </a:solidFill>
                <a:latin typeface="Arial" panose="020B0604020202020204" pitchFamily="34" charset="0"/>
                <a:ea typeface="MS Mincho" panose="02020609040205080304" pitchFamily="49" charset="-128"/>
              </a:rPr>
              <a:t>Whenever possible use a resuscitation face mask or shield.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487" y="4271984"/>
            <a:ext cx="2143125" cy="2143125"/>
          </a:xfrm>
          <a:prstGeom prst="rect">
            <a:avLst/>
          </a:prstGeom>
        </p:spPr>
      </p:pic>
      <p:pic>
        <p:nvPicPr>
          <p:cNvPr id="5122" name="Picture 2" descr="Image result for cpr face shield">
            <a:extLst>
              <a:ext uri="{FF2B5EF4-FFF2-40B4-BE49-F238E27FC236}">
                <a16:creationId xmlns:a16="http://schemas.microsoft.com/office/drawing/2014/main" id="{ABE0D2F0-A66D-4AFB-BFB7-0A1B8327F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732888"/>
            <a:ext cx="2801262" cy="28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284184"/>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txBox="1">
            <a:spLocks/>
          </p:cNvSpPr>
          <p:nvPr/>
        </p:nvSpPr>
        <p:spPr bwMode="auto">
          <a:xfrm>
            <a:off x="327025" y="109378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Rescue Breaths </a:t>
            </a:r>
          </a:p>
        </p:txBody>
      </p:sp>
      <p:sp>
        <p:nvSpPr>
          <p:cNvPr id="66562" name="Content Placeholder 2"/>
          <p:cNvSpPr txBox="1">
            <a:spLocks/>
          </p:cNvSpPr>
          <p:nvPr/>
        </p:nvSpPr>
        <p:spPr bwMode="auto">
          <a:xfrm>
            <a:off x="1096698" y="2048293"/>
            <a:ext cx="6950604" cy="251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signs of life return place the person in the recovery position. It is more important that CPR is not interrupted too often.</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you are unwilling to give mouth-to-mouth you should at least continue to administer chest compressions – </a:t>
            </a:r>
            <a:r>
              <a:rPr lang="en-US" altLang="en-US" sz="1800" b="1" dirty="0">
                <a:solidFill>
                  <a:schemeClr val="bg1"/>
                </a:solidFill>
                <a:latin typeface="Arial" panose="020B0604020202020204" pitchFamily="34" charset="0"/>
                <a:ea typeface="MS Mincho" panose="02020609040205080304" pitchFamily="49" charset="-128"/>
              </a:rPr>
              <a:t>any resuscitation is better than none.</a:t>
            </a: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DO NOT STOP</a:t>
            </a:r>
            <a:r>
              <a:rPr lang="en-US" altLang="en-US" sz="1800" dirty="0">
                <a:solidFill>
                  <a:schemeClr val="bg1"/>
                </a:solidFill>
                <a:latin typeface="Arial" panose="020B0604020202020204" pitchFamily="34" charset="0"/>
                <a:ea typeface="MS Mincho" panose="02020609040205080304" pitchFamily="49" charset="-128"/>
              </a:rPr>
              <a:t> until emergency help arrives.</a:t>
            </a:r>
          </a:p>
        </p:txBody>
      </p:sp>
      <p:pic>
        <p:nvPicPr>
          <p:cNvPr id="7170" name="Picture 2" descr="Image result for rlsswa cpr">
            <a:extLst>
              <a:ext uri="{FF2B5EF4-FFF2-40B4-BE49-F238E27FC236}">
                <a16:creationId xmlns:a16="http://schemas.microsoft.com/office/drawing/2014/main" id="{B4B2EAE1-2271-4E74-92BA-B2C40A71F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4720262"/>
            <a:ext cx="4010026" cy="187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464434"/>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138489" y="958902"/>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Infant and Child CPR</a:t>
            </a:r>
          </a:p>
        </p:txBody>
      </p:sp>
      <p:sp>
        <p:nvSpPr>
          <p:cNvPr id="29698" name="Content Placeholder 2"/>
          <p:cNvSpPr txBox="1">
            <a:spLocks/>
          </p:cNvSpPr>
          <p:nvPr/>
        </p:nvSpPr>
        <p:spPr bwMode="auto">
          <a:xfrm>
            <a:off x="772583" y="1911402"/>
            <a:ext cx="7285037" cy="1908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AU" altLang="en-US" sz="1800" dirty="0">
                <a:solidFill>
                  <a:schemeClr val="bg1"/>
                </a:solidFill>
                <a:latin typeface="Arial" panose="020B0604020202020204" pitchFamily="34" charset="0"/>
                <a:ea typeface="MS Mincho" panose="02020609040205080304" pitchFamily="49" charset="-128"/>
              </a:rPr>
              <a:t>When giving CPR to infants and children the same process for adult CPR should be followed, however CPR on infants requires some adaptions:</a:t>
            </a:r>
          </a:p>
          <a:p>
            <a:pPr>
              <a:spcBef>
                <a:spcPts val="432"/>
              </a:spcBef>
            </a:pPr>
            <a:endParaRPr lang="en-AU" altLang="en-US" sz="1800" dirty="0">
              <a:solidFill>
                <a:schemeClr val="bg1"/>
              </a:solidFill>
              <a:latin typeface="Arial" panose="020B0604020202020204" pitchFamily="34" charset="0"/>
              <a:ea typeface="MS Mincho" panose="02020609040205080304" pitchFamily="49" charset="-128"/>
            </a:endParaRPr>
          </a:p>
          <a:p>
            <a:pPr marL="540000" lvl="0" indent="-342000" eaLnBrk="1" hangingPunct="1">
              <a:spcBef>
                <a:spcPts val="432"/>
              </a:spcBef>
              <a:buSzPct val="100000"/>
              <a:buFont typeface="Arial" panose="020B0604020202020204" pitchFamily="34" charset="0"/>
              <a:buChar char="•"/>
              <a:defRPr/>
            </a:pPr>
            <a:r>
              <a:rPr lang="en-AU" altLang="en-US" sz="1800" b="1" dirty="0">
                <a:solidFill>
                  <a:schemeClr val="bg1"/>
                </a:solidFill>
                <a:latin typeface="Arial" panose="020B0604020202020204" pitchFamily="34" charset="0"/>
                <a:ea typeface="ＭＳ 明朝" charset="0"/>
                <a:cs typeface="ＭＳ Ｐゴシック" charset="0"/>
              </a:rPr>
              <a:t>Opening the airway using the head tilt – chin lift manoeuvre.</a:t>
            </a:r>
          </a:p>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Head position should be neutral DO NOT use head tilt.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297" y="3819618"/>
            <a:ext cx="2307417" cy="1536740"/>
          </a:xfrm>
          <a:prstGeom prst="rect">
            <a:avLst/>
          </a:prstGeom>
        </p:spPr>
      </p:pic>
      <p:sp>
        <p:nvSpPr>
          <p:cNvPr id="7" name="Content Placeholder 2"/>
          <p:cNvSpPr txBox="1">
            <a:spLocks/>
          </p:cNvSpPr>
          <p:nvPr/>
        </p:nvSpPr>
        <p:spPr bwMode="auto">
          <a:xfrm>
            <a:off x="772583" y="3725141"/>
            <a:ext cx="4516437"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For infants only use 2 fingers</a:t>
            </a:r>
          </a:p>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1/3 of the chest depth</a:t>
            </a:r>
          </a:p>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Puffs for infants</a:t>
            </a:r>
          </a:p>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Use mouth to mouth and nose technique for rescue breathing</a:t>
            </a:r>
          </a:p>
        </p:txBody>
      </p:sp>
    </p:spTree>
    <p:extLst>
      <p:ext uri="{BB962C8B-B14F-4D97-AF65-F5344CB8AC3E}">
        <p14:creationId xmlns:p14="http://schemas.microsoft.com/office/powerpoint/2010/main" val="558362939"/>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351106" y="11033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Rotating CPR Operators</a:t>
            </a:r>
          </a:p>
        </p:txBody>
      </p:sp>
      <p:sp>
        <p:nvSpPr>
          <p:cNvPr id="2" name="Rectangle 1"/>
          <p:cNvSpPr/>
          <p:nvPr/>
        </p:nvSpPr>
        <p:spPr>
          <a:xfrm>
            <a:off x="908203" y="2299248"/>
            <a:ext cx="7368362" cy="1015663"/>
          </a:xfrm>
          <a:prstGeom prst="rect">
            <a:avLst/>
          </a:prstGeom>
        </p:spPr>
        <p:txBody>
          <a:bodyPr wrap="square">
            <a:spAutoFit/>
          </a:bodyPr>
          <a:lstStyle/>
          <a:p>
            <a:pPr>
              <a:spcBef>
                <a:spcPts val="432"/>
              </a:spcBef>
            </a:pPr>
            <a:r>
              <a:rPr lang="en-AU" altLang="en-US" sz="2000" dirty="0">
                <a:solidFill>
                  <a:schemeClr val="bg1"/>
                </a:solidFill>
                <a:latin typeface="Arial" panose="020B0604020202020204" pitchFamily="34" charset="0"/>
                <a:ea typeface="MS Mincho" panose="02020609040205080304" pitchFamily="49" charset="-128"/>
              </a:rPr>
              <a:t>CPR can be very tiring, especially chest compressions, and as a result the quality of the compressions can get worse and be less effective over time as the first aider becomes tired.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831" y="3638340"/>
            <a:ext cx="3858362" cy="2544282"/>
          </a:xfrm>
          <a:prstGeom prst="rect">
            <a:avLst/>
          </a:prstGeom>
        </p:spPr>
      </p:pic>
    </p:spTree>
    <p:extLst>
      <p:ext uri="{BB962C8B-B14F-4D97-AF65-F5344CB8AC3E}">
        <p14:creationId xmlns:p14="http://schemas.microsoft.com/office/powerpoint/2010/main" val="719953355"/>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227121" y="111604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Rotating CPR Operators</a:t>
            </a:r>
          </a:p>
        </p:txBody>
      </p:sp>
      <p:sp>
        <p:nvSpPr>
          <p:cNvPr id="29698" name="Content Placeholder 2"/>
          <p:cNvSpPr txBox="1">
            <a:spLocks/>
          </p:cNvSpPr>
          <p:nvPr/>
        </p:nvSpPr>
        <p:spPr bwMode="auto">
          <a:xfrm>
            <a:off x="695103" y="2520753"/>
            <a:ext cx="8029797" cy="130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AU" altLang="en-US" sz="1800" dirty="0">
                <a:solidFill>
                  <a:schemeClr val="bg1"/>
                </a:solidFill>
                <a:latin typeface="Arial" panose="020B0604020202020204" pitchFamily="34" charset="0"/>
                <a:ea typeface="MS Mincho" panose="02020609040205080304" pitchFamily="49" charset="-128"/>
              </a:rPr>
              <a:t>Try to make the changeover as quickly as possible.</a:t>
            </a:r>
          </a:p>
          <a:p>
            <a:pPr>
              <a:spcBef>
                <a:spcPts val="432"/>
              </a:spcBef>
            </a:pPr>
            <a:r>
              <a:rPr lang="en-AU" altLang="en-US" sz="1800" dirty="0">
                <a:solidFill>
                  <a:schemeClr val="bg1"/>
                </a:solidFill>
                <a:latin typeface="Arial" panose="020B0604020202020204" pitchFamily="34" charset="0"/>
                <a:ea typeface="MS Mincho" panose="02020609040205080304" pitchFamily="49" charset="-128"/>
              </a:rPr>
              <a:t>If rotations are more frequent the effectiveness of the CPR can be </a:t>
            </a:r>
            <a:r>
              <a:rPr lang="en-AU" altLang="en-US" sz="1800" b="1" u="sng" dirty="0">
                <a:solidFill>
                  <a:schemeClr val="bg1"/>
                </a:solidFill>
                <a:latin typeface="Arial" panose="020B0604020202020204" pitchFamily="34" charset="0"/>
                <a:ea typeface="MS Mincho" panose="02020609040205080304" pitchFamily="49" charset="-128"/>
              </a:rPr>
              <a:t>reduced </a:t>
            </a:r>
            <a:r>
              <a:rPr lang="en-AU" altLang="en-US" sz="1800" dirty="0">
                <a:solidFill>
                  <a:schemeClr val="bg1"/>
                </a:solidFill>
                <a:latin typeface="Arial" panose="020B0604020202020204" pitchFamily="34" charset="0"/>
                <a:ea typeface="MS Mincho" panose="02020609040205080304" pitchFamily="49" charset="-128"/>
              </a:rPr>
              <a:t>due to the interruptions.</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p:txBody>
      </p:sp>
      <p:sp>
        <p:nvSpPr>
          <p:cNvPr id="5" name="Content Placeholder 2"/>
          <p:cNvSpPr txBox="1">
            <a:spLocks/>
          </p:cNvSpPr>
          <p:nvPr/>
        </p:nvSpPr>
        <p:spPr bwMode="auto">
          <a:xfrm>
            <a:off x="1349703" y="3685786"/>
            <a:ext cx="6262468" cy="1579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indent="-342000">
              <a:spcBef>
                <a:spcPts val="432"/>
              </a:spcBef>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Have the people rotating compressions on opposite sides of the casualty</a:t>
            </a:r>
          </a:p>
          <a:p>
            <a:pPr marL="540000" indent="-342000">
              <a:spcBef>
                <a:spcPts val="432"/>
              </a:spcBef>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Make the swap during other interruptions </a:t>
            </a:r>
          </a:p>
          <a:p>
            <a:pPr marL="540000" indent="-342000">
              <a:spcBef>
                <a:spcPts val="432"/>
              </a:spcBef>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Have someone counting out loud or counting down to when the changeover should occur</a:t>
            </a:r>
            <a:endParaRPr lang="en-US" altLang="en-US" sz="1800" dirty="0">
              <a:solidFill>
                <a:schemeClr val="bg1"/>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453615770"/>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146050" y="97948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Stopping CPR</a:t>
            </a:r>
          </a:p>
        </p:txBody>
      </p:sp>
      <p:sp>
        <p:nvSpPr>
          <p:cNvPr id="29698" name="Content Placeholder 2"/>
          <p:cNvSpPr txBox="1">
            <a:spLocks/>
          </p:cNvSpPr>
          <p:nvPr/>
        </p:nvSpPr>
        <p:spPr bwMode="auto">
          <a:xfrm>
            <a:off x="1207558" y="2092749"/>
            <a:ext cx="7022042" cy="322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You should only stop CPR if: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Emergency response personnel arrive and take over.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You are physically unable to continue.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It is unsafe to do so.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shows signs of recovery. In this case move them into the recovery position.</a:t>
            </a:r>
          </a:p>
          <a:p>
            <a:pPr marL="540000" indent="-342000">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Always keep monitoring the person and be prepared to start CPR again if needed.</a:t>
            </a:r>
          </a:p>
        </p:txBody>
      </p:sp>
    </p:spTree>
    <p:extLst>
      <p:ext uri="{BB962C8B-B14F-4D97-AF65-F5344CB8AC3E}">
        <p14:creationId xmlns:p14="http://schemas.microsoft.com/office/powerpoint/2010/main" val="2209897887"/>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146050" y="97948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CPR</a:t>
            </a:r>
          </a:p>
        </p:txBody>
      </p:sp>
      <p:graphicFrame>
        <p:nvGraphicFramePr>
          <p:cNvPr id="2" name="Table 1">
            <a:extLst>
              <a:ext uri="{FF2B5EF4-FFF2-40B4-BE49-F238E27FC236}">
                <a16:creationId xmlns:a16="http://schemas.microsoft.com/office/drawing/2014/main" id="{DB3EDCF9-8D90-4299-B02A-0495BB2F8963}"/>
              </a:ext>
            </a:extLst>
          </p:cNvPr>
          <p:cNvGraphicFramePr>
            <a:graphicFrameLocks noGrp="1"/>
          </p:cNvGraphicFramePr>
          <p:nvPr>
            <p:extLst>
              <p:ext uri="{D42A27DB-BD31-4B8C-83A1-F6EECF244321}">
                <p14:modId xmlns:p14="http://schemas.microsoft.com/office/powerpoint/2010/main" val="3029110670"/>
              </p:ext>
            </p:extLst>
          </p:nvPr>
        </p:nvGraphicFramePr>
        <p:xfrm>
          <a:off x="1152525" y="2057400"/>
          <a:ext cx="7372350" cy="2468880"/>
        </p:xfrm>
        <a:graphic>
          <a:graphicData uri="http://schemas.openxmlformats.org/drawingml/2006/table">
            <a:tbl>
              <a:tblPr firstRow="1" firstCol="1" bandRow="1"/>
              <a:tblGrid>
                <a:gridCol w="2752725">
                  <a:extLst>
                    <a:ext uri="{9D8B030D-6E8A-4147-A177-3AD203B41FA5}">
                      <a16:colId xmlns:a16="http://schemas.microsoft.com/office/drawing/2014/main" val="3449627903"/>
                    </a:ext>
                  </a:extLst>
                </a:gridCol>
                <a:gridCol w="2266950">
                  <a:extLst>
                    <a:ext uri="{9D8B030D-6E8A-4147-A177-3AD203B41FA5}">
                      <a16:colId xmlns:a16="http://schemas.microsoft.com/office/drawing/2014/main" val="4154022609"/>
                    </a:ext>
                  </a:extLst>
                </a:gridCol>
                <a:gridCol w="2352675">
                  <a:extLst>
                    <a:ext uri="{9D8B030D-6E8A-4147-A177-3AD203B41FA5}">
                      <a16:colId xmlns:a16="http://schemas.microsoft.com/office/drawing/2014/main" val="3881262107"/>
                    </a:ext>
                  </a:extLst>
                </a:gridCol>
              </a:tblGrid>
              <a:tr h="0">
                <a:tc>
                  <a:txBody>
                    <a:bodyPr/>
                    <a:lstStyle/>
                    <a:p>
                      <a:pPr marR="280670" algn="ctr">
                        <a:spcAft>
                          <a:spcPts val="0"/>
                        </a:spcAft>
                        <a:tabLst>
                          <a:tab pos="228600" algn="l"/>
                        </a:tabLst>
                      </a:pPr>
                      <a:r>
                        <a:rPr lang="en-US"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tabLst>
                          <a:tab pos="228600" algn="l"/>
                        </a:tabLst>
                      </a:pPr>
                      <a:r>
                        <a:rPr lang="en-US"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Adults &amp; Children</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80670" algn="ctr">
                        <a:spcAft>
                          <a:spcPts val="0"/>
                        </a:spcAft>
                        <a:tabLst>
                          <a:tab pos="228600" algn="l"/>
                        </a:tabLst>
                      </a:pPr>
                      <a:r>
                        <a:rPr lang="en-US"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Infants</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274691"/>
                  </a:ext>
                </a:extLst>
              </a:tr>
              <a:tr h="0">
                <a:tc>
                  <a:txBody>
                    <a:bodyPr/>
                    <a:lstStyle/>
                    <a:p>
                      <a:pPr marR="280670" algn="l">
                        <a:spcAft>
                          <a:spcPts val="0"/>
                        </a:spcAft>
                        <a:tabLst>
                          <a:tab pos="228600" algn="l"/>
                        </a:tabLst>
                      </a:pPr>
                      <a:r>
                        <a:rPr lang="en-US"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Head Tilt</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Full</a:t>
                      </a:r>
                      <a:endParaRPr lang="en-AU" sz="16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None / Neutral</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1737617"/>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Hand Placement</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Centre of Chest</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Centre of Chest</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6851564"/>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Ratio</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30:2</a:t>
                      </a:r>
                      <a:endParaRPr lang="en-AU" sz="16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30:2</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88952"/>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Compression Rates Per Minute</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100-120</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100-120</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5196017"/>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Compression Depth</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1/3 depth of chest</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1/3 depth of chest</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8140625"/>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Technique</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2 Hands</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2 Fingers</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3783050"/>
                  </a:ext>
                </a:extLst>
              </a:tr>
              <a:tr h="0">
                <a:tc>
                  <a:txBody>
                    <a:bodyPr/>
                    <a:lstStyle/>
                    <a:p>
                      <a:pPr marR="280670" algn="l">
                        <a:spcAft>
                          <a:spcPts val="0"/>
                        </a:spcAft>
                        <a:tabLst>
                          <a:tab pos="228600" algn="l"/>
                        </a:tabLst>
                      </a:pPr>
                      <a:r>
                        <a:rPr lang="en-US"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Breaths</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Breaths</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Puffs</a:t>
                      </a:r>
                      <a:endParaRPr lang="en-AU" sz="16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0204607"/>
                  </a:ext>
                </a:extLst>
              </a:tr>
            </a:tbl>
          </a:graphicData>
        </a:graphic>
      </p:graphicFrame>
    </p:spTree>
    <p:extLst>
      <p:ext uri="{BB962C8B-B14F-4D97-AF65-F5344CB8AC3E}">
        <p14:creationId xmlns:p14="http://schemas.microsoft.com/office/powerpoint/2010/main" val="3397963933"/>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txBox="1">
            <a:spLocks/>
          </p:cNvSpPr>
          <p:nvPr/>
        </p:nvSpPr>
        <p:spPr bwMode="auto">
          <a:xfrm>
            <a:off x="212613" y="111718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 B C </a:t>
            </a:r>
            <a:r>
              <a:rPr lang="en-US" altLang="en-US" b="1" dirty="0">
                <a:solidFill>
                  <a:schemeClr val="bg1"/>
                </a:solidFill>
                <a:latin typeface="Arial" panose="020B0604020202020204" pitchFamily="34" charset="0"/>
                <a:cs typeface="Tahoma" panose="020B0604030504040204" pitchFamily="34" charset="0"/>
              </a:rPr>
              <a:t>D – Defibrillator</a:t>
            </a:r>
          </a:p>
        </p:txBody>
      </p:sp>
      <p:sp>
        <p:nvSpPr>
          <p:cNvPr id="82946" name="Content Placeholder 2"/>
          <p:cNvSpPr txBox="1">
            <a:spLocks/>
          </p:cNvSpPr>
          <p:nvPr/>
        </p:nvSpPr>
        <p:spPr bwMode="auto">
          <a:xfrm>
            <a:off x="929074" y="2069686"/>
            <a:ext cx="6068626" cy="4206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98000">
              <a:spcBef>
                <a:spcPts val="432"/>
              </a:spcBef>
              <a:buSzPct val="100000"/>
              <a:defRPr/>
            </a:pPr>
            <a:r>
              <a:rPr lang="en-US" sz="1800" dirty="0">
                <a:solidFill>
                  <a:schemeClr val="bg1"/>
                </a:solidFill>
                <a:latin typeface="Arial" panose="020B0604020202020204" pitchFamily="34" charset="0"/>
                <a:ea typeface="ＭＳ 明朝" charset="0"/>
              </a:rPr>
              <a:t>Wipe the casualty’s chest dry if necessary</a:t>
            </a:r>
          </a:p>
          <a:p>
            <a:pPr marL="198000">
              <a:spcBef>
                <a:spcPts val="432"/>
              </a:spcBef>
              <a:buSzPct val="100000"/>
              <a:defRPr/>
            </a:pPr>
            <a:endParaRPr lang="en-US" sz="1800" dirty="0">
              <a:solidFill>
                <a:schemeClr val="bg1"/>
              </a:solidFill>
              <a:latin typeface="Arial" panose="020B0604020202020204" pitchFamily="34" charset="0"/>
              <a:ea typeface="ＭＳ 明朝" charset="0"/>
            </a:endParaRPr>
          </a:p>
          <a:p>
            <a:pPr marL="198000">
              <a:spcBef>
                <a:spcPts val="432"/>
              </a:spcBef>
              <a:buSzPct val="100000"/>
              <a:defRPr/>
            </a:pPr>
            <a:r>
              <a:rPr lang="en-US" sz="1800" dirty="0">
                <a:solidFill>
                  <a:schemeClr val="bg1"/>
                </a:solidFill>
                <a:latin typeface="Arial" panose="020B0604020202020204" pitchFamily="34" charset="0"/>
                <a:ea typeface="ＭＳ 明朝" charset="0"/>
              </a:rPr>
              <a:t>Attach the pads directly to the skin </a:t>
            </a:r>
          </a:p>
          <a:p>
            <a:pPr marL="198000">
              <a:spcBef>
                <a:spcPts val="432"/>
              </a:spcBef>
              <a:buSzPct val="100000"/>
              <a:defRPr/>
            </a:pPr>
            <a:endParaRPr lang="en-US" sz="1800" dirty="0">
              <a:solidFill>
                <a:schemeClr val="bg1"/>
              </a:solidFill>
              <a:latin typeface="Arial" panose="020B0604020202020204" pitchFamily="34" charset="0"/>
              <a:ea typeface="ＭＳ 明朝" charset="0"/>
            </a:endParaRPr>
          </a:p>
          <a:p>
            <a:pPr marL="198000">
              <a:spcBef>
                <a:spcPts val="432"/>
              </a:spcBef>
              <a:buSzPct val="100000"/>
              <a:defRPr/>
            </a:pPr>
            <a:r>
              <a:rPr lang="en-US" sz="1800" dirty="0">
                <a:solidFill>
                  <a:schemeClr val="bg1"/>
                </a:solidFill>
                <a:latin typeface="Arial" panose="020B0604020202020204" pitchFamily="34" charset="0"/>
                <a:ea typeface="ＭＳ 明朝" charset="0"/>
              </a:rPr>
              <a:t>The AED detects an abnormal heart rhythm and sends a small electrical charge through the heart</a:t>
            </a:r>
          </a:p>
          <a:p>
            <a:pPr marL="198000">
              <a:spcBef>
                <a:spcPts val="432"/>
              </a:spcBef>
              <a:buSzPct val="100000"/>
              <a:defRPr/>
            </a:pPr>
            <a:endParaRPr lang="en-US" sz="1800" dirty="0">
              <a:solidFill>
                <a:schemeClr val="bg1"/>
              </a:solidFill>
              <a:latin typeface="Arial" panose="020B0604020202020204" pitchFamily="34" charset="0"/>
              <a:ea typeface="ＭＳ 明朝" charset="0"/>
            </a:endParaRPr>
          </a:p>
          <a:p>
            <a:pPr marL="198000">
              <a:spcBef>
                <a:spcPts val="432"/>
              </a:spcBef>
              <a:buSzPct val="100000"/>
              <a:defRPr/>
            </a:pPr>
            <a:r>
              <a:rPr lang="en-US" altLang="en-US" sz="1800" dirty="0">
                <a:solidFill>
                  <a:schemeClr val="bg1"/>
                </a:solidFill>
                <a:latin typeface="Arial" panose="020B0604020202020204" pitchFamily="34" charset="0"/>
                <a:ea typeface="MS Mincho" panose="02020609040205080304" pitchFamily="49" charset="-128"/>
              </a:rPr>
              <a:t>Continue CPR for a further 2 minutes after the shock, leaving the AED attached</a:t>
            </a:r>
          </a:p>
          <a:p>
            <a:pPr marL="198000">
              <a:spcBef>
                <a:spcPts val="432"/>
              </a:spcBef>
              <a:buSzPct val="100000"/>
              <a:defRPr/>
            </a:pPr>
            <a:endParaRPr lang="en-US" altLang="en-US" sz="1800" dirty="0">
              <a:solidFill>
                <a:schemeClr val="bg1"/>
              </a:solidFill>
              <a:latin typeface="Arial" panose="020B0604020202020204" pitchFamily="34" charset="0"/>
              <a:ea typeface="MS Mincho" panose="02020609040205080304" pitchFamily="49" charset="-128"/>
            </a:endParaRPr>
          </a:p>
          <a:p>
            <a:pPr marL="198000">
              <a:spcBef>
                <a:spcPts val="432"/>
              </a:spcBef>
              <a:buSzPct val="100000"/>
              <a:defRPr/>
            </a:pPr>
            <a:r>
              <a:rPr lang="en-US" altLang="en-US" sz="1800" dirty="0">
                <a:solidFill>
                  <a:schemeClr val="bg1"/>
                </a:solidFill>
                <a:latin typeface="Arial" panose="020B0604020202020204" pitchFamily="34" charset="0"/>
                <a:ea typeface="MS Mincho" panose="02020609040205080304" pitchFamily="49" charset="-128"/>
              </a:rPr>
              <a:t>Follow the audio prompts</a:t>
            </a:r>
          </a:p>
          <a:p>
            <a:pPr marL="540000" indent="-342000">
              <a:spcBef>
                <a:spcPts val="432"/>
              </a:spcBef>
              <a:buSzPct val="100000"/>
              <a:buFont typeface="Arial" panose="020B0604020202020204" pitchFamily="34" charset="0"/>
              <a:buChar char="•"/>
              <a:defRPr/>
            </a:pPr>
            <a:endParaRPr lang="en-US" sz="1800" dirty="0">
              <a:solidFill>
                <a:schemeClr val="bg1"/>
              </a:solidFill>
              <a:latin typeface="Arial" panose="020B0604020202020204" pitchFamily="34" charset="0"/>
              <a:ea typeface="ＭＳ 明朝" charset="0"/>
            </a:endParaRPr>
          </a:p>
          <a:p>
            <a:pPr marL="483750" indent="-285750">
              <a:spcBef>
                <a:spcPts val="432"/>
              </a:spcBef>
              <a:buSzPct val="100000"/>
              <a:buFont typeface="Arial" panose="020B0604020202020204" pitchFamily="34" charset="0"/>
              <a:buChar char="•"/>
              <a:defRPr/>
            </a:pPr>
            <a:endParaRPr lang="en-US" sz="1800" dirty="0">
              <a:solidFill>
                <a:schemeClr val="bg1"/>
              </a:solidFill>
              <a:latin typeface="Arial" panose="020B0604020202020204" pitchFamily="34" charset="0"/>
              <a:ea typeface="ＭＳ 明朝" charset="0"/>
            </a:endParaRPr>
          </a:p>
        </p:txBody>
      </p:sp>
      <p:pic>
        <p:nvPicPr>
          <p:cNvPr id="6" name="Picture 1" descr="AED sig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684" y="3482626"/>
            <a:ext cx="1129783" cy="161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Image result for aed">
            <a:extLst>
              <a:ext uri="{FF2B5EF4-FFF2-40B4-BE49-F238E27FC236}">
                <a16:creationId xmlns:a16="http://schemas.microsoft.com/office/drawing/2014/main" id="{A228440A-E2A6-4DFE-8CA6-59CB2BC26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5603" y="1216025"/>
            <a:ext cx="2187943" cy="213431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a:extLst>
              <a:ext uri="{FF2B5EF4-FFF2-40B4-BE49-F238E27FC236}">
                <a16:creationId xmlns:a16="http://schemas.microsoft.com/office/drawing/2014/main" id="{05A0BDC8-9E16-4758-8CDF-258AD4CE2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721" y="4835939"/>
            <a:ext cx="28575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627421"/>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txBox="1">
            <a:spLocks/>
          </p:cNvSpPr>
          <p:nvPr/>
        </p:nvSpPr>
        <p:spPr bwMode="auto">
          <a:xfrm>
            <a:off x="212613" y="111718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 B C </a:t>
            </a:r>
            <a:r>
              <a:rPr lang="en-US" altLang="en-US" b="1" dirty="0">
                <a:solidFill>
                  <a:schemeClr val="bg1"/>
                </a:solidFill>
                <a:latin typeface="Arial" panose="020B0604020202020204" pitchFamily="34" charset="0"/>
                <a:cs typeface="Tahoma" panose="020B0604030504040204" pitchFamily="34" charset="0"/>
              </a:rPr>
              <a:t>D – Defibrillator</a:t>
            </a:r>
          </a:p>
        </p:txBody>
      </p:sp>
      <p:pic>
        <p:nvPicPr>
          <p:cNvPr id="10242" name="Picture 2" descr="Related image">
            <a:extLst>
              <a:ext uri="{FF2B5EF4-FFF2-40B4-BE49-F238E27FC236}">
                <a16:creationId xmlns:a16="http://schemas.microsoft.com/office/drawing/2014/main" id="{AA055495-77E3-4844-A556-39073C7C3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2528724"/>
            <a:ext cx="1733549" cy="225959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lated image">
            <a:extLst>
              <a:ext uri="{FF2B5EF4-FFF2-40B4-BE49-F238E27FC236}">
                <a16:creationId xmlns:a16="http://schemas.microsoft.com/office/drawing/2014/main" id="{7739A7E2-55F5-4AA7-B845-7CBC54D79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2069686"/>
            <a:ext cx="3228975"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873990"/>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txBox="1">
            <a:spLocks/>
          </p:cNvSpPr>
          <p:nvPr/>
        </p:nvSpPr>
        <p:spPr bwMode="auto">
          <a:xfrm>
            <a:off x="260350" y="108715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Secondary Survey</a:t>
            </a:r>
          </a:p>
        </p:txBody>
      </p:sp>
      <p:sp>
        <p:nvSpPr>
          <p:cNvPr id="113666" name="Rectangle 5"/>
          <p:cNvSpPr>
            <a:spLocks noChangeArrowheads="1"/>
          </p:cNvSpPr>
          <p:nvPr/>
        </p:nvSpPr>
        <p:spPr bwMode="auto">
          <a:xfrm>
            <a:off x="1117643" y="3277962"/>
            <a:ext cx="4959308" cy="289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AU" dirty="0">
                <a:solidFill>
                  <a:schemeClr val="bg1"/>
                </a:solidFill>
                <a:latin typeface="Arial" panose="020B0604020202020204" pitchFamily="34" charset="0"/>
                <a:ea typeface="ＭＳ Ｐゴシック" charset="0"/>
                <a:cs typeface="Tahoma"/>
              </a:rPr>
              <a:t>It assesses</a:t>
            </a:r>
            <a:r>
              <a:rPr lang="en-US" dirty="0">
                <a:solidFill>
                  <a:schemeClr val="bg1"/>
                </a:solidFill>
                <a:latin typeface="Arial" panose="020B0604020202020204" pitchFamily="34" charset="0"/>
                <a:ea typeface="ＭＳ Ｐゴシック" charset="0"/>
                <a:cs typeface="Tahoma"/>
              </a:rPr>
              <a:t> the casualty more closely for signs such as:</a:t>
            </a:r>
          </a:p>
          <a:p>
            <a:pPr>
              <a:defRPr/>
            </a:pPr>
            <a:endParaRPr lang="en-US" dirty="0">
              <a:solidFill>
                <a:schemeClr val="bg1"/>
              </a:solidFill>
              <a:latin typeface="Arial" panose="020B0604020202020204" pitchFamily="34" charset="0"/>
              <a:ea typeface="ＭＳ Ｐゴシック" charset="0"/>
              <a:cs typeface="Tahoma"/>
            </a:endParaRP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Cuts. </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Burns.</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Bleeding.</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Bruising and swelling. </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Puncture wounds. </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Anything out of place.</a:t>
            </a:r>
            <a:endParaRPr lang="en-AU" dirty="0">
              <a:solidFill>
                <a:schemeClr val="bg1"/>
              </a:solidFill>
              <a:latin typeface="Arial" panose="020B0604020202020204" pitchFamily="34" charset="0"/>
              <a:ea typeface="ＭＳ Ｐゴシック" charset="0"/>
              <a:cs typeface="Tahoma"/>
            </a:endParaRPr>
          </a:p>
        </p:txBody>
      </p:sp>
      <p:sp>
        <p:nvSpPr>
          <p:cNvPr id="111620" name="Rectangle 1"/>
          <p:cNvSpPr>
            <a:spLocks noChangeArrowheads="1"/>
          </p:cNvSpPr>
          <p:nvPr/>
        </p:nvSpPr>
        <p:spPr bwMode="auto">
          <a:xfrm>
            <a:off x="1117643" y="2062754"/>
            <a:ext cx="49593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cs typeface="Tahoma" panose="020B0604030504040204" pitchFamily="34" charset="0"/>
              </a:rPr>
              <a:t>A secondary survey involves carefully checking the casualty from head to toe and is done if the initial assessment found no life-threatening conditions.</a:t>
            </a:r>
            <a:endParaRPr lang="en-AU" altLang="en-US" sz="1800" dirty="0">
              <a:solidFill>
                <a:schemeClr val="bg1"/>
              </a:solidFill>
              <a:latin typeface="Arial" panose="020B0604020202020204" pitchFamily="34" charset="0"/>
              <a:cs typeface="Tahom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41608" y="2232285"/>
            <a:ext cx="3079670" cy="2061597"/>
          </a:xfrm>
          <a:prstGeom prst="rect">
            <a:avLst/>
          </a:prstGeom>
        </p:spPr>
      </p:pic>
    </p:spTree>
    <p:extLst>
      <p:ext uri="{BB962C8B-B14F-4D97-AF65-F5344CB8AC3E}">
        <p14:creationId xmlns:p14="http://schemas.microsoft.com/office/powerpoint/2010/main" val="1808716493"/>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226023" y="105292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Legal, Workplace and Community Factors</a:t>
            </a:r>
          </a:p>
        </p:txBody>
      </p:sp>
      <p:sp>
        <p:nvSpPr>
          <p:cNvPr id="2" name="Rectangle 1"/>
          <p:cNvSpPr/>
          <p:nvPr/>
        </p:nvSpPr>
        <p:spPr>
          <a:xfrm>
            <a:off x="1357312" y="2264445"/>
            <a:ext cx="7248525" cy="2246769"/>
          </a:xfrm>
          <a:prstGeom prst="rect">
            <a:avLst/>
          </a:prstGeom>
        </p:spPr>
        <p:txBody>
          <a:bodyPr wrap="square">
            <a:spAutoFit/>
          </a:bodyPr>
          <a:lstStyle/>
          <a:p>
            <a:pPr>
              <a:spcAft>
                <a:spcPts val="0"/>
              </a:spcAft>
            </a:pPr>
            <a:endParaRPr lang="en-AU" sz="2000" dirty="0">
              <a:solidFill>
                <a:schemeClr val="bg1"/>
              </a:solidFill>
              <a:latin typeface="Arial" panose="020B0604020202020204" pitchFamily="34" charset="0"/>
              <a:ea typeface="MS PGothic" panose="020B0600070205080204" pitchFamily="34" charset="-128"/>
              <a:cs typeface="Tahoma" panose="020B0604030504040204" pitchFamily="34" charset="0"/>
            </a:endParaRPr>
          </a:p>
          <a:p>
            <a:pPr>
              <a:spcAft>
                <a:spcPts val="0"/>
              </a:spcAft>
            </a:pPr>
            <a:r>
              <a:rPr lang="en-US" sz="2000" dirty="0">
                <a:solidFill>
                  <a:schemeClr val="bg1"/>
                </a:solidFill>
                <a:latin typeface="Arial" panose="020B0604020202020204" pitchFamily="34" charset="0"/>
                <a:ea typeface="MS PGothic" panose="020B0600070205080204" pitchFamily="34" charset="-128"/>
                <a:cs typeface="Tahoma" panose="020B0604030504040204" pitchFamily="34" charset="0"/>
              </a:rPr>
              <a:t>CPR and First Aid requalification should be done annually. </a:t>
            </a:r>
          </a:p>
          <a:p>
            <a:pPr>
              <a:spcAft>
                <a:spcPts val="0"/>
              </a:spcAft>
            </a:pPr>
            <a:endParaRPr lang="en-US" sz="2000" dirty="0">
              <a:solidFill>
                <a:schemeClr val="bg1"/>
              </a:solidFill>
              <a:latin typeface="Arial" panose="020B0604020202020204" pitchFamily="34" charset="0"/>
              <a:cs typeface="Tahoma" panose="020B0604030504040204" pitchFamily="34" charset="0"/>
            </a:endParaRPr>
          </a:p>
          <a:p>
            <a:pPr>
              <a:spcAft>
                <a:spcPts val="0"/>
              </a:spcAft>
            </a:pPr>
            <a:r>
              <a:rPr lang="en-US" sz="2000" dirty="0">
                <a:solidFill>
                  <a:schemeClr val="bg1"/>
                </a:solidFill>
                <a:latin typeface="Arial" panose="020B0604020202020204" pitchFamily="34" charset="0"/>
                <a:ea typeface="MS PGothic" panose="020B0600070205080204" pitchFamily="34" charset="-128"/>
                <a:cs typeface="Tahoma" panose="020B0604030504040204" pitchFamily="34" charset="0"/>
              </a:rPr>
              <a:t>Training that lapses is considered to be out of date.</a:t>
            </a:r>
          </a:p>
          <a:p>
            <a:pPr>
              <a:spcAft>
                <a:spcPts val="0"/>
              </a:spcAft>
            </a:pPr>
            <a:endParaRPr lang="en-US" sz="2000" dirty="0">
              <a:solidFill>
                <a:schemeClr val="bg1"/>
              </a:solidFill>
              <a:latin typeface="Arial" panose="020B0604020202020204" pitchFamily="34" charset="0"/>
              <a:cs typeface="Tahoma" panose="020B0604030504040204" pitchFamily="34" charset="0"/>
            </a:endParaRPr>
          </a:p>
          <a:p>
            <a:pPr>
              <a:spcAft>
                <a:spcPts val="0"/>
              </a:spcAft>
            </a:pPr>
            <a:r>
              <a:rPr lang="en-US" sz="2000" dirty="0">
                <a:solidFill>
                  <a:schemeClr val="bg1"/>
                </a:solidFill>
                <a:latin typeface="Arial" panose="020B0604020202020204" pitchFamily="34" charset="0"/>
                <a:ea typeface="MS PGothic" panose="020B0600070205080204" pitchFamily="34" charset="-128"/>
                <a:cs typeface="Tahoma" panose="020B0604030504040204" pitchFamily="34" charset="0"/>
              </a:rPr>
              <a:t>It’s a good idea to have practice sessions throughout the year if you don’t use your first aid skills regularly</a:t>
            </a:r>
            <a:endParaRPr lang="en-AU" sz="2000" dirty="0">
              <a:solidFill>
                <a:schemeClr val="bg1"/>
              </a:solidFill>
              <a:latin typeface="Arial" panose="020B0604020202020204" pitchFamily="34" charset="0"/>
              <a:ea typeface="MS PGothic" panose="020B0600070205080204" pitchFamily="34" charset="-128"/>
              <a:cs typeface="Tahoma" panose="020B0604030504040204" pitchFamily="34" charset="0"/>
            </a:endParaRPr>
          </a:p>
        </p:txBody>
      </p:sp>
    </p:spTree>
    <p:extLst>
      <p:ext uri="{BB962C8B-B14F-4D97-AF65-F5344CB8AC3E}">
        <p14:creationId xmlns:p14="http://schemas.microsoft.com/office/powerpoint/2010/main" val="870318956"/>
      </p:ext>
    </p:extLst>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txBox="1">
            <a:spLocks/>
          </p:cNvSpPr>
          <p:nvPr/>
        </p:nvSpPr>
        <p:spPr bwMode="auto">
          <a:xfrm>
            <a:off x="298450" y="134064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Reassure the Casualty</a:t>
            </a:r>
          </a:p>
        </p:txBody>
      </p:sp>
      <p:sp>
        <p:nvSpPr>
          <p:cNvPr id="123906" name="Rectangle 1"/>
          <p:cNvSpPr>
            <a:spLocks noChangeArrowheads="1"/>
          </p:cNvSpPr>
          <p:nvPr/>
        </p:nvSpPr>
        <p:spPr bwMode="auto">
          <a:xfrm>
            <a:off x="1739106" y="3122613"/>
            <a:ext cx="347345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25"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Make a personal introduction.</a:t>
            </a:r>
            <a:endParaRPr lang="en-AU" altLang="en-US" sz="1800" dirty="0">
              <a:solidFill>
                <a:schemeClr val="bg1"/>
              </a:solidFill>
              <a:latin typeface="Arial" panose="020B0604020202020204" pitchFamily="34" charset="0"/>
              <a:cs typeface="Tahoma" panose="020B0604030504040204" pitchFamily="34" charset="0"/>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Show empathy.</a:t>
            </a:r>
            <a:endParaRPr lang="en-AU" altLang="en-US" sz="1800" dirty="0">
              <a:solidFill>
                <a:schemeClr val="bg1"/>
              </a:solidFill>
              <a:latin typeface="Arial" panose="020B0604020202020204" pitchFamily="34" charset="0"/>
              <a:cs typeface="Tahoma" panose="020B0604030504040204" pitchFamily="34" charset="0"/>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Maintain constant communication.</a:t>
            </a:r>
            <a:endParaRPr lang="en-AU" altLang="en-US" sz="1800" dirty="0">
              <a:solidFill>
                <a:schemeClr val="bg1"/>
              </a:solidFill>
              <a:latin typeface="Arial" panose="020B0604020202020204" pitchFamily="34" charset="0"/>
              <a:cs typeface="Tahoma" panose="020B0604030504040204" pitchFamily="34" charset="0"/>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Adopt a caring voice tone and volume.</a:t>
            </a:r>
            <a:endParaRPr lang="en-AU" altLang="en-US" sz="1800" dirty="0">
              <a:solidFill>
                <a:schemeClr val="bg1"/>
              </a:solidFill>
              <a:latin typeface="Arial" panose="020B0604020202020204" pitchFamily="34" charset="0"/>
              <a:cs typeface="Tahoma" panose="020B0604030504040204" pitchFamily="34" charset="0"/>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Offer reassurance and provide gentle treatment.</a:t>
            </a:r>
            <a:endParaRPr lang="en-AU" altLang="en-US" sz="1800" dirty="0">
              <a:solidFill>
                <a:schemeClr val="bg1"/>
              </a:solidFill>
              <a:latin typeface="Arial" panose="020B0604020202020204" pitchFamily="34" charset="0"/>
              <a:cs typeface="Tahoma" panose="020B0604030504040204" pitchFamily="34" charset="0"/>
            </a:endParaRPr>
          </a:p>
        </p:txBody>
      </p:sp>
      <p:pic>
        <p:nvPicPr>
          <p:cNvPr id="123907" name="Picture 3" descr="First Aid woman injured while hiking covered with an emergency blanket using a first aid kit 11899977_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5487" y="2941241"/>
            <a:ext cx="3052253" cy="203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2"/>
          <p:cNvSpPr>
            <a:spLocks noChangeArrowheads="1"/>
          </p:cNvSpPr>
          <p:nvPr/>
        </p:nvSpPr>
        <p:spPr bwMode="auto">
          <a:xfrm>
            <a:off x="784225" y="2399903"/>
            <a:ext cx="726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cs typeface="Tahoma" panose="020B0604030504040204" pitchFamily="34" charset="0"/>
              </a:rPr>
              <a:t>The casualty could be anxious, agitated and in a lot of pain so you need to be calm, respectful and comforting.</a:t>
            </a:r>
          </a:p>
        </p:txBody>
      </p:sp>
    </p:spTree>
    <p:extLst>
      <p:ext uri="{BB962C8B-B14F-4D97-AF65-F5344CB8AC3E}">
        <p14:creationId xmlns:p14="http://schemas.microsoft.com/office/powerpoint/2010/main" val="2011211950"/>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txBox="1">
            <a:spLocks/>
          </p:cNvSpPr>
          <p:nvPr/>
        </p:nvSpPr>
        <p:spPr bwMode="auto">
          <a:xfrm>
            <a:off x="262731" y="118817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Make the Casualty Comfortable</a:t>
            </a:r>
          </a:p>
        </p:txBody>
      </p:sp>
      <p:sp>
        <p:nvSpPr>
          <p:cNvPr id="138242" name="Rectangle 1"/>
          <p:cNvSpPr>
            <a:spLocks noChangeArrowheads="1"/>
          </p:cNvSpPr>
          <p:nvPr/>
        </p:nvSpPr>
        <p:spPr bwMode="auto">
          <a:xfrm>
            <a:off x="1012825" y="2958230"/>
            <a:ext cx="4965188"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dirty="0">
                <a:solidFill>
                  <a:schemeClr val="bg1"/>
                </a:solidFill>
                <a:latin typeface="Arial" panose="020B0604020202020204" pitchFamily="34" charset="0"/>
                <a:ea typeface="ＭＳ Ｐゴシック" charset="0"/>
                <a:cs typeface="Tahoma"/>
              </a:rPr>
              <a:t>This could mean moving them to a sheltered place out of the elements</a:t>
            </a:r>
          </a:p>
          <a:p>
            <a:pPr>
              <a:defRPr/>
            </a:pPr>
            <a:endParaRPr lang="en-AU" dirty="0">
              <a:solidFill>
                <a:schemeClr val="bg1"/>
              </a:solidFill>
              <a:latin typeface="Arial" panose="020B0604020202020204" pitchFamily="34" charset="0"/>
              <a:ea typeface="ＭＳ Ｐゴシック" charset="0"/>
              <a:cs typeface="Tahoma"/>
            </a:endParaRPr>
          </a:p>
          <a:p>
            <a:pPr>
              <a:spcBef>
                <a:spcPts val="432"/>
              </a:spcBef>
              <a:buSzPct val="100000"/>
              <a:defRPr/>
            </a:pPr>
            <a:r>
              <a:rPr lang="en-US" dirty="0">
                <a:solidFill>
                  <a:schemeClr val="bg1"/>
                </a:solidFill>
                <a:latin typeface="Arial" panose="020B0604020202020204" pitchFamily="34" charset="0"/>
                <a:ea typeface="ＭＳ Ｐゴシック" charset="0"/>
                <a:cs typeface="Tahoma"/>
              </a:rPr>
              <a:t>Use coats, thermal blankets or other things to maintain body temperature</a:t>
            </a:r>
          </a:p>
          <a:p>
            <a:pPr>
              <a:spcBef>
                <a:spcPts val="432"/>
              </a:spcBef>
              <a:buSzPct val="100000"/>
              <a:defRPr/>
            </a:pPr>
            <a:endParaRPr lang="en-US" dirty="0">
              <a:solidFill>
                <a:schemeClr val="bg1"/>
              </a:solidFill>
              <a:latin typeface="Arial" panose="020B0604020202020204" pitchFamily="34" charset="0"/>
              <a:ea typeface="ＭＳ Ｐゴシック" charset="0"/>
              <a:cs typeface="Tahoma"/>
            </a:endParaRPr>
          </a:p>
          <a:p>
            <a:pPr>
              <a:spcBef>
                <a:spcPts val="432"/>
              </a:spcBef>
              <a:buSzPct val="100000"/>
              <a:defRPr/>
            </a:pPr>
            <a:r>
              <a:rPr lang="en-US" dirty="0">
                <a:solidFill>
                  <a:schemeClr val="bg1"/>
                </a:solidFill>
                <a:latin typeface="Arial" panose="020B0604020202020204" pitchFamily="34" charset="0"/>
                <a:ea typeface="ＭＳ Ｐゴシック" charset="0"/>
                <a:cs typeface="Tahoma"/>
              </a:rPr>
              <a:t>If there is a head injury, support their head and neck with a pillow or padding</a:t>
            </a:r>
            <a:endParaRPr lang="en-AU" dirty="0">
              <a:solidFill>
                <a:schemeClr val="bg1"/>
              </a:solidFill>
              <a:latin typeface="Arial" panose="020B0604020202020204" pitchFamily="34" charset="0"/>
              <a:ea typeface="ＭＳ Ｐゴシック" charset="0"/>
              <a:cs typeface="Tahoma"/>
            </a:endParaRPr>
          </a:p>
        </p:txBody>
      </p:sp>
      <p:pic>
        <p:nvPicPr>
          <p:cNvPr id="130051" name="Picture 2" descr="first aid paramedic blanket car crash shock 10619943_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9350" y="3060642"/>
            <a:ext cx="2589212" cy="172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1"/>
          <p:cNvSpPr>
            <a:spLocks noChangeArrowheads="1"/>
          </p:cNvSpPr>
          <p:nvPr/>
        </p:nvSpPr>
        <p:spPr bwMode="auto">
          <a:xfrm>
            <a:off x="1012825" y="2209724"/>
            <a:ext cx="726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cs typeface="Tahoma" panose="020B0604030504040204" pitchFamily="34" charset="0"/>
              </a:rPr>
              <a:t>You need to make the casualty as comfortable as you can until emergency services arrive.</a:t>
            </a:r>
            <a:endParaRPr lang="en-AU" altLang="en-US" sz="1800" dirty="0">
              <a:solidFill>
                <a:schemeClr val="bg1"/>
              </a:solidFill>
              <a:latin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388119643"/>
      </p:ext>
    </p:extLst>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txBox="1">
            <a:spLocks/>
          </p:cNvSpPr>
          <p:nvPr/>
        </p:nvSpPr>
        <p:spPr bwMode="auto">
          <a:xfrm>
            <a:off x="291315" y="109220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Triage</a:t>
            </a:r>
          </a:p>
        </p:txBody>
      </p:sp>
      <p:sp>
        <p:nvSpPr>
          <p:cNvPr id="121858" name="Rectangle 1"/>
          <p:cNvSpPr>
            <a:spLocks noChangeArrowheads="1"/>
          </p:cNvSpPr>
          <p:nvPr/>
        </p:nvSpPr>
        <p:spPr bwMode="auto">
          <a:xfrm>
            <a:off x="1336674" y="2078259"/>
            <a:ext cx="672577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If it is a major incident and there are a lot of casualties to treat, you need to </a:t>
            </a:r>
            <a:r>
              <a:rPr lang="en-US" altLang="en-US" sz="1800" dirty="0" err="1">
                <a:solidFill>
                  <a:schemeClr val="bg1"/>
                </a:solidFill>
                <a:latin typeface="Arial" panose="020B0604020202020204" pitchFamily="34" charset="0"/>
                <a:ea typeface="MS Mincho" panose="02020609040205080304" pitchFamily="49" charset="-128"/>
              </a:rPr>
              <a:t>prioritise</a:t>
            </a:r>
            <a:r>
              <a:rPr lang="en-US" altLang="en-US" sz="1800" dirty="0">
                <a:solidFill>
                  <a:schemeClr val="bg1"/>
                </a:solidFill>
                <a:latin typeface="Arial" panose="020B0604020202020204" pitchFamily="34" charset="0"/>
                <a:ea typeface="MS Mincho" panose="02020609040205080304" pitchFamily="49" charset="-128"/>
              </a:rPr>
              <a:t> treatment. </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eaLnBrk="1" hangingPunct="1"/>
            <a:r>
              <a:rPr lang="en-US" altLang="en-US" sz="1800" dirty="0">
                <a:solidFill>
                  <a:schemeClr val="bg1"/>
                </a:solidFill>
                <a:latin typeface="Arial" panose="020B0604020202020204" pitchFamily="34" charset="0"/>
                <a:ea typeface="MS Mincho" panose="02020609040205080304" pitchFamily="49" charset="-128"/>
              </a:rPr>
              <a:t>This process is called ‘triage’.</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eaLnBrk="1" hangingPunct="1"/>
            <a:r>
              <a:rPr lang="en-AU" altLang="en-US" sz="1800" dirty="0">
                <a:solidFill>
                  <a:schemeClr val="bg1"/>
                </a:solidFill>
                <a:latin typeface="Arial" panose="020B0604020202020204" pitchFamily="34" charset="0"/>
                <a:ea typeface="MS Mincho" panose="02020609040205080304" pitchFamily="49" charset="-128"/>
              </a:rPr>
              <a:t>Triage means deciding who to help first. </a:t>
            </a:r>
          </a:p>
          <a:p>
            <a:pPr eaLnBrk="1" hangingPunct="1"/>
            <a:r>
              <a:rPr lang="en-AU" altLang="en-US" sz="1800" dirty="0">
                <a:solidFill>
                  <a:schemeClr val="bg1"/>
                </a:solidFill>
                <a:latin typeface="Arial" panose="020B0604020202020204" pitchFamily="34" charset="0"/>
                <a:ea typeface="MS Mincho" panose="02020609040205080304" pitchFamily="49" charset="-128"/>
              </a:rPr>
              <a:t>It comes from a French term for separate or select. </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eaLnBrk="1" hangingPunct="1"/>
            <a:r>
              <a:rPr lang="en-AU" altLang="en-US" sz="1800" dirty="0">
                <a:solidFill>
                  <a:schemeClr val="bg1"/>
                </a:solidFill>
                <a:latin typeface="Arial" panose="020B0604020202020204" pitchFamily="34" charset="0"/>
                <a:ea typeface="MS Mincho" panose="02020609040205080304" pitchFamily="49" charset="-128"/>
              </a:rPr>
              <a:t>Start with the casualties with the worst injuries and based on their level of consciousness. </a:t>
            </a:r>
          </a:p>
          <a:p>
            <a:pPr eaLnBrk="1" hangingPunct="1"/>
            <a:endParaRPr lang="en-AU" altLang="en-US" sz="1800" dirty="0">
              <a:solidFill>
                <a:schemeClr val="bg1"/>
              </a:solidFill>
              <a:latin typeface="Arial" panose="020B0604020202020204" pitchFamily="34" charset="0"/>
              <a:ea typeface="MS Mincho" panose="02020609040205080304" pitchFamily="49" charset="-128"/>
            </a:endParaRPr>
          </a:p>
          <a:p>
            <a:pPr eaLnBrk="1" hangingPunct="1"/>
            <a:r>
              <a:rPr lang="en-AU" altLang="en-US" sz="1800" dirty="0">
                <a:solidFill>
                  <a:schemeClr val="bg1"/>
                </a:solidFill>
                <a:latin typeface="Arial" panose="020B0604020202020204" pitchFamily="34" charset="0"/>
                <a:ea typeface="MS Mincho" panose="02020609040205080304" pitchFamily="49" charset="-128"/>
              </a:rPr>
              <a:t>Colours are used to identify priorities</a:t>
            </a:r>
          </a:p>
        </p:txBody>
      </p:sp>
    </p:spTree>
    <p:extLst>
      <p:ext uri="{BB962C8B-B14F-4D97-AF65-F5344CB8AC3E}">
        <p14:creationId xmlns:p14="http://schemas.microsoft.com/office/powerpoint/2010/main" val="2168949757"/>
      </p:ext>
    </p:extLst>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txBox="1">
            <a:spLocks/>
          </p:cNvSpPr>
          <p:nvPr/>
        </p:nvSpPr>
        <p:spPr bwMode="auto">
          <a:xfrm>
            <a:off x="291315" y="109220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Triage</a:t>
            </a:r>
          </a:p>
        </p:txBody>
      </p:sp>
      <p:grpSp>
        <p:nvGrpSpPr>
          <p:cNvPr id="2" name="Group 1">
            <a:extLst>
              <a:ext uri="{FF2B5EF4-FFF2-40B4-BE49-F238E27FC236}">
                <a16:creationId xmlns:a16="http://schemas.microsoft.com/office/drawing/2014/main" id="{9D2E2EC6-F712-47D5-B915-77048AC7DBC1}"/>
              </a:ext>
            </a:extLst>
          </p:cNvPr>
          <p:cNvGrpSpPr/>
          <p:nvPr/>
        </p:nvGrpSpPr>
        <p:grpSpPr>
          <a:xfrm>
            <a:off x="5505893" y="1435510"/>
            <a:ext cx="1295400" cy="5231027"/>
            <a:chOff x="5875508" y="1568450"/>
            <a:chExt cx="1295400" cy="3859530"/>
          </a:xfrm>
        </p:grpSpPr>
        <p:cxnSp>
          <p:nvCxnSpPr>
            <p:cNvPr id="5" name="Straight Arrow Connector 4">
              <a:extLst>
                <a:ext uri="{FF2B5EF4-FFF2-40B4-BE49-F238E27FC236}">
                  <a16:creationId xmlns:a16="http://schemas.microsoft.com/office/drawing/2014/main" id="{775E4AE7-313B-416B-A025-CC6201015B7D}"/>
                </a:ext>
              </a:extLst>
            </p:cNvPr>
            <p:cNvCxnSpPr/>
            <p:nvPr/>
          </p:nvCxnSpPr>
          <p:spPr>
            <a:xfrm flipV="1">
              <a:off x="6475583" y="2065968"/>
              <a:ext cx="0" cy="2819266"/>
            </a:xfrm>
            <a:prstGeom prst="straightConnector1">
              <a:avLst/>
            </a:prstGeom>
            <a:ln w="69850">
              <a:gradFill flip="none" rotWithShape="1">
                <a:gsLst>
                  <a:gs pos="0">
                    <a:schemeClr val="tx1"/>
                  </a:gs>
                  <a:gs pos="20000">
                    <a:schemeClr val="bg1"/>
                  </a:gs>
                  <a:gs pos="47000">
                    <a:srgbClr val="92D050"/>
                  </a:gs>
                  <a:gs pos="84000">
                    <a:srgbClr val="FF0000"/>
                  </a:gs>
                  <a:gs pos="68000">
                    <a:srgbClr val="FFFF00"/>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6" name="Text Box 602">
              <a:extLst>
                <a:ext uri="{FF2B5EF4-FFF2-40B4-BE49-F238E27FC236}">
                  <a16:creationId xmlns:a16="http://schemas.microsoft.com/office/drawing/2014/main" id="{FBEE51A7-2228-4DE5-B96C-8EDCBAAADEF4}"/>
                </a:ext>
              </a:extLst>
            </p:cNvPr>
            <p:cNvSpPr txBox="1">
              <a:spLocks noChangeArrowheads="1"/>
            </p:cNvSpPr>
            <p:nvPr/>
          </p:nvSpPr>
          <p:spPr bwMode="auto">
            <a:xfrm>
              <a:off x="5904083" y="1568450"/>
              <a:ext cx="1266825" cy="48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fontAlgn="base">
                <a:lnSpc>
                  <a:spcPct val="115000"/>
                </a:lnSpc>
                <a:spcAft>
                  <a:spcPts val="1000"/>
                </a:spcAft>
              </a:pPr>
              <a:r>
                <a:rPr lang="en-US" sz="1600" b="1"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Highest priority</a:t>
              </a:r>
              <a:endParaRPr lang="en-AU" sz="1100" dirty="0">
                <a:solidFill>
                  <a:schemeClr val="bg1"/>
                </a:solidFill>
                <a:effectLst/>
                <a:latin typeface="Times" panose="02020603050405020304" pitchFamily="18" charset="0"/>
                <a:ea typeface="MS Mincho" panose="02020609040205080304" pitchFamily="49" charset="-128"/>
                <a:cs typeface="Times New Roman" panose="02020603050405020304" pitchFamily="18" charset="0"/>
              </a:endParaRPr>
            </a:p>
          </p:txBody>
        </p:sp>
        <p:sp>
          <p:nvSpPr>
            <p:cNvPr id="7" name="Text Box 602">
              <a:extLst>
                <a:ext uri="{FF2B5EF4-FFF2-40B4-BE49-F238E27FC236}">
                  <a16:creationId xmlns:a16="http://schemas.microsoft.com/office/drawing/2014/main" id="{93817AF7-4EBD-4A3D-9B2F-65607C28EA32}"/>
                </a:ext>
              </a:extLst>
            </p:cNvPr>
            <p:cNvSpPr txBox="1">
              <a:spLocks noChangeArrowheads="1"/>
            </p:cNvSpPr>
            <p:nvPr/>
          </p:nvSpPr>
          <p:spPr bwMode="auto">
            <a:xfrm>
              <a:off x="5875508" y="4945539"/>
              <a:ext cx="1266825" cy="48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fontAlgn="base">
                <a:lnSpc>
                  <a:spcPct val="115000"/>
                </a:lnSpc>
                <a:spcAft>
                  <a:spcPts val="1000"/>
                </a:spcAft>
              </a:pPr>
              <a:r>
                <a:rPr lang="en-US" sz="16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Lowest priority</a:t>
              </a:r>
              <a:endParaRPr lang="en-AU" sz="1100">
                <a:solidFill>
                  <a:schemeClr val="bg1"/>
                </a:solidFill>
                <a:effectLst/>
                <a:latin typeface="Times" panose="02020603050405020304" pitchFamily="18" charset="0"/>
                <a:ea typeface="MS Mincho" panose="02020609040205080304" pitchFamily="49" charset="-128"/>
                <a:cs typeface="Times New Roman" panose="02020603050405020304" pitchFamily="18" charset="0"/>
              </a:endParaRPr>
            </a:p>
          </p:txBody>
        </p:sp>
      </p:grpSp>
      <p:sp>
        <p:nvSpPr>
          <p:cNvPr id="3" name="Rectangle 2">
            <a:extLst>
              <a:ext uri="{FF2B5EF4-FFF2-40B4-BE49-F238E27FC236}">
                <a16:creationId xmlns:a16="http://schemas.microsoft.com/office/drawing/2014/main" id="{97BFD57A-C7B3-44B1-8815-2810E18671FD}"/>
              </a:ext>
            </a:extLst>
          </p:cNvPr>
          <p:cNvSpPr/>
          <p:nvPr/>
        </p:nvSpPr>
        <p:spPr>
          <a:xfrm>
            <a:off x="1260304" y="2044700"/>
            <a:ext cx="4572000" cy="4031873"/>
          </a:xfrm>
          <a:prstGeom prst="rect">
            <a:avLst/>
          </a:prstGeom>
        </p:spPr>
        <p:txBody>
          <a:bodyPr>
            <a:spAutoFit/>
          </a:bodyPr>
          <a:lstStyle/>
          <a:p>
            <a:pPr marL="35560">
              <a:spcAft>
                <a:spcPts val="0"/>
              </a:spcAft>
            </a:pPr>
            <a:r>
              <a:rPr lang="en-US" sz="16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RED</a:t>
            </a:r>
            <a:r>
              <a:rPr lang="en-US"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casualties who need immediate first 		aid for survival</a:t>
            </a:r>
            <a:endParaRPr lang="en-AU" sz="1600" dirty="0">
              <a:solidFill>
                <a:schemeClr val="bg1"/>
              </a:solidFill>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US" sz="1600" b="1"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YELLOW</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AU"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casualties that can be stabilised and 		monitored</a:t>
            </a:r>
            <a:endParaRPr lang="en-AU" sz="1600" dirty="0">
              <a:solidFill>
                <a:schemeClr val="bg1"/>
              </a:solidFill>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b="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GREEN</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casualties with less critical injuries that 		can move</a:t>
            </a:r>
            <a:endParaRPr lang="en-AU" sz="1600" dirty="0">
              <a:solidFill>
                <a:schemeClr val="bg1"/>
              </a:solidFill>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US" sz="1600"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WHITE</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casualties </a:t>
            </a:r>
            <a:r>
              <a:rPr lang="en-AU"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that don’t need first aid</a:t>
            </a:r>
            <a:endParaRPr lang="en-AU" sz="1600" dirty="0">
              <a:solidFill>
                <a:schemeClr val="bg1"/>
              </a:solidFill>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US"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BLACK</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deceased casualties</a:t>
            </a:r>
            <a:endParaRPr lang="en-AU" sz="1600" dirty="0">
              <a:solidFill>
                <a:schemeClr val="bg1"/>
              </a:solidFill>
              <a:effectLst/>
              <a:latin typeface="Times"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74087181"/>
      </p:ext>
    </p:extLst>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txBox="1">
            <a:spLocks/>
          </p:cNvSpPr>
          <p:nvPr/>
        </p:nvSpPr>
        <p:spPr bwMode="auto">
          <a:xfrm>
            <a:off x="194904" y="113294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Use Safe Manual Handling Techniques</a:t>
            </a:r>
          </a:p>
        </p:txBody>
      </p:sp>
      <p:sp>
        <p:nvSpPr>
          <p:cNvPr id="152578" name="Rectangle 1"/>
          <p:cNvSpPr>
            <a:spLocks noChangeArrowheads="1"/>
          </p:cNvSpPr>
          <p:nvPr/>
        </p:nvSpPr>
        <p:spPr bwMode="auto">
          <a:xfrm>
            <a:off x="889717" y="2066875"/>
            <a:ext cx="5412760" cy="4175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You may need to move a casualty away from hazards or to make it easier to give treatment.</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eaLnBrk="1" hangingPunct="1"/>
            <a:r>
              <a:rPr lang="en-US" altLang="en-US" sz="1800" dirty="0">
                <a:solidFill>
                  <a:schemeClr val="bg1"/>
                </a:solidFill>
                <a:latin typeface="Arial" panose="020B0604020202020204" pitchFamily="34" charset="0"/>
                <a:ea typeface="MS Mincho" panose="02020609040205080304" pitchFamily="49" charset="-128"/>
              </a:rPr>
              <a:t>Moving a person into the recovery position can also be difficult.</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Check with the casualty to make sure they are comfortable about being moved.</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Explain what you are going to do. </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Make sure you don’t hurt yourself or the patient – use safe manual handling techniques.</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Use your legs, keep your back straight and work closely to the casualty</a:t>
            </a:r>
          </a:p>
        </p:txBody>
      </p:sp>
      <p:pic>
        <p:nvPicPr>
          <p:cNvPr id="146435" name="Picture 1" descr="provideassistance"/>
          <p:cNvPicPr>
            <a:picLocks noChangeAspect="1" noChangeArrowheads="1"/>
          </p:cNvPicPr>
          <p:nvPr/>
        </p:nvPicPr>
        <p:blipFill>
          <a:blip r:embed="rId3">
            <a:extLst>
              <a:ext uri="{28A0092B-C50C-407E-A947-70E740481C1C}">
                <a14:useLocalDpi xmlns:a14="http://schemas.microsoft.com/office/drawing/2010/main" val="0"/>
              </a:ext>
            </a:extLst>
          </a:blip>
          <a:srcRect l="4311" r="21021"/>
          <a:stretch>
            <a:fillRect/>
          </a:stretch>
        </p:blipFill>
        <p:spPr bwMode="auto">
          <a:xfrm>
            <a:off x="6515100" y="2404181"/>
            <a:ext cx="24257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588635"/>
      </p:ext>
    </p:extLst>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txBox="1">
            <a:spLocks/>
          </p:cNvSpPr>
          <p:nvPr/>
        </p:nvSpPr>
        <p:spPr bwMode="auto">
          <a:xfrm>
            <a:off x="138095" y="104948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Shock</a:t>
            </a:r>
          </a:p>
        </p:txBody>
      </p:sp>
      <p:sp>
        <p:nvSpPr>
          <p:cNvPr id="82946" name="Content Placeholder 2"/>
          <p:cNvSpPr txBox="1">
            <a:spLocks/>
          </p:cNvSpPr>
          <p:nvPr/>
        </p:nvSpPr>
        <p:spPr bwMode="auto">
          <a:xfrm>
            <a:off x="996232" y="3613390"/>
            <a:ext cx="4755639"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2625"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Blood flow slows to the limbs and digestive system (pale, cold, sweaty skin and nausea). </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After time the tissues of the arms and legs will begin to die. </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At this stage the brain will return blood flow to these parts, causing vital organs to lose blood flow.</a:t>
            </a:r>
          </a:p>
        </p:txBody>
      </p:sp>
      <p:pic>
        <p:nvPicPr>
          <p:cNvPr id="82947" name="Picture 2" descr="first aid paramedic blanket car crash shock 10619943_m.jpg"/>
          <p:cNvPicPr>
            <a:picLocks noChangeAspect="1"/>
          </p:cNvPicPr>
          <p:nvPr/>
        </p:nvPicPr>
        <p:blipFill>
          <a:blip r:embed="rId3">
            <a:extLst>
              <a:ext uri="{28A0092B-C50C-407E-A947-70E740481C1C}">
                <a14:useLocalDpi xmlns:a14="http://schemas.microsoft.com/office/drawing/2010/main" val="0"/>
              </a:ext>
            </a:extLst>
          </a:blip>
          <a:srcRect r="21445"/>
          <a:stretch>
            <a:fillRect/>
          </a:stretch>
        </p:blipFill>
        <p:spPr bwMode="auto">
          <a:xfrm>
            <a:off x="6417750" y="2956289"/>
            <a:ext cx="2336765" cy="198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1"/>
          <p:cNvSpPr>
            <a:spLocks noChangeArrowheads="1"/>
          </p:cNvSpPr>
          <p:nvPr/>
        </p:nvSpPr>
        <p:spPr bwMode="auto">
          <a:xfrm>
            <a:off x="852299" y="1928677"/>
            <a:ext cx="6158101" cy="157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Shock can be life-threatening and occurs when the body is unable to cope with serious injuries.</a:t>
            </a:r>
          </a:p>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When a person goes into shock the body sends oxygenated blood to the vital organs first. </a:t>
            </a:r>
          </a:p>
        </p:txBody>
      </p:sp>
    </p:spTree>
    <p:extLst>
      <p:ext uri="{BB962C8B-B14F-4D97-AF65-F5344CB8AC3E}">
        <p14:creationId xmlns:p14="http://schemas.microsoft.com/office/powerpoint/2010/main" val="239769038"/>
      </p:ext>
    </p:extLst>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txBox="1">
            <a:spLocks/>
          </p:cNvSpPr>
          <p:nvPr/>
        </p:nvSpPr>
        <p:spPr bwMode="auto">
          <a:xfrm>
            <a:off x="214569" y="108088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Shock</a:t>
            </a:r>
          </a:p>
        </p:txBody>
      </p:sp>
      <p:sp>
        <p:nvSpPr>
          <p:cNvPr id="29698" name="Content Placeholder 2"/>
          <p:cNvSpPr txBox="1">
            <a:spLocks/>
          </p:cNvSpPr>
          <p:nvPr/>
        </p:nvSpPr>
        <p:spPr bwMode="auto">
          <a:xfrm>
            <a:off x="1826222" y="2427424"/>
            <a:ext cx="5491555" cy="2913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2000" b="1" dirty="0">
                <a:solidFill>
                  <a:schemeClr val="bg1"/>
                </a:solidFill>
                <a:latin typeface="Arial" panose="020B0604020202020204" pitchFamily="34" charset="0"/>
                <a:ea typeface="MS Mincho" panose="02020609040205080304" pitchFamily="49" charset="-128"/>
              </a:rPr>
              <a:t>Recognising shock: </a:t>
            </a:r>
          </a:p>
          <a:p>
            <a:pPr>
              <a:spcBef>
                <a:spcPts val="432"/>
              </a:spcBef>
            </a:pPr>
            <a:endParaRPr lang="en-US" altLang="en-US" sz="2000" dirty="0">
              <a:solidFill>
                <a:schemeClr val="bg1"/>
              </a:solidFill>
              <a:latin typeface="Arial" panose="020B0604020202020204" pitchFamily="34" charset="0"/>
              <a:ea typeface="MS Mincho" panose="02020609040205080304" pitchFamily="49" charset="-128"/>
            </a:endParaRP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Cold, pale, sweaty skin.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Rapid, weak pulse.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Rapid breathing.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Feeling anxious, restless and very thirsty.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May develop nausea/vomiting.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Altered conscious state.</a:t>
            </a:r>
          </a:p>
        </p:txBody>
      </p:sp>
    </p:spTree>
    <p:extLst>
      <p:ext uri="{BB962C8B-B14F-4D97-AF65-F5344CB8AC3E}">
        <p14:creationId xmlns:p14="http://schemas.microsoft.com/office/powerpoint/2010/main" val="4243607166"/>
      </p:ext>
    </p:extLst>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4589" y="1290465"/>
            <a:ext cx="6356595" cy="4730734"/>
          </a:xfrm>
          <a:prstGeom prst="rect">
            <a:avLst/>
          </a:prstGeom>
          <a:solidFill>
            <a:schemeClr val="bg1">
              <a:lumMod val="85000"/>
            </a:schemeClr>
          </a:solidFill>
        </p:spPr>
      </p:pic>
    </p:spTree>
    <p:extLst>
      <p:ext uri="{BB962C8B-B14F-4D97-AF65-F5344CB8AC3E}">
        <p14:creationId xmlns:p14="http://schemas.microsoft.com/office/powerpoint/2010/main" val="4097194057"/>
      </p:ext>
    </p:extLst>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txBox="1">
            <a:spLocks/>
          </p:cNvSpPr>
          <p:nvPr/>
        </p:nvSpPr>
        <p:spPr bwMode="auto">
          <a:xfrm>
            <a:off x="322723" y="116971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Chest Pain</a:t>
            </a:r>
          </a:p>
        </p:txBody>
      </p:sp>
      <p:sp>
        <p:nvSpPr>
          <p:cNvPr id="29698" name="Content Placeholder 2"/>
          <p:cNvSpPr txBox="1">
            <a:spLocks/>
          </p:cNvSpPr>
          <p:nvPr/>
        </p:nvSpPr>
        <p:spPr bwMode="auto">
          <a:xfrm>
            <a:off x="1460988" y="2895883"/>
            <a:ext cx="4062412" cy="2790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Recognising chest pain: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Sudden onset of tight, heavy or dull pain/ache across the chest.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can spread to the neck, jaw, shoulders or arms.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May develop nausea, vomiting, shortness of breath, dizziness or light-headedness.</a:t>
            </a:r>
          </a:p>
        </p:txBody>
      </p:sp>
      <p:pic>
        <p:nvPicPr>
          <p:cNvPr id="91139" name="Picture 1" descr="chest pain 104370971.jpg"/>
          <p:cNvPicPr>
            <a:picLocks noChangeAspect="1"/>
          </p:cNvPicPr>
          <p:nvPr/>
        </p:nvPicPr>
        <p:blipFill>
          <a:blip r:embed="rId3">
            <a:extLst>
              <a:ext uri="{28A0092B-C50C-407E-A947-70E740481C1C}">
                <a14:useLocalDpi xmlns:a14="http://schemas.microsoft.com/office/drawing/2010/main" val="0"/>
              </a:ext>
            </a:extLst>
          </a:blip>
          <a:srcRect t="13544" b="20445"/>
          <a:stretch>
            <a:fillRect/>
          </a:stretch>
        </p:blipFill>
        <p:spPr bwMode="auto">
          <a:xfrm flipH="1">
            <a:off x="6006334" y="1865386"/>
            <a:ext cx="2934466" cy="290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8362" y="2207427"/>
            <a:ext cx="7261224" cy="369332"/>
          </a:xfrm>
          <a:prstGeom prst="rect">
            <a:avLst/>
          </a:prstGeom>
        </p:spPr>
        <p:txBody>
          <a:bodyPr wrap="square">
            <a:spAutoFit/>
          </a:bodyPr>
          <a:lstStyle/>
          <a:p>
            <a:r>
              <a:rPr lang="en-US" altLang="en-US" dirty="0">
                <a:solidFill>
                  <a:schemeClr val="bg1"/>
                </a:solidFill>
                <a:latin typeface="Arial" panose="020B0604020202020204" pitchFamily="34" charset="0"/>
                <a:cs typeface="Tahoma" panose="020B0604030504040204" pitchFamily="34" charset="0"/>
              </a:rPr>
              <a:t>Chest pain may be a sign of a cardiac emergency.</a:t>
            </a:r>
            <a:endParaRPr lang="en-AU" dirty="0">
              <a:solidFill>
                <a:schemeClr val="bg1"/>
              </a:solidFill>
              <a:latin typeface="Arial" panose="020B0604020202020204" pitchFamily="34" charset="0"/>
            </a:endParaRPr>
          </a:p>
        </p:txBody>
      </p:sp>
    </p:spTree>
    <p:extLst>
      <p:ext uri="{BB962C8B-B14F-4D97-AF65-F5344CB8AC3E}">
        <p14:creationId xmlns:p14="http://schemas.microsoft.com/office/powerpoint/2010/main" val="1340212552"/>
      </p:ext>
    </p:extLst>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txBox="1">
            <a:spLocks/>
          </p:cNvSpPr>
          <p:nvPr/>
        </p:nvSpPr>
        <p:spPr bwMode="auto">
          <a:xfrm>
            <a:off x="371115" y="122524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Chest Pain</a:t>
            </a:r>
          </a:p>
        </p:txBody>
      </p:sp>
      <p:sp>
        <p:nvSpPr>
          <p:cNvPr id="29698" name="Content Placeholder 2"/>
          <p:cNvSpPr txBox="1">
            <a:spLocks/>
          </p:cNvSpPr>
          <p:nvPr/>
        </p:nvSpPr>
        <p:spPr bwMode="auto">
          <a:xfrm>
            <a:off x="1160206" y="2669450"/>
            <a:ext cx="5309419" cy="2010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Common conditions associated with chest pain: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1282950" lvl="1"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Sudden cardiac arrest. </a:t>
            </a:r>
          </a:p>
          <a:p>
            <a:pPr marL="1282950" lvl="1"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Heart attack. </a:t>
            </a:r>
          </a:p>
          <a:p>
            <a:pPr marL="1282950" lvl="1"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Angina. </a:t>
            </a:r>
          </a:p>
          <a:p>
            <a:pPr marL="1282950" lvl="1"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Congestive heart failure.</a:t>
            </a:r>
          </a:p>
        </p:txBody>
      </p:sp>
      <p:pic>
        <p:nvPicPr>
          <p:cNvPr id="93187" name="Picture 2" descr="chest pain 92243679.jpg"/>
          <p:cNvPicPr>
            <a:picLocks noChangeAspect="1"/>
          </p:cNvPicPr>
          <p:nvPr/>
        </p:nvPicPr>
        <p:blipFill>
          <a:blip r:embed="rId3">
            <a:extLst>
              <a:ext uri="{28A0092B-C50C-407E-A947-70E740481C1C}">
                <a14:useLocalDpi xmlns:a14="http://schemas.microsoft.com/office/drawing/2010/main" val="0"/>
              </a:ext>
            </a:extLst>
          </a:blip>
          <a:srcRect b="6329"/>
          <a:stretch>
            <a:fillRect/>
          </a:stretch>
        </p:blipFill>
        <p:spPr bwMode="auto">
          <a:xfrm flipH="1">
            <a:off x="6561854" y="1923116"/>
            <a:ext cx="2140972" cy="301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98188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203200" y="100120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Duty of Care</a:t>
            </a:r>
          </a:p>
        </p:txBody>
      </p:sp>
      <p:sp>
        <p:nvSpPr>
          <p:cNvPr id="27650" name="Content Placeholder 2"/>
          <p:cNvSpPr txBox="1">
            <a:spLocks/>
          </p:cNvSpPr>
          <p:nvPr/>
        </p:nvSpPr>
        <p:spPr bwMode="auto">
          <a:xfrm>
            <a:off x="1247140" y="1979613"/>
            <a:ext cx="4141788" cy="340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2000" b="1" dirty="0">
                <a:solidFill>
                  <a:schemeClr val="bg1"/>
                </a:solidFill>
                <a:latin typeface="Arial" panose="020B0604020202020204" pitchFamily="34" charset="0"/>
                <a:cs typeface="Tahoma"/>
              </a:rPr>
              <a:t>Once you start providing first aid you must continue until:</a:t>
            </a:r>
          </a:p>
          <a:p>
            <a:pPr>
              <a:defRPr/>
            </a:pPr>
            <a:endParaRPr lang="en-AU" sz="2000" dirty="0">
              <a:solidFill>
                <a:schemeClr val="bg1"/>
              </a:solidFill>
              <a:latin typeface="Arial" panose="020B0604020202020204" pitchFamily="34" charset="0"/>
              <a:cs typeface="Tahoma"/>
            </a:endParaRPr>
          </a:p>
          <a:p>
            <a:pPr marL="540900" indent="-342900">
              <a:spcBef>
                <a:spcPts val="600"/>
              </a:spcBef>
              <a:spcAft>
                <a:spcPts val="600"/>
              </a:spcAft>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Vital signs return.</a:t>
            </a:r>
            <a:endParaRPr lang="en-AU" sz="2000" dirty="0">
              <a:solidFill>
                <a:schemeClr val="bg1"/>
              </a:solidFill>
              <a:latin typeface="Arial" panose="020B0604020202020204" pitchFamily="34" charset="0"/>
              <a:cs typeface="Tahoma"/>
            </a:endParaRPr>
          </a:p>
          <a:p>
            <a:pPr marL="540900" indent="-342900">
              <a:spcBef>
                <a:spcPts val="600"/>
              </a:spcBef>
              <a:spcAft>
                <a:spcPts val="600"/>
              </a:spcAft>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Paramedic assistance arrives.</a:t>
            </a:r>
            <a:endParaRPr lang="en-AU" sz="2000" dirty="0">
              <a:solidFill>
                <a:schemeClr val="bg1"/>
              </a:solidFill>
              <a:latin typeface="Arial" panose="020B0604020202020204" pitchFamily="34" charset="0"/>
              <a:cs typeface="Tahoma"/>
            </a:endParaRPr>
          </a:p>
          <a:p>
            <a:pPr marL="540900" indent="-342900">
              <a:spcBef>
                <a:spcPts val="600"/>
              </a:spcBef>
              <a:spcAft>
                <a:spcPts val="600"/>
              </a:spcAft>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Exhaustion makes it impossible to continue.</a:t>
            </a:r>
            <a:endParaRPr lang="en-AU" sz="2000" dirty="0">
              <a:solidFill>
                <a:schemeClr val="bg1"/>
              </a:solidFill>
              <a:latin typeface="Arial" panose="020B0604020202020204" pitchFamily="34" charset="0"/>
              <a:cs typeface="Tahoma"/>
            </a:endParaRPr>
          </a:p>
          <a:p>
            <a:pPr marL="540900" indent="-342900">
              <a:spcBef>
                <a:spcPts val="600"/>
              </a:spcBef>
              <a:spcAft>
                <a:spcPts val="600"/>
              </a:spcAft>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Authorised personnel declare the casualty deceased.</a:t>
            </a:r>
          </a:p>
        </p:txBody>
      </p:sp>
      <p:pic>
        <p:nvPicPr>
          <p:cNvPr id="27651" name="Picture 1" descr="Paramedics helping woman.jpg"/>
          <p:cNvPicPr>
            <a:picLocks noChangeAspect="1"/>
          </p:cNvPicPr>
          <p:nvPr/>
        </p:nvPicPr>
        <p:blipFill>
          <a:blip r:embed="rId3">
            <a:extLst>
              <a:ext uri="{28A0092B-C50C-407E-A947-70E740481C1C}">
                <a14:useLocalDpi xmlns:a14="http://schemas.microsoft.com/office/drawing/2010/main" val="0"/>
              </a:ext>
            </a:extLst>
          </a:blip>
          <a:srcRect l="7169" r="16736"/>
          <a:stretch>
            <a:fillRect/>
          </a:stretch>
        </p:blipFill>
        <p:spPr bwMode="auto">
          <a:xfrm>
            <a:off x="5926138" y="1816100"/>
            <a:ext cx="301466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806876"/>
      </p:ext>
    </p:extLst>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txBox="1">
            <a:spLocks/>
          </p:cNvSpPr>
          <p:nvPr/>
        </p:nvSpPr>
        <p:spPr bwMode="auto">
          <a:xfrm>
            <a:off x="351106" y="1227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Heart Attack</a:t>
            </a:r>
          </a:p>
        </p:txBody>
      </p:sp>
      <p:sp>
        <p:nvSpPr>
          <p:cNvPr id="101378" name="Content Placeholder 2"/>
          <p:cNvSpPr txBox="1">
            <a:spLocks/>
          </p:cNvSpPr>
          <p:nvPr/>
        </p:nvSpPr>
        <p:spPr bwMode="auto">
          <a:xfrm>
            <a:off x="1174348" y="2380857"/>
            <a:ext cx="3476310" cy="296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A heart attack occurs when heart tissue dies.</a:t>
            </a:r>
          </a:p>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A person experiencing a heart attack will still be conscious and have a pulse. However, if it is not treated it may lead to sudden cardiac arrest.</a:t>
            </a:r>
          </a:p>
        </p:txBody>
      </p:sp>
      <p:pic>
        <p:nvPicPr>
          <p:cNvPr id="101379" name="Picture 1" descr="chest pain 1159349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162478" y="2380857"/>
            <a:ext cx="3778322" cy="251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081745"/>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47549872"/>
              </p:ext>
            </p:extLst>
          </p:nvPr>
        </p:nvGraphicFramePr>
        <p:xfrm>
          <a:off x="1015340" y="1630286"/>
          <a:ext cx="7261225" cy="3456000"/>
        </p:xfrm>
        <a:graphic>
          <a:graphicData uri="http://schemas.openxmlformats.org/drawingml/2006/table">
            <a:tbl>
              <a:tblPr/>
              <a:tblGrid>
                <a:gridCol w="7261225">
                  <a:extLst>
                    <a:ext uri="{9D8B030D-6E8A-4147-A177-3AD203B41FA5}">
                      <a16:colId xmlns:a16="http://schemas.microsoft.com/office/drawing/2014/main" val="20000"/>
                    </a:ext>
                  </a:extLst>
                </a:gridCol>
              </a:tblGrid>
              <a:tr h="39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1944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Help the patient rest and give reassurance.</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Assist with any prescribed medication.</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Monitor vital signs.</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Call for an ambulance – Dial 000 or 112.</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Be prepared to perform CPR if the patient becomes unconscious and loses vital signs.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9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MS Mincho" panose="02020609040205080304" pitchFamily="49" charset="-128"/>
                        </a:rPr>
                        <a:t>If the Patient is Unconscious: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2"/>
                  </a:ext>
                </a:extLst>
              </a:tr>
              <a:tr h="720000">
                <a:tc>
                  <a:txBody>
                    <a:bodyPr/>
                    <a:lstStyle>
                      <a:lvl1pPr marL="395288" indent="-342900" eaLnBrk="0" hangingPunct="0">
                        <a:spcBef>
                          <a:spcPct val="20000"/>
                        </a:spcBef>
                        <a:buFont typeface="Arial" panose="020B0604020202020204" pitchFamily="34" charset="0"/>
                        <a:tabLst>
                          <a:tab pos="269875" algn="l"/>
                        </a:tabLst>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tabLst>
                          <a:tab pos="269875"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tabLst>
                          <a:tab pos="269875" algn="l"/>
                        </a:tabLst>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tab pos="269875" algn="l"/>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Commence DRS ABCD Emergency Action Plan.</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tab pos="269875" algn="l"/>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Call an ambulance on 000 or 112.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2490225"/>
      </p:ext>
    </p:extLst>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txBox="1">
            <a:spLocks/>
          </p:cNvSpPr>
          <p:nvPr/>
        </p:nvSpPr>
        <p:spPr bwMode="auto">
          <a:xfrm>
            <a:off x="312891" y="1227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Sudden Cardiac Arrest</a:t>
            </a:r>
          </a:p>
        </p:txBody>
      </p:sp>
      <p:sp>
        <p:nvSpPr>
          <p:cNvPr id="29698" name="Content Placeholder 2"/>
          <p:cNvSpPr txBox="1">
            <a:spLocks/>
          </p:cNvSpPr>
          <p:nvPr/>
        </p:nvSpPr>
        <p:spPr bwMode="auto">
          <a:xfrm>
            <a:off x="706181" y="2202831"/>
            <a:ext cx="8123187" cy="1579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432"/>
              </a:spcBef>
              <a:spcAft>
                <a:spcPts val="0"/>
              </a:spcAft>
              <a:defRPr/>
            </a:pPr>
            <a:r>
              <a:rPr lang="en-US" sz="1800" dirty="0">
                <a:solidFill>
                  <a:schemeClr val="bg1"/>
                </a:solidFill>
                <a:latin typeface="Arial" panose="020B0604020202020204" pitchFamily="34" charset="0"/>
                <a:ea typeface="Tahoma" panose="020B0604030504040204" pitchFamily="34" charset="0"/>
                <a:cs typeface="Tahoma" panose="020B0604030504040204" pitchFamily="34" charset="0"/>
              </a:rPr>
              <a:t>When a heart attack is not promptly controlled and treated, it can get worse and turn into a sudden cardiac arrest and loss of vital signs.</a:t>
            </a:r>
          </a:p>
          <a:p>
            <a:pPr>
              <a:spcBef>
                <a:spcPts val="432"/>
              </a:spcBef>
              <a:spcAft>
                <a:spcPts val="0"/>
              </a:spcAft>
              <a:defRPr/>
            </a:pPr>
            <a:r>
              <a:rPr lang="en-US" sz="1800" dirty="0">
                <a:solidFill>
                  <a:schemeClr val="bg1"/>
                </a:solidFill>
                <a:latin typeface="Arial" panose="020B0604020202020204" pitchFamily="34" charset="0"/>
                <a:ea typeface="Tahoma" panose="020B0604030504040204" pitchFamily="34" charset="0"/>
                <a:cs typeface="Tahoma" panose="020B0604030504040204" pitchFamily="34" charset="0"/>
              </a:rPr>
              <a:t> </a:t>
            </a:r>
          </a:p>
          <a:p>
            <a:pPr>
              <a:spcBef>
                <a:spcPts val="432"/>
              </a:spcBef>
              <a:spcAft>
                <a:spcPts val="0"/>
              </a:spcAft>
              <a:defRPr/>
            </a:pPr>
            <a:r>
              <a:rPr lang="en-US" sz="1800" dirty="0">
                <a:solidFill>
                  <a:schemeClr val="bg1"/>
                </a:solidFill>
                <a:latin typeface="Arial" panose="020B0604020202020204" pitchFamily="34" charset="0"/>
                <a:ea typeface="Tahoma" panose="020B0604030504040204" pitchFamily="34" charset="0"/>
                <a:cs typeface="Tahoma" panose="020B0604030504040204" pitchFamily="34" charset="0"/>
              </a:rPr>
              <a:t>It is vital that DRS ABCD and the chain of survival are started as soon as possible.</a:t>
            </a:r>
          </a:p>
        </p:txBody>
      </p:sp>
      <p:pic>
        <p:nvPicPr>
          <p:cNvPr id="11266" name="Picture 2" descr="Image result for cardiac arrest">
            <a:extLst>
              <a:ext uri="{FF2B5EF4-FFF2-40B4-BE49-F238E27FC236}">
                <a16:creationId xmlns:a16="http://schemas.microsoft.com/office/drawing/2014/main" id="{B90DC448-69FF-46BC-AE78-103E530F8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223" y="4058055"/>
            <a:ext cx="4402086" cy="230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664413"/>
      </p:ext>
    </p:extLst>
  </p:cSld>
  <p:clrMapOvr>
    <a:masterClrMapping/>
  </p:clrMapOvr>
  <p:transition spd="slow">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txBox="1">
            <a:spLocks/>
          </p:cNvSpPr>
          <p:nvPr/>
        </p:nvSpPr>
        <p:spPr bwMode="auto">
          <a:xfrm>
            <a:off x="263730" y="1227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Sudden Cardiac Arrest</a:t>
            </a:r>
          </a:p>
        </p:txBody>
      </p:sp>
      <p:sp>
        <p:nvSpPr>
          <p:cNvPr id="29698" name="Content Placeholder 2"/>
          <p:cNvSpPr txBox="1">
            <a:spLocks/>
          </p:cNvSpPr>
          <p:nvPr/>
        </p:nvSpPr>
        <p:spPr bwMode="auto">
          <a:xfrm>
            <a:off x="1057939" y="2339202"/>
            <a:ext cx="4143325" cy="2944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You can </a:t>
            </a:r>
            <a:r>
              <a:rPr lang="en-US" altLang="en-US" sz="1800" b="1" dirty="0" err="1">
                <a:solidFill>
                  <a:schemeClr val="bg1"/>
                </a:solidFill>
                <a:latin typeface="Arial" panose="020B0604020202020204" pitchFamily="34" charset="0"/>
                <a:ea typeface="MS Mincho" panose="02020609040205080304" pitchFamily="49" charset="-128"/>
              </a:rPr>
              <a:t>recognise</a:t>
            </a:r>
            <a:r>
              <a:rPr lang="en-US" altLang="en-US" sz="1800" b="1" dirty="0">
                <a:solidFill>
                  <a:schemeClr val="bg1"/>
                </a:solidFill>
                <a:latin typeface="Arial" panose="020B0604020202020204" pitchFamily="34" charset="0"/>
                <a:ea typeface="MS Mincho" panose="02020609040205080304" pitchFamily="49" charset="-128"/>
              </a:rPr>
              <a:t> signs of cardiac arrest when the casualty: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Is unconscious.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Has no signs of life.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Will not respond to touch.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Will not respond to questions.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Is not breathing normally.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Has no pulse rate. </a:t>
            </a:r>
          </a:p>
        </p:txBody>
      </p:sp>
      <p:pic>
        <p:nvPicPr>
          <p:cNvPr id="97283" name="Picture 1" descr="check pulse heart rate 10632051_xl.jpg"/>
          <p:cNvPicPr>
            <a:picLocks noChangeAspect="1"/>
          </p:cNvPicPr>
          <p:nvPr/>
        </p:nvPicPr>
        <p:blipFill>
          <a:blip r:embed="rId3" cstate="print">
            <a:extLst>
              <a:ext uri="{28A0092B-C50C-407E-A947-70E740481C1C}">
                <a14:useLocalDpi xmlns:a14="http://schemas.microsoft.com/office/drawing/2010/main" val="0"/>
              </a:ext>
            </a:extLst>
          </a:blip>
          <a:srcRect l="9172"/>
          <a:stretch>
            <a:fillRect/>
          </a:stretch>
        </p:blipFill>
        <p:spPr bwMode="auto">
          <a:xfrm>
            <a:off x="5569821" y="2495703"/>
            <a:ext cx="32734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66649"/>
      </p:ext>
    </p:extLst>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txBox="1">
            <a:spLocks/>
          </p:cNvSpPr>
          <p:nvPr/>
        </p:nvSpPr>
        <p:spPr bwMode="auto">
          <a:xfrm>
            <a:off x="352221" y="1227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Sudden Cardiac Arrest</a:t>
            </a:r>
          </a:p>
        </p:txBody>
      </p:sp>
      <p:sp>
        <p:nvSpPr>
          <p:cNvPr id="29698" name="Content Placeholder 2"/>
          <p:cNvSpPr txBox="1">
            <a:spLocks/>
          </p:cNvSpPr>
          <p:nvPr/>
        </p:nvSpPr>
        <p:spPr bwMode="auto">
          <a:xfrm>
            <a:off x="1273180" y="2310512"/>
            <a:ext cx="6504136" cy="2467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Treatment if the patient is unconscious:</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600"/>
              </a:spcBef>
              <a:spcAft>
                <a:spcPts val="600"/>
              </a:spcAft>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Commence DRS ABCD Basic Life Support. </a:t>
            </a:r>
          </a:p>
          <a:p>
            <a:pPr marL="540000" indent="-342000">
              <a:spcBef>
                <a:spcPts val="600"/>
              </a:spcBef>
              <a:spcAft>
                <a:spcPts val="600"/>
              </a:spcAft>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Clear the airways and commence CPR, attach an AED if available and follow the instructions or on-screen directions of the unit. </a:t>
            </a:r>
          </a:p>
          <a:p>
            <a:pPr marL="540000" indent="-342000">
              <a:spcBef>
                <a:spcPts val="600"/>
              </a:spcBef>
              <a:spcAft>
                <a:spcPts val="600"/>
              </a:spcAft>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Call for an ambulance.</a:t>
            </a:r>
          </a:p>
        </p:txBody>
      </p:sp>
    </p:spTree>
    <p:extLst>
      <p:ext uri="{BB962C8B-B14F-4D97-AF65-F5344CB8AC3E}">
        <p14:creationId xmlns:p14="http://schemas.microsoft.com/office/powerpoint/2010/main" val="3796155111"/>
      </p:ext>
    </p:extLst>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txBox="1">
            <a:spLocks/>
          </p:cNvSpPr>
          <p:nvPr/>
        </p:nvSpPr>
        <p:spPr bwMode="auto">
          <a:xfrm>
            <a:off x="277659" y="111338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The Chain of Survival</a:t>
            </a:r>
          </a:p>
        </p:txBody>
      </p:sp>
      <p:sp>
        <p:nvSpPr>
          <p:cNvPr id="68610" name="Content Placeholder 2"/>
          <p:cNvSpPr txBox="1">
            <a:spLocks/>
          </p:cNvSpPr>
          <p:nvPr/>
        </p:nvSpPr>
        <p:spPr bwMode="auto">
          <a:xfrm>
            <a:off x="941387" y="2065884"/>
            <a:ext cx="72612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AU" sz="1800" dirty="0">
                <a:solidFill>
                  <a:schemeClr val="bg1"/>
                </a:solidFill>
                <a:latin typeface="Arial" panose="020B0604020202020204" pitchFamily="34" charset="0"/>
              </a:rPr>
              <a:t>Quick action can save lives!</a:t>
            </a:r>
          </a:p>
          <a:p>
            <a:pPr>
              <a:spcBef>
                <a:spcPts val="432"/>
              </a:spcBef>
            </a:pPr>
            <a:r>
              <a:rPr lang="en-AU" sz="1800" dirty="0">
                <a:solidFill>
                  <a:schemeClr val="bg1"/>
                </a:solidFill>
                <a:latin typeface="Arial" panose="020B0604020202020204" pitchFamily="34" charset="0"/>
              </a:rPr>
              <a:t>If each link in the chain of survival is carried out as soon as possible survival rates can be 20-30% higher.</a:t>
            </a:r>
          </a:p>
          <a:p>
            <a:pPr>
              <a:spcBef>
                <a:spcPts val="432"/>
              </a:spcBef>
            </a:pPr>
            <a:endParaRPr lang="en-AU" sz="1400" dirty="0">
              <a:solidFill>
                <a:schemeClr val="bg1"/>
              </a:solidFill>
              <a:latin typeface="Arial" panose="020B0604020202020204" pitchFamily="34" charset="0"/>
            </a:endParaRPr>
          </a:p>
          <a:p>
            <a:pPr>
              <a:spcBef>
                <a:spcPts val="432"/>
              </a:spcBef>
            </a:pPr>
            <a:r>
              <a:rPr lang="en-AU" altLang="en-US" sz="1800" dirty="0">
                <a:solidFill>
                  <a:schemeClr val="bg1"/>
                </a:solidFill>
                <a:latin typeface="Arial" panose="020B0604020202020204" pitchFamily="34" charset="0"/>
                <a:ea typeface="MS Mincho" panose="02020609040205080304" pitchFamily="49" charset="-128"/>
              </a:rPr>
              <a:t>The 4 links in the chain of survival are:</a:t>
            </a:r>
          </a:p>
        </p:txBody>
      </p:sp>
      <p:pic>
        <p:nvPicPr>
          <p:cNvPr id="3" name="Picture 2">
            <a:extLst>
              <a:ext uri="{FF2B5EF4-FFF2-40B4-BE49-F238E27FC236}">
                <a16:creationId xmlns:a16="http://schemas.microsoft.com/office/drawing/2014/main" id="{61380538-0179-4574-A179-4DB99D8C661A}"/>
              </a:ext>
            </a:extLst>
          </p:cNvPr>
          <p:cNvPicPr>
            <a:picLocks noChangeAspect="1"/>
          </p:cNvPicPr>
          <p:nvPr/>
        </p:nvPicPr>
        <p:blipFill>
          <a:blip r:embed="rId3"/>
          <a:stretch>
            <a:fillRect/>
          </a:stretch>
        </p:blipFill>
        <p:spPr>
          <a:xfrm>
            <a:off x="1453967" y="3951072"/>
            <a:ext cx="5792408" cy="1862370"/>
          </a:xfrm>
          <a:prstGeom prst="rect">
            <a:avLst/>
          </a:prstGeom>
        </p:spPr>
      </p:pic>
    </p:spTree>
    <p:extLst>
      <p:ext uri="{BB962C8B-B14F-4D97-AF65-F5344CB8AC3E}">
        <p14:creationId xmlns:p14="http://schemas.microsoft.com/office/powerpoint/2010/main" val="2286704754"/>
      </p:ext>
    </p:extLst>
  </p:cSld>
  <p:clrMapOvr>
    <a:masterClrMapping/>
  </p:clrMapOvr>
  <p:transition spd="slow">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txBox="1">
            <a:spLocks/>
          </p:cNvSpPr>
          <p:nvPr/>
        </p:nvSpPr>
        <p:spPr bwMode="auto">
          <a:xfrm>
            <a:off x="362053" y="118477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Angina</a:t>
            </a:r>
          </a:p>
        </p:txBody>
      </p:sp>
      <p:sp>
        <p:nvSpPr>
          <p:cNvPr id="107523" name="Content Placeholder 2"/>
          <p:cNvSpPr txBox="1">
            <a:spLocks/>
          </p:cNvSpPr>
          <p:nvPr/>
        </p:nvSpPr>
        <p:spPr bwMode="auto">
          <a:xfrm>
            <a:off x="1205988" y="2149001"/>
            <a:ext cx="7261225" cy="151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Angina can look like a heart attack but the chest pain can come and go in less than 10 minutes. A person will still be conscious and have a pulse but it must be treated or it may lead to sudden cardiac arrest.</a:t>
            </a:r>
          </a:p>
          <a:p>
            <a:pPr>
              <a:spcBef>
                <a:spcPts val="432"/>
              </a:spcBef>
            </a:pPr>
            <a:endParaRPr lang="en-US" altLang="en-US" sz="14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Prescribed medication can relieve the condition.</a:t>
            </a:r>
          </a:p>
        </p:txBody>
      </p:sp>
      <p:sp>
        <p:nvSpPr>
          <p:cNvPr id="5" name="Content Placeholder 2"/>
          <p:cNvSpPr txBox="1">
            <a:spLocks/>
          </p:cNvSpPr>
          <p:nvPr/>
        </p:nvSpPr>
        <p:spPr bwMode="auto">
          <a:xfrm>
            <a:off x="1205988" y="3728921"/>
            <a:ext cx="5311775" cy="2513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Recognising angina: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 tight/heavy or dull pain/ache starts across the chest and comes and goes.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can spread to the neck, jaw, shoulders or arms (usually the left arm).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may develop nausea, shortness of breath and look pale, distressed.</a:t>
            </a:r>
          </a:p>
        </p:txBody>
      </p:sp>
    </p:spTree>
    <p:extLst>
      <p:ext uri="{BB962C8B-B14F-4D97-AF65-F5344CB8AC3E}">
        <p14:creationId xmlns:p14="http://schemas.microsoft.com/office/powerpoint/2010/main" val="1264675206"/>
      </p:ext>
    </p:extLst>
  </p:cSld>
  <p:clrMapOvr>
    <a:masterClrMapping/>
  </p:clrMapOvr>
  <p:transition spd="slow">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19428625"/>
              </p:ext>
            </p:extLst>
          </p:nvPr>
        </p:nvGraphicFramePr>
        <p:xfrm>
          <a:off x="1015340" y="1369707"/>
          <a:ext cx="7261225" cy="3852000"/>
        </p:xfrm>
        <a:graphic>
          <a:graphicData uri="http://schemas.openxmlformats.org/drawingml/2006/table">
            <a:tbl>
              <a:tblPr/>
              <a:tblGrid>
                <a:gridCol w="7261225">
                  <a:extLst>
                    <a:ext uri="{9D8B030D-6E8A-4147-A177-3AD203B41FA5}">
                      <a16:colId xmlns:a16="http://schemas.microsoft.com/office/drawing/2014/main" val="20000"/>
                    </a:ext>
                  </a:extLst>
                </a:gridCol>
              </a:tblGrid>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2268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Ensure the person stops physical activity/exertion.</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Rest the patient in a comfortable position and give reassurance.</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Help the patient to ‘self-administer’ their prescribed angina medication.</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Be prepared as the patient may become unconscious.</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If medication does not work and there has been no relief after 10 minutes, call for an ambulance – Dial 000 or 112.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2000">
                <a:tc>
                  <a:txBody>
                    <a:bodyPr/>
                    <a:lstStyle>
                      <a:lvl1pPr marL="52388"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52388" marR="0" lvl="0" indent="0" algn="ctr" defTabSz="457200" rtl="0" eaLnBrk="1" fontAlgn="base" latinLnBrk="0" hangingPunct="1">
                        <a:lnSpc>
                          <a:spcPct val="100000"/>
                        </a:lnSpc>
                        <a:spcBef>
                          <a:spcPts val="432"/>
                        </a:spcBef>
                        <a:spcAft>
                          <a:spcPts val="0"/>
                        </a:spcAft>
                        <a:buClrTx/>
                        <a:buSzTx/>
                        <a:buFont typeface="+mj-lt" charset="0"/>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Unconscious:</a:t>
                      </a:r>
                      <a:endParaRPr kumimoji="0" lang="en-US" altLang="en-US" sz="1800" b="0" i="0" u="none" strike="noStrike" cap="none" normalizeH="0" baseline="0" dirty="0">
                        <a:ln>
                          <a:noFill/>
                        </a:ln>
                        <a:solidFill>
                          <a:schemeClr val="bg1"/>
                        </a:solidFill>
                        <a:effectLst/>
                        <a:latin typeface="Arial" panose="020B0604020202020204" pitchFamily="34" charset="0"/>
                        <a:ea typeface="MS Mincho" panose="02020609040205080304" pitchFamily="49"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2"/>
                  </a:ext>
                </a:extLst>
              </a:tr>
              <a:tr h="720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Commence DRS ABCD Basic Life Support.</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Call an ambulance on 000 or 112.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47401996"/>
      </p:ext>
    </p:extLst>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txBox="1">
            <a:spLocks/>
          </p:cNvSpPr>
          <p:nvPr/>
        </p:nvSpPr>
        <p:spPr bwMode="auto">
          <a:xfrm>
            <a:off x="352220" y="124490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Congestive Heart Failure</a:t>
            </a:r>
          </a:p>
        </p:txBody>
      </p:sp>
      <p:sp>
        <p:nvSpPr>
          <p:cNvPr id="111618" name="Content Placeholder 2"/>
          <p:cNvSpPr txBox="1">
            <a:spLocks/>
          </p:cNvSpPr>
          <p:nvPr/>
        </p:nvSpPr>
        <p:spPr bwMode="auto">
          <a:xfrm>
            <a:off x="1318650" y="2345427"/>
            <a:ext cx="3895725" cy="306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Congestive heart failure is when the heart is weak, doesn’t function well and can’t pump normally.</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 person who is experiencing congestive heart failure will still be conscious and have a pulse.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it is not treated, the person could have a sudden cardiac arrest.</a:t>
            </a:r>
            <a:r>
              <a:rPr lang="en-US" altLang="en-US" sz="1800" dirty="0">
                <a:solidFill>
                  <a:schemeClr val="bg1"/>
                </a:solidFill>
                <a:latin typeface="Arial" panose="020B0604020202020204" pitchFamily="34" charset="0"/>
              </a:rPr>
              <a:t> </a:t>
            </a: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111619" name="Picture 2" descr="Old couple looking at medication.jpg"/>
          <p:cNvPicPr>
            <a:picLocks noChangeAspect="1"/>
          </p:cNvPicPr>
          <p:nvPr/>
        </p:nvPicPr>
        <p:blipFill>
          <a:blip r:embed="rId3">
            <a:extLst>
              <a:ext uri="{28A0092B-C50C-407E-A947-70E740481C1C}">
                <a14:useLocalDpi xmlns:a14="http://schemas.microsoft.com/office/drawing/2010/main" val="0"/>
              </a:ext>
            </a:extLst>
          </a:blip>
          <a:srcRect l="2544" r="14404"/>
          <a:stretch>
            <a:fillRect/>
          </a:stretch>
        </p:blipFill>
        <p:spPr bwMode="auto">
          <a:xfrm>
            <a:off x="5668922" y="2656396"/>
            <a:ext cx="2876335" cy="230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420827"/>
      </p:ext>
    </p:extLst>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txBox="1">
            <a:spLocks/>
          </p:cNvSpPr>
          <p:nvPr/>
        </p:nvSpPr>
        <p:spPr bwMode="auto">
          <a:xfrm>
            <a:off x="215900" y="120090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Congestive Heart Failure</a:t>
            </a:r>
          </a:p>
        </p:txBody>
      </p:sp>
      <p:sp>
        <p:nvSpPr>
          <p:cNvPr id="29698" name="Content Placeholder 2"/>
          <p:cNvSpPr txBox="1">
            <a:spLocks/>
          </p:cNvSpPr>
          <p:nvPr/>
        </p:nvSpPr>
        <p:spPr bwMode="auto">
          <a:xfrm>
            <a:off x="941387" y="2225451"/>
            <a:ext cx="7261225" cy="2287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Recognising congestive heart failure:</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Breathing difficulties – coughing, wheezing (sometimes gurgling sounds).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Swollen feet, ankles, legs, and abdomen.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General tiredness and breathlessness.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General feeling of ill health.</a:t>
            </a:r>
          </a:p>
        </p:txBody>
      </p:sp>
      <p:pic>
        <p:nvPicPr>
          <p:cNvPr id="13314" name="Picture 2" descr="Image result for congestive heart failure">
            <a:extLst>
              <a:ext uri="{FF2B5EF4-FFF2-40B4-BE49-F238E27FC236}">
                <a16:creationId xmlns:a16="http://schemas.microsoft.com/office/drawing/2014/main" id="{CD3871A8-5D27-41BD-A5BC-3FDE2DB11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32" y="4732148"/>
            <a:ext cx="5792625" cy="184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8665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307975" y="10080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Duty of Care</a:t>
            </a:r>
          </a:p>
        </p:txBody>
      </p:sp>
      <p:sp>
        <p:nvSpPr>
          <p:cNvPr id="29698" name="Content Placeholder 2"/>
          <p:cNvSpPr txBox="1">
            <a:spLocks/>
          </p:cNvSpPr>
          <p:nvPr/>
        </p:nvSpPr>
        <p:spPr bwMode="auto">
          <a:xfrm>
            <a:off x="1177449" y="3638550"/>
            <a:ext cx="6427152"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cs typeface="Tahoma" panose="020B0604030504040204" pitchFamily="34" charset="0"/>
              </a:rPr>
              <a:t>You don’t legally have to provide treatment, unless you have a previous duty of care to the person.</a:t>
            </a:r>
          </a:p>
          <a:p>
            <a:endParaRPr lang="en-US" altLang="en-US" sz="2000" dirty="0">
              <a:solidFill>
                <a:schemeClr val="bg1"/>
              </a:solidFill>
              <a:latin typeface="Arial" panose="020B0604020202020204" pitchFamily="34" charset="0"/>
              <a:cs typeface="Tahoma" panose="020B0604030504040204" pitchFamily="34" charset="0"/>
            </a:endParaRPr>
          </a:p>
          <a:p>
            <a:endParaRPr lang="en-AU" altLang="en-US" sz="2000" dirty="0">
              <a:solidFill>
                <a:schemeClr val="bg1"/>
              </a:solidFill>
              <a:latin typeface="Arial" panose="020B0604020202020204" pitchFamily="34" charset="0"/>
              <a:cs typeface="Tahoma" panose="020B0604030504040204" pitchFamily="34" charset="0"/>
            </a:endParaRPr>
          </a:p>
        </p:txBody>
      </p:sp>
      <p:sp>
        <p:nvSpPr>
          <p:cNvPr id="29700" name="Rectangle 1"/>
          <p:cNvSpPr>
            <a:spLocks noChangeArrowheads="1"/>
          </p:cNvSpPr>
          <p:nvPr/>
        </p:nvSpPr>
        <p:spPr bwMode="auto">
          <a:xfrm>
            <a:off x="1177449" y="2413337"/>
            <a:ext cx="63155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solidFill>
                  <a:schemeClr val="bg1"/>
                </a:solidFill>
                <a:latin typeface="Arial" panose="020B0604020202020204" pitchFamily="34" charset="0"/>
                <a:cs typeface="Tahoma" panose="020B0604030504040204" pitchFamily="34" charset="0"/>
              </a:rPr>
              <a:t>Duty of care means that you must take reasonable steps to ensure your actions do not knowingly cause harm to another individual.</a:t>
            </a:r>
          </a:p>
        </p:txBody>
      </p:sp>
    </p:spTree>
    <p:extLst>
      <p:ext uri="{BB962C8B-B14F-4D97-AF65-F5344CB8AC3E}">
        <p14:creationId xmlns:p14="http://schemas.microsoft.com/office/powerpoint/2010/main" val="269557413"/>
      </p:ext>
    </p:extLst>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22665144"/>
              </p:ext>
            </p:extLst>
          </p:nvPr>
        </p:nvGraphicFramePr>
        <p:xfrm>
          <a:off x="825261" y="1372477"/>
          <a:ext cx="6647255" cy="4427677"/>
        </p:xfrm>
        <a:graphic>
          <a:graphicData uri="http://schemas.openxmlformats.org/drawingml/2006/table">
            <a:tbl>
              <a:tblPr/>
              <a:tblGrid>
                <a:gridCol w="6647255">
                  <a:extLst>
                    <a:ext uri="{9D8B030D-6E8A-4147-A177-3AD203B41FA5}">
                      <a16:colId xmlns:a16="http://schemas.microsoft.com/office/drawing/2014/main" val="20000"/>
                    </a:ext>
                  </a:extLst>
                </a:gridCol>
              </a:tblGrid>
              <a:tr h="43167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30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2844000">
                <a:tc>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600" b="1" dirty="0">
                          <a:solidFill>
                            <a:schemeClr val="tx1"/>
                          </a:solidFill>
                          <a:latin typeface="Arial" panose="020B0604020202020204" pitchFamily="34" charset="0"/>
                          <a:ea typeface="MS Mincho" panose="02020609040205080304" pitchFamily="49" charset="-128"/>
                        </a:rPr>
                        <a:t> </a:t>
                      </a:r>
                      <a:r>
                        <a:rPr kumimoji="0" lang="en-US" altLang="en-US" sz="16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Ensure the person stops physical activity/exertion.</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600" b="1" dirty="0">
                          <a:solidFill>
                            <a:schemeClr val="tx1"/>
                          </a:solidFill>
                          <a:latin typeface="Arial" panose="020B0604020202020204" pitchFamily="34" charset="0"/>
                          <a:ea typeface="MS Mincho" panose="02020609040205080304" pitchFamily="49" charset="-128"/>
                        </a:rPr>
                        <a:t> </a:t>
                      </a:r>
                      <a:r>
                        <a:rPr kumimoji="0" lang="en-US" altLang="en-US" sz="16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Rest the patient in a comfortable position and give reassurance.</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600" b="1" dirty="0">
                          <a:solidFill>
                            <a:schemeClr val="tx1"/>
                          </a:solidFill>
                          <a:latin typeface="Arial" panose="020B0604020202020204" pitchFamily="34" charset="0"/>
                          <a:ea typeface="MS Mincho" panose="02020609040205080304" pitchFamily="49" charset="-128"/>
                        </a:rPr>
                        <a:t> </a:t>
                      </a:r>
                      <a:r>
                        <a:rPr kumimoji="0" lang="en-US" altLang="en-US" sz="16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Help the patient to ‘self-administer’ their prescribed medication.</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endParaRPr kumimoji="0" lang="en-US" altLang="en-US" sz="16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endParaRPr>
                    </a:p>
                    <a:p>
                      <a:pPr marL="396000" marR="0" lvl="0" indent="-342900" algn="l" defTabSz="457200" rtl="0" eaLnBrk="1" fontAlgn="base" latinLnBrk="0" hangingPunct="1">
                        <a:lnSpc>
                          <a:spcPct val="100000"/>
                        </a:lnSpc>
                        <a:spcBef>
                          <a:spcPts val="432"/>
                        </a:spcBef>
                        <a:spcAft>
                          <a:spcPts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If their condition gets worse: </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4"/>
                        <a:tabLst/>
                      </a:pPr>
                      <a:r>
                        <a:rPr kumimoji="0" lang="en-US" altLang="en-US" sz="16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Call for an ambulance – Dial 000 or 112.</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4"/>
                        <a:tabLst/>
                      </a:pPr>
                      <a:r>
                        <a:rPr kumimoji="0" lang="en-US" altLang="en-US" sz="16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Monitor vital signs often – Record the breathing and pulse rates for handover to emergency personnel.</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4"/>
                        <a:tabLst/>
                      </a:pPr>
                      <a:r>
                        <a:rPr kumimoji="0" lang="en-US" altLang="en-US" sz="16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Be prepared to perform CPR if the patient becomes unconscious and loses vital signs.</a:t>
                      </a:r>
                      <a:r>
                        <a:rPr kumimoji="0" lang="en-US" altLang="en-US" sz="16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a:t>
                      </a:r>
                      <a:endParaRPr kumimoji="0" lang="en-US" altLang="en-US" sz="16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30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Unconscious:</a:t>
                      </a:r>
                      <a:endParaRPr kumimoji="0" lang="en-US" altLang="en-US" sz="1800" b="0" i="0" u="none" strike="noStrike" cap="none" normalizeH="0" baseline="0" dirty="0">
                        <a:ln>
                          <a:noFill/>
                        </a:ln>
                        <a:solidFill>
                          <a:schemeClr val="bg1"/>
                        </a:solidFill>
                        <a:effectLst/>
                        <a:latin typeface="Arial" panose="020B0604020202020204" pitchFamily="34" charset="0"/>
                        <a:ea typeface="MS Mincho" panose="02020609040205080304" pitchFamily="49"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2"/>
                  </a:ext>
                </a:extLst>
              </a:tr>
              <a:tr h="720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600" b="1" kern="1200" dirty="0">
                          <a:solidFill>
                            <a:schemeClr val="tx1"/>
                          </a:solidFill>
                          <a:latin typeface="Arial" panose="020B0604020202020204" pitchFamily="34" charset="0"/>
                          <a:ea typeface="MS Mincho" panose="02020609040205080304" pitchFamily="49" charset="-128"/>
                          <a:cs typeface="+mn-cs"/>
                        </a:rPr>
                        <a:t> Commence DRS ABCD Basic Life Support.</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600" b="1" dirty="0">
                          <a:solidFill>
                            <a:schemeClr val="tx1"/>
                          </a:solidFill>
                          <a:latin typeface="Arial" panose="020B0604020202020204" pitchFamily="34" charset="0"/>
                          <a:ea typeface="MS Mincho" panose="02020609040205080304" pitchFamily="49" charset="-128"/>
                        </a:rPr>
                        <a:t> </a:t>
                      </a:r>
                      <a:r>
                        <a:rPr kumimoji="0" lang="en-US" altLang="en-US" sz="16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Call an ambulance on 000 or 112.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98344687"/>
      </p:ext>
    </p:extLst>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txBox="1">
            <a:spLocks/>
          </p:cNvSpPr>
          <p:nvPr/>
        </p:nvSpPr>
        <p:spPr bwMode="auto">
          <a:xfrm>
            <a:off x="155575" y="98256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Drowning</a:t>
            </a:r>
          </a:p>
        </p:txBody>
      </p:sp>
      <p:pic>
        <p:nvPicPr>
          <p:cNvPr id="117763" name="Picture 2" descr="drown lifeguard 1209841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4152" y="2699332"/>
            <a:ext cx="2643445" cy="187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97B3FBE-80FF-4CB9-AA13-CA81A10BD56A}"/>
              </a:ext>
            </a:extLst>
          </p:cNvPr>
          <p:cNvSpPr/>
          <p:nvPr/>
        </p:nvSpPr>
        <p:spPr>
          <a:xfrm>
            <a:off x="722669" y="1783731"/>
            <a:ext cx="5520815" cy="4801314"/>
          </a:xfrm>
          <a:prstGeom prst="rect">
            <a:avLst/>
          </a:prstGeom>
        </p:spPr>
        <p:txBody>
          <a:bodyPr wrap="square">
            <a:spAutoFit/>
          </a:bodyPr>
          <a:lstStyle/>
          <a:p>
            <a:pPr>
              <a:spcAft>
                <a:spcPts val="0"/>
              </a:spcAft>
            </a:pPr>
            <a:r>
              <a:rPr lang="en-US" dirty="0">
                <a:solidFill>
                  <a:schemeClr val="bg1"/>
                </a:solidFill>
                <a:latin typeface="Arial" panose="020B0604020202020204" pitchFamily="34" charset="0"/>
                <a:ea typeface="Arial" panose="020B0604020202020204" pitchFamily="34" charset="0"/>
                <a:cs typeface="Times New Roman" panose="02020603050405020304" pitchFamily="18" charset="0"/>
              </a:rPr>
              <a:t>If possible use an item that floats to help get the person out of the water. </a:t>
            </a:r>
          </a:p>
          <a:p>
            <a:pPr>
              <a:spcAft>
                <a:spcPts val="0"/>
              </a:spcAft>
            </a:pP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spcAft>
                <a:spcPts val="0"/>
              </a:spcAft>
            </a:pPr>
            <a:r>
              <a:rPr lang="en-US" b="1" dirty="0">
                <a:solidFill>
                  <a:schemeClr val="bg1"/>
                </a:solidFill>
                <a:latin typeface="Arial" panose="020B0604020202020204" pitchFamily="34" charset="0"/>
                <a:ea typeface="Arial" panose="020B0604020202020204" pitchFamily="34" charset="0"/>
                <a:cs typeface="Times New Roman" panose="02020603050405020304" pitchFamily="18" charset="0"/>
              </a:rPr>
              <a:t>Check first that it is safe to do so and then:</a:t>
            </a:r>
            <a:endParaRPr lang="en-AU" b="1"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spcAft>
                <a:spcPts val="0"/>
              </a:spcAft>
            </a:pPr>
            <a:r>
              <a:rPr lang="en-US" dirty="0">
                <a:solidFill>
                  <a:schemeClr val="bg1"/>
                </a:solidFill>
                <a:latin typeface="Arial" panose="020B0604020202020204" pitchFamily="34" charset="0"/>
                <a:ea typeface="Arial" panose="020B0604020202020204" pitchFamily="34" charset="0"/>
                <a:cs typeface="Times New Roman" panose="02020603050405020304" pitchFamily="18" charset="0"/>
              </a:rPr>
              <a:t> </a:t>
            </a:r>
            <a:endParaRPr lang="en-AU"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628650" lvl="1" indent="-342900">
              <a:spcAft>
                <a:spcPts val="0"/>
              </a:spcAft>
              <a:buFont typeface="Symbol" panose="05050102010706020507" pitchFamily="18" charset="2"/>
              <a:buChar char=""/>
            </a:pPr>
            <a:r>
              <a:rPr lang="en-US" dirty="0">
                <a:solidFill>
                  <a:schemeClr val="bg1"/>
                </a:solidFill>
                <a:latin typeface="Arial" panose="020B0604020202020204" pitchFamily="34" charset="0"/>
                <a:ea typeface="Arial" panose="020B0604020202020204" pitchFamily="34" charset="0"/>
                <a:cs typeface="Times New Roman" panose="02020603050405020304" pitchFamily="18" charset="0"/>
              </a:rPr>
              <a:t>Have someone call for an ambulance.</a:t>
            </a:r>
            <a:endParaRPr lang="en-AU"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628650" lvl="1" indent="-342900">
              <a:spcAft>
                <a:spcPts val="0"/>
              </a:spcAft>
              <a:buFont typeface="Symbol" panose="05050102010706020507" pitchFamily="18" charset="2"/>
              <a:buChar char=""/>
            </a:pPr>
            <a:r>
              <a:rPr lang="en-US" dirty="0">
                <a:solidFill>
                  <a:schemeClr val="bg1"/>
                </a:solidFill>
                <a:latin typeface="Arial" panose="020B0604020202020204" pitchFamily="34" charset="0"/>
                <a:ea typeface="Arial" panose="020B0604020202020204" pitchFamily="34" charset="0"/>
                <a:cs typeface="Times New Roman" panose="02020603050405020304" pitchFamily="18" charset="0"/>
              </a:rPr>
              <a:t>Get the person out of the water using a flotation device if available.</a:t>
            </a:r>
            <a:endParaRPr lang="en-AU"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628650" lvl="1" indent="-342900">
              <a:spcAft>
                <a:spcPts val="0"/>
              </a:spcAft>
              <a:buFont typeface="Symbol" panose="05050102010706020507" pitchFamily="18" charset="2"/>
              <a:buChar char=""/>
            </a:pPr>
            <a:r>
              <a:rPr lang="en-US" dirty="0">
                <a:solidFill>
                  <a:schemeClr val="bg1"/>
                </a:solidFill>
                <a:latin typeface="Arial" panose="020B0604020202020204" pitchFamily="34" charset="0"/>
                <a:ea typeface="Arial" panose="020B0604020202020204" pitchFamily="34" charset="0"/>
                <a:cs typeface="Times New Roman" panose="02020603050405020304" pitchFamily="18" charset="0"/>
              </a:rPr>
              <a:t>When the casualty is out of the water immediately turn them on to one side, open the airway to drain any water or vomit.</a:t>
            </a:r>
            <a:endParaRPr lang="en-AU"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628650" lvl="1" indent="-342900">
              <a:spcAft>
                <a:spcPts val="0"/>
              </a:spcAft>
              <a:buFont typeface="Symbol" panose="05050102010706020507" pitchFamily="18" charset="2"/>
              <a:buChar char=""/>
            </a:pPr>
            <a:r>
              <a:rPr lang="en-US" dirty="0">
                <a:solidFill>
                  <a:schemeClr val="bg1"/>
                </a:solidFill>
                <a:latin typeface="Arial" panose="020B0604020202020204" pitchFamily="34" charset="0"/>
                <a:ea typeface="Arial" panose="020B0604020202020204" pitchFamily="34" charset="0"/>
                <a:cs typeface="Times New Roman" panose="02020603050405020304" pitchFamily="18" charset="0"/>
              </a:rPr>
              <a:t>Follow the Emergency Action Plan DRSABCD. </a:t>
            </a:r>
          </a:p>
          <a:p>
            <a:pPr marL="628650" lvl="1" indent="-342900">
              <a:spcAft>
                <a:spcPts val="0"/>
              </a:spcAft>
              <a:buFont typeface="Symbol" panose="05050102010706020507" pitchFamily="18" charset="2"/>
              <a:buChar char=""/>
            </a:pPr>
            <a:r>
              <a:rPr lang="en-US" dirty="0">
                <a:solidFill>
                  <a:schemeClr val="bg1"/>
                </a:solidFill>
                <a:latin typeface="Arial" panose="020B0604020202020204" pitchFamily="34" charset="0"/>
                <a:ea typeface="Arial" panose="020B0604020202020204" pitchFamily="34" charset="0"/>
                <a:cs typeface="Times New Roman" panose="02020603050405020304" pitchFamily="18" charset="0"/>
              </a:rPr>
              <a:t>If no signs of life are present immediately start CPR.</a:t>
            </a:r>
            <a:endParaRPr lang="en-AU"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628650" lvl="1" indent="-342900">
              <a:spcAft>
                <a:spcPts val="0"/>
              </a:spcAft>
              <a:buFont typeface="Symbol" panose="05050102010706020507" pitchFamily="18" charset="2"/>
              <a:buChar char=""/>
            </a:pPr>
            <a:r>
              <a:rPr lang="en-US" dirty="0">
                <a:solidFill>
                  <a:schemeClr val="bg1"/>
                </a:solidFill>
                <a:latin typeface="Arial" panose="020B0604020202020204" pitchFamily="34" charset="0"/>
                <a:ea typeface="Arial" panose="020B0604020202020204" pitchFamily="34" charset="0"/>
                <a:cs typeface="Times New Roman" panose="02020603050405020304" pitchFamily="18" charset="0"/>
              </a:rPr>
              <a:t>Continue with CPR until emergency services personnel arrive.</a:t>
            </a:r>
            <a:endParaRPr lang="en-AU"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21043764"/>
      </p:ext>
    </p:extLst>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txBox="1">
            <a:spLocks/>
          </p:cNvSpPr>
          <p:nvPr/>
        </p:nvSpPr>
        <p:spPr bwMode="auto">
          <a:xfrm>
            <a:off x="234233" y="118076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Skeletal Injuries</a:t>
            </a:r>
          </a:p>
        </p:txBody>
      </p:sp>
      <p:sp>
        <p:nvSpPr>
          <p:cNvPr id="121858" name="Content Placeholder 2"/>
          <p:cNvSpPr txBox="1">
            <a:spLocks/>
          </p:cNvSpPr>
          <p:nvPr/>
        </p:nvSpPr>
        <p:spPr bwMode="auto">
          <a:xfrm>
            <a:off x="1067054" y="2312136"/>
            <a:ext cx="7388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Often if there have been injuries to the skeletal system then injuries to the muscles, ligaments and tendons will also be present, and vice-versa.</a:t>
            </a:r>
          </a:p>
        </p:txBody>
      </p:sp>
      <p:pic>
        <p:nvPicPr>
          <p:cNvPr id="14340" name="Picture 4" descr="Image result for skeletal system">
            <a:extLst>
              <a:ext uri="{FF2B5EF4-FFF2-40B4-BE49-F238E27FC236}">
                <a16:creationId xmlns:a16="http://schemas.microsoft.com/office/drawing/2014/main" id="{5A435276-CBDB-4E18-9A1A-F29142D05B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60536" y="3009323"/>
            <a:ext cx="4323735" cy="324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298970"/>
      </p:ext>
    </p:extLst>
  </p:cSld>
  <p:clrMapOvr>
    <a:masterClrMapping/>
  </p:clrMapOvr>
  <p:transition spd="slow">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txBox="1">
            <a:spLocks/>
          </p:cNvSpPr>
          <p:nvPr/>
        </p:nvSpPr>
        <p:spPr bwMode="auto">
          <a:xfrm>
            <a:off x="203200" y="114074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Head, Neck and Spinal Injuries</a:t>
            </a:r>
          </a:p>
        </p:txBody>
      </p:sp>
      <p:sp>
        <p:nvSpPr>
          <p:cNvPr id="136194" name="Content Placeholder 2"/>
          <p:cNvSpPr txBox="1">
            <a:spLocks/>
          </p:cNvSpPr>
          <p:nvPr/>
        </p:nvSpPr>
        <p:spPr bwMode="auto">
          <a:xfrm>
            <a:off x="1124411" y="2054532"/>
            <a:ext cx="4232275" cy="3621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432"/>
              </a:spcBef>
              <a:defRPr/>
            </a:pPr>
            <a:r>
              <a:rPr lang="en-US" sz="1800" dirty="0">
                <a:solidFill>
                  <a:schemeClr val="bg1"/>
                </a:solidFill>
                <a:latin typeface="Arial" panose="020B0604020202020204" pitchFamily="34" charset="0"/>
                <a:ea typeface="ＭＳ 明朝" charset="0"/>
              </a:rPr>
              <a:t>You should always be aware of the potential for damage to the spinal cord.</a:t>
            </a:r>
          </a:p>
          <a:p>
            <a:pPr eaLnBrk="1" hangingPunct="1">
              <a:spcBef>
                <a:spcPts val="432"/>
              </a:spcBef>
              <a:defRPr/>
            </a:pPr>
            <a:endParaRPr lang="en-US" sz="1800" dirty="0">
              <a:solidFill>
                <a:schemeClr val="bg1"/>
              </a:solidFill>
              <a:latin typeface="Arial" panose="020B0604020202020204" pitchFamily="34" charset="0"/>
              <a:ea typeface="ＭＳ 明朝" charset="0"/>
            </a:endParaRPr>
          </a:p>
          <a:p>
            <a:pPr marL="540000" indent="-342000">
              <a:spcBef>
                <a:spcPts val="432"/>
              </a:spcBef>
              <a:buClr>
                <a:schemeClr val="bg1"/>
              </a:buClr>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rPr>
              <a:t>Head, neck and spinal injuries can often damage both bones and soft tissue.</a:t>
            </a:r>
          </a:p>
          <a:p>
            <a:pPr marL="540000" indent="-342000">
              <a:spcBef>
                <a:spcPts val="432"/>
              </a:spcBef>
              <a:buClr>
                <a:schemeClr val="bg1"/>
              </a:buClr>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rPr>
              <a:t>You should always treat the injury as serious.</a:t>
            </a:r>
          </a:p>
          <a:p>
            <a:pPr marL="540000" indent="-342000">
              <a:spcBef>
                <a:spcPts val="432"/>
              </a:spcBef>
              <a:buClr>
                <a:schemeClr val="bg1"/>
              </a:buClr>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rPr>
              <a:t>Possible head, neck and spinal damage can occur in nearly any situation but particularly where there has been serious impact.</a:t>
            </a:r>
          </a:p>
        </p:txBody>
      </p:sp>
      <p:pic>
        <p:nvPicPr>
          <p:cNvPr id="123907" name="Picture 1" descr="Spinal Injuri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850" y="2054532"/>
            <a:ext cx="302895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467598"/>
      </p:ext>
    </p:extLst>
  </p:cSld>
  <p:clrMapOvr>
    <a:masterClrMapping/>
  </p:clrMapOvr>
  <p:transition spd="slow">
    <p:pu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txBox="1">
            <a:spLocks/>
          </p:cNvSpPr>
          <p:nvPr/>
        </p:nvSpPr>
        <p:spPr bwMode="auto">
          <a:xfrm>
            <a:off x="203199" y="10207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Head, Neck and Spinal Injuries</a:t>
            </a:r>
          </a:p>
        </p:txBody>
      </p:sp>
      <p:sp>
        <p:nvSpPr>
          <p:cNvPr id="125954" name="Content Placeholder 2"/>
          <p:cNvSpPr txBox="1">
            <a:spLocks/>
          </p:cNvSpPr>
          <p:nvPr/>
        </p:nvSpPr>
        <p:spPr bwMode="auto">
          <a:xfrm>
            <a:off x="1048320" y="2363276"/>
            <a:ext cx="4988686"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2625"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Changes in state of consciousness.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Seizures.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Severe pain/pressure in the head, neck or back.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Large volume of bleeding in the head, neck or back.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Tingling, pins and needles or numbness in the extremities.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Partial or complete loss of movement in any body part.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Discharges or presence of blood or other fluids in the ears or nose.</a:t>
            </a:r>
          </a:p>
        </p:txBody>
      </p:sp>
      <p:pic>
        <p:nvPicPr>
          <p:cNvPr id="125955" name="Picture 1" descr="applying the neck brace.jpg"/>
          <p:cNvPicPr>
            <a:picLocks noChangeAspect="1"/>
          </p:cNvPicPr>
          <p:nvPr/>
        </p:nvPicPr>
        <p:blipFill>
          <a:blip r:embed="rId3">
            <a:extLst>
              <a:ext uri="{28A0092B-C50C-407E-A947-70E740481C1C}">
                <a14:useLocalDpi xmlns:a14="http://schemas.microsoft.com/office/drawing/2010/main" val="0"/>
              </a:ext>
            </a:extLst>
          </a:blip>
          <a:srcRect l="43851" t="5788" r="2448" b="2315"/>
          <a:stretch>
            <a:fillRect/>
          </a:stretch>
        </p:blipFill>
        <p:spPr bwMode="auto">
          <a:xfrm>
            <a:off x="6499123" y="2060170"/>
            <a:ext cx="2425142" cy="273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2"/>
          <p:cNvSpPr>
            <a:spLocks noChangeArrowheads="1"/>
          </p:cNvSpPr>
          <p:nvPr/>
        </p:nvSpPr>
        <p:spPr bwMode="auto">
          <a:xfrm>
            <a:off x="351106" y="1839963"/>
            <a:ext cx="726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Common warning signs of head, neck or spinal injuries: </a:t>
            </a:r>
          </a:p>
        </p:txBody>
      </p:sp>
    </p:spTree>
    <p:extLst>
      <p:ext uri="{BB962C8B-B14F-4D97-AF65-F5344CB8AC3E}">
        <p14:creationId xmlns:p14="http://schemas.microsoft.com/office/powerpoint/2010/main" val="1264202951"/>
      </p:ext>
    </p:extLst>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txBox="1">
            <a:spLocks/>
          </p:cNvSpPr>
          <p:nvPr/>
        </p:nvSpPr>
        <p:spPr bwMode="auto">
          <a:xfrm>
            <a:off x="223837" y="104580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Head, Neck and Spinal Injuries</a:t>
            </a:r>
          </a:p>
        </p:txBody>
      </p:sp>
      <p:sp>
        <p:nvSpPr>
          <p:cNvPr id="29698" name="Content Placeholder 2"/>
          <p:cNvSpPr txBox="1">
            <a:spLocks/>
          </p:cNvSpPr>
          <p:nvPr/>
        </p:nvSpPr>
        <p:spPr bwMode="auto">
          <a:xfrm>
            <a:off x="1178130" y="2138055"/>
            <a:ext cx="4681896" cy="410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marL="682625"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Bruising on the head, particularly around eyes or behind ears.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Nausea/vomiting.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Impaired/difficulty breathing.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Vision problems.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Persistent headache.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Loss of balance.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Unusual bumps/depressions on the head and/or spine.</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marL="0" indent="0">
              <a:spcBef>
                <a:spcPts val="432"/>
              </a:spcBef>
            </a:pPr>
            <a:r>
              <a:rPr lang="en-US" altLang="en-US" sz="1800" dirty="0">
                <a:solidFill>
                  <a:schemeClr val="bg1"/>
                </a:solidFill>
                <a:latin typeface="Arial" panose="020B0604020202020204" pitchFamily="34" charset="0"/>
                <a:ea typeface="MS Mincho" panose="02020609040205080304" pitchFamily="49" charset="-128"/>
              </a:rPr>
              <a:t>Head, neck and spinal injuries can result in paraplegia or quadriplegia and can also be potentially life-threatening.</a:t>
            </a:r>
          </a:p>
        </p:txBody>
      </p:sp>
      <p:pic>
        <p:nvPicPr>
          <p:cNvPr id="128003" name="Picture 3" descr="first aid head injury neck brace accident 9944974_xxl.jpg"/>
          <p:cNvPicPr>
            <a:picLocks noChangeAspect="1"/>
          </p:cNvPicPr>
          <p:nvPr/>
        </p:nvPicPr>
        <p:blipFill>
          <a:blip r:embed="rId3">
            <a:extLst>
              <a:ext uri="{28A0092B-C50C-407E-A947-70E740481C1C}">
                <a14:useLocalDpi xmlns:a14="http://schemas.microsoft.com/office/drawing/2010/main" val="0"/>
              </a:ext>
            </a:extLst>
          </a:blip>
          <a:srcRect b="5452"/>
          <a:stretch>
            <a:fillRect/>
          </a:stretch>
        </p:blipFill>
        <p:spPr bwMode="auto">
          <a:xfrm>
            <a:off x="6168637" y="1522053"/>
            <a:ext cx="2632849" cy="34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609871"/>
      </p:ext>
    </p:extLst>
  </p:cSld>
  <p:clrMapOvr>
    <a:masterClrMapping/>
  </p:clrMapOvr>
  <p:transition spd="slow">
    <p:pu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txBox="1">
            <a:spLocks/>
          </p:cNvSpPr>
          <p:nvPr/>
        </p:nvSpPr>
        <p:spPr bwMode="auto">
          <a:xfrm>
            <a:off x="145743" y="91373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Head, Neck and Spinal Injuries</a:t>
            </a:r>
          </a:p>
        </p:txBody>
      </p:sp>
      <p:pic>
        <p:nvPicPr>
          <p:cNvPr id="3" name="Picture 2">
            <a:extLst>
              <a:ext uri="{FF2B5EF4-FFF2-40B4-BE49-F238E27FC236}">
                <a16:creationId xmlns:a16="http://schemas.microsoft.com/office/drawing/2014/main" id="{CCBD8983-B3A8-4A46-91EA-E551898AFFE0}"/>
              </a:ext>
            </a:extLst>
          </p:cNvPr>
          <p:cNvPicPr>
            <a:picLocks noChangeAspect="1"/>
          </p:cNvPicPr>
          <p:nvPr/>
        </p:nvPicPr>
        <p:blipFill>
          <a:blip r:embed="rId3"/>
          <a:stretch>
            <a:fillRect/>
          </a:stretch>
        </p:blipFill>
        <p:spPr>
          <a:xfrm>
            <a:off x="1007983" y="1792840"/>
            <a:ext cx="6477644" cy="4255189"/>
          </a:xfrm>
          <a:prstGeom prst="rect">
            <a:avLst/>
          </a:prstGeom>
        </p:spPr>
      </p:pic>
    </p:spTree>
    <p:extLst>
      <p:ext uri="{BB962C8B-B14F-4D97-AF65-F5344CB8AC3E}">
        <p14:creationId xmlns:p14="http://schemas.microsoft.com/office/powerpoint/2010/main" val="1163472180"/>
      </p:ext>
    </p:extLst>
  </p:cSld>
  <p:clrMapOvr>
    <a:masterClrMapping/>
  </p:clrMapOvr>
  <p:transition spd="slow">
    <p:push/>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C3916-A535-4B40-BCE8-CF531934EC69}"/>
              </a:ext>
            </a:extLst>
          </p:cNvPr>
          <p:cNvSpPr/>
          <p:nvPr/>
        </p:nvSpPr>
        <p:spPr bwMode="auto">
          <a:xfrm>
            <a:off x="7000568" y="1925229"/>
            <a:ext cx="1091380" cy="1671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Arial" charset="0"/>
              <a:ea typeface="ＭＳ Ｐゴシック" pitchFamily="84" charset="-128"/>
            </a:endParaRPr>
          </a:p>
        </p:txBody>
      </p:sp>
      <p:sp>
        <p:nvSpPr>
          <p:cNvPr id="132097" name="Title 1"/>
          <p:cNvSpPr txBox="1">
            <a:spLocks/>
          </p:cNvSpPr>
          <p:nvPr/>
        </p:nvSpPr>
        <p:spPr bwMode="auto">
          <a:xfrm>
            <a:off x="103136" y="97272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Fractures and Breaks</a:t>
            </a:r>
          </a:p>
        </p:txBody>
      </p:sp>
      <p:sp>
        <p:nvSpPr>
          <p:cNvPr id="29698" name="Content Placeholder 2"/>
          <p:cNvSpPr txBox="1">
            <a:spLocks/>
          </p:cNvSpPr>
          <p:nvPr/>
        </p:nvSpPr>
        <p:spPr bwMode="auto">
          <a:xfrm>
            <a:off x="1239333" y="2092377"/>
            <a:ext cx="4988830" cy="367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Fractures are breaks in bone tissue and can be classed as either open or closed.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b="1" dirty="0">
                <a:solidFill>
                  <a:schemeClr val="bg1"/>
                </a:solidFill>
                <a:latin typeface="Arial" panose="020B0604020202020204" pitchFamily="34" charset="0"/>
                <a:ea typeface="MS Mincho" panose="02020609040205080304" pitchFamily="49" charset="-128"/>
              </a:rPr>
              <a:t>Open fractures </a:t>
            </a:r>
            <a:r>
              <a:rPr lang="en-US" altLang="en-US" sz="1800" dirty="0">
                <a:solidFill>
                  <a:schemeClr val="bg1"/>
                </a:solidFill>
                <a:latin typeface="Arial" panose="020B0604020202020204" pitchFamily="34" charset="0"/>
                <a:ea typeface="MS Mincho" panose="02020609040205080304" pitchFamily="49" charset="-128"/>
              </a:rPr>
              <a:t>involve an open wound – the limb may be severely bent or an object may have penetrated the skin. </a:t>
            </a:r>
          </a:p>
          <a:p>
            <a:pPr marL="540000" indent="-342000">
              <a:spcBef>
                <a:spcPts val="432"/>
              </a:spcBef>
              <a:buFont typeface="Arial" panose="020B0604020202020204" pitchFamily="34" charset="0"/>
              <a:buChar char="•"/>
            </a:pPr>
            <a:r>
              <a:rPr lang="en-US" altLang="en-US" sz="1800" b="1" dirty="0">
                <a:solidFill>
                  <a:schemeClr val="bg1"/>
                </a:solidFill>
                <a:latin typeface="Arial" panose="020B0604020202020204" pitchFamily="34" charset="0"/>
                <a:ea typeface="MS Mincho" panose="02020609040205080304" pitchFamily="49" charset="-128"/>
              </a:rPr>
              <a:t>Closed fractures</a:t>
            </a:r>
            <a:r>
              <a:rPr lang="en-US" altLang="en-US" sz="1800" dirty="0">
                <a:solidFill>
                  <a:schemeClr val="bg1"/>
                </a:solidFill>
                <a:latin typeface="Arial" panose="020B0604020202020204" pitchFamily="34" charset="0"/>
                <a:ea typeface="MS Mincho" panose="02020609040205080304" pitchFamily="49" charset="-128"/>
              </a:rPr>
              <a:t> have no broken skin and are more common.</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Fractures can become life-threatening if there is severe internal or external bleeding and the risk of shock. </a:t>
            </a:r>
          </a:p>
        </p:txBody>
      </p:sp>
      <p:pic>
        <p:nvPicPr>
          <p:cNvPr id="15362" name="Picture 2" descr="Image result for fractures">
            <a:extLst>
              <a:ext uri="{FF2B5EF4-FFF2-40B4-BE49-F238E27FC236}">
                <a16:creationId xmlns:a16="http://schemas.microsoft.com/office/drawing/2014/main" id="{A53AD537-E84E-4414-AFA8-2FC4AFFE2AB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80944" y="1925229"/>
            <a:ext cx="2876242" cy="3287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49089"/>
      </p:ext>
    </p:extLst>
  </p:cSld>
  <p:clrMapOvr>
    <a:masterClrMapping/>
  </p:clrMapOvr>
  <p:transition spd="slow">
    <p:push/>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txBox="1">
            <a:spLocks/>
          </p:cNvSpPr>
          <p:nvPr/>
        </p:nvSpPr>
        <p:spPr bwMode="auto">
          <a:xfrm>
            <a:off x="271881" y="1227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Fractures and Breaks</a:t>
            </a:r>
          </a:p>
        </p:txBody>
      </p:sp>
      <p:sp>
        <p:nvSpPr>
          <p:cNvPr id="2" name="Rectangle 1"/>
          <p:cNvSpPr/>
          <p:nvPr/>
        </p:nvSpPr>
        <p:spPr>
          <a:xfrm>
            <a:off x="1097882" y="2195138"/>
            <a:ext cx="5146507" cy="3221395"/>
          </a:xfrm>
          <a:prstGeom prst="rect">
            <a:avLst/>
          </a:prstGeom>
        </p:spPr>
        <p:txBody>
          <a:bodyPr wrap="square">
            <a:spAutoFit/>
          </a:bodyPr>
          <a:lstStyle/>
          <a:p>
            <a:pPr>
              <a:spcBef>
                <a:spcPts val="432"/>
              </a:spcBef>
              <a:defRPr/>
            </a:pPr>
            <a:r>
              <a:rPr lang="en-US" sz="2000" b="1" dirty="0">
                <a:solidFill>
                  <a:schemeClr val="bg1"/>
                </a:solidFill>
                <a:latin typeface="Arial" panose="020B0604020202020204" pitchFamily="34" charset="0"/>
                <a:ea typeface="ＭＳ Ｐゴシック" charset="0"/>
                <a:cs typeface="Tahoma"/>
              </a:rPr>
              <a:t>Common signs and symptoms include:</a:t>
            </a:r>
          </a:p>
          <a:p>
            <a:pPr>
              <a:spcBef>
                <a:spcPts val="432"/>
              </a:spcBef>
              <a:defRPr/>
            </a:pPr>
            <a:endParaRPr lang="en-AU" sz="2000" dirty="0">
              <a:solidFill>
                <a:schemeClr val="bg1"/>
              </a:solidFill>
              <a:latin typeface="Arial" panose="020B0604020202020204" pitchFamily="34" charset="0"/>
              <a:ea typeface="ＭＳ Ｐゴシック" charset="0"/>
              <a:cs typeface="Tahoma"/>
            </a:endParaRPr>
          </a:p>
          <a:p>
            <a:pPr marL="998100" lvl="1"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Tahoma"/>
              </a:rPr>
              <a:t>Pain/tenderness.</a:t>
            </a:r>
            <a:endParaRPr lang="en-AU" sz="2000" dirty="0">
              <a:solidFill>
                <a:schemeClr val="bg1"/>
              </a:solidFill>
              <a:latin typeface="Arial" panose="020B0604020202020204" pitchFamily="34" charset="0"/>
              <a:ea typeface="ＭＳ Ｐゴシック" charset="0"/>
              <a:cs typeface="Tahoma"/>
            </a:endParaRPr>
          </a:p>
          <a:p>
            <a:pPr marL="998100" lvl="1"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Tahoma"/>
              </a:rPr>
              <a:t>Deformity or abnormal position/twist of limb.</a:t>
            </a:r>
            <a:endParaRPr lang="en-AU" sz="2000" dirty="0">
              <a:solidFill>
                <a:schemeClr val="bg1"/>
              </a:solidFill>
              <a:latin typeface="Arial" panose="020B0604020202020204" pitchFamily="34" charset="0"/>
              <a:ea typeface="ＭＳ Ｐゴシック" charset="0"/>
              <a:cs typeface="Tahoma"/>
            </a:endParaRPr>
          </a:p>
          <a:p>
            <a:pPr marL="998100" lvl="1"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Tahoma"/>
              </a:rPr>
              <a:t>Swelling.</a:t>
            </a:r>
            <a:endParaRPr lang="en-AU" sz="2000" dirty="0">
              <a:solidFill>
                <a:schemeClr val="bg1"/>
              </a:solidFill>
              <a:latin typeface="Arial" panose="020B0604020202020204" pitchFamily="34" charset="0"/>
              <a:ea typeface="ＭＳ Ｐゴシック" charset="0"/>
              <a:cs typeface="Tahoma"/>
            </a:endParaRPr>
          </a:p>
          <a:p>
            <a:pPr marL="998100" lvl="1"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Tahoma"/>
              </a:rPr>
              <a:t>Loss of function.</a:t>
            </a:r>
            <a:endParaRPr lang="en-AU" sz="2000" dirty="0">
              <a:solidFill>
                <a:schemeClr val="bg1"/>
              </a:solidFill>
              <a:latin typeface="Arial" panose="020B0604020202020204" pitchFamily="34" charset="0"/>
              <a:ea typeface="ＭＳ Ｐゴシック" charset="0"/>
              <a:cs typeface="Tahoma"/>
            </a:endParaRPr>
          </a:p>
          <a:p>
            <a:pPr marL="998100" lvl="1" indent="-342900">
              <a:spcBef>
                <a:spcPts val="432"/>
              </a:spcBef>
              <a:buSzPct val="100000"/>
              <a:buFont typeface="Arial" panose="020B0604020202020204" pitchFamily="34" charset="0"/>
              <a:buChar char="•"/>
              <a:defRPr/>
            </a:pPr>
            <a:r>
              <a:rPr lang="en-US" sz="2000" dirty="0" err="1">
                <a:solidFill>
                  <a:schemeClr val="bg1"/>
                </a:solidFill>
                <a:latin typeface="Arial" panose="020B0604020202020204" pitchFamily="34" charset="0"/>
                <a:ea typeface="ＭＳ Ｐゴシック" charset="0"/>
                <a:cs typeface="Tahoma"/>
              </a:rPr>
              <a:t>Discolouration</a:t>
            </a:r>
            <a:r>
              <a:rPr lang="en-US" sz="2000" dirty="0">
                <a:solidFill>
                  <a:schemeClr val="bg1"/>
                </a:solidFill>
                <a:latin typeface="Arial" panose="020B0604020202020204" pitchFamily="34" charset="0"/>
                <a:ea typeface="ＭＳ Ｐゴシック" charset="0"/>
                <a:cs typeface="Tahoma"/>
              </a:rPr>
              <a:t> and bruising.</a:t>
            </a:r>
            <a:endParaRPr lang="en-AU" sz="2000" dirty="0">
              <a:solidFill>
                <a:schemeClr val="bg1"/>
              </a:solidFill>
              <a:latin typeface="Arial" panose="020B0604020202020204" pitchFamily="34" charset="0"/>
              <a:ea typeface="ＭＳ Ｐゴシック" charset="0"/>
              <a:cs typeface="Tahoma"/>
            </a:endParaRPr>
          </a:p>
          <a:p>
            <a:pPr marL="998100" lvl="1"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Tahoma"/>
              </a:rPr>
              <a:t>Shock.</a:t>
            </a:r>
          </a:p>
        </p:txBody>
      </p:sp>
      <p:pic>
        <p:nvPicPr>
          <p:cNvPr id="16386" name="Picture 2" descr="Image result for types of fractures">
            <a:extLst>
              <a:ext uri="{FF2B5EF4-FFF2-40B4-BE49-F238E27FC236}">
                <a16:creationId xmlns:a16="http://schemas.microsoft.com/office/drawing/2014/main" id="{EE03ED0F-64FE-4769-9A8E-B00DFD1D89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7598" y="1564106"/>
            <a:ext cx="2484521" cy="331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93198"/>
      </p:ext>
    </p:extLst>
  </p:cSld>
  <p:clrMapOvr>
    <a:masterClrMapping/>
  </p:clrMapOvr>
  <p:transition spd="slow">
    <p:push/>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529B20-6F3F-4EC7-83EE-161040C4AA05}"/>
              </a:ext>
            </a:extLst>
          </p:cNvPr>
          <p:cNvPicPr>
            <a:picLocks noChangeAspect="1"/>
          </p:cNvPicPr>
          <p:nvPr/>
        </p:nvPicPr>
        <p:blipFill>
          <a:blip r:embed="rId3"/>
          <a:stretch>
            <a:fillRect/>
          </a:stretch>
        </p:blipFill>
        <p:spPr>
          <a:xfrm>
            <a:off x="792480" y="1267952"/>
            <a:ext cx="6776720" cy="4354584"/>
          </a:xfrm>
          <a:prstGeom prst="rect">
            <a:avLst/>
          </a:prstGeom>
        </p:spPr>
      </p:pic>
    </p:spTree>
    <p:extLst>
      <p:ext uri="{BB962C8B-B14F-4D97-AF65-F5344CB8AC3E}">
        <p14:creationId xmlns:p14="http://schemas.microsoft.com/office/powerpoint/2010/main" val="271339893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307975" y="10080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Duty of Care</a:t>
            </a:r>
          </a:p>
        </p:txBody>
      </p:sp>
      <p:sp>
        <p:nvSpPr>
          <p:cNvPr id="29698" name="Content Placeholder 2"/>
          <p:cNvSpPr txBox="1">
            <a:spLocks/>
          </p:cNvSpPr>
          <p:nvPr/>
        </p:nvSpPr>
        <p:spPr bwMode="auto">
          <a:xfrm>
            <a:off x="1142047" y="1768216"/>
            <a:ext cx="7078027" cy="3375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endParaRPr lang="en-AU" altLang="en-US" sz="2000" dirty="0">
              <a:solidFill>
                <a:schemeClr val="bg1"/>
              </a:solidFill>
              <a:latin typeface="Arial" panose="020B0604020202020204" pitchFamily="34" charset="0"/>
              <a:cs typeface="Tahoma" panose="020B0604030504040204" pitchFamily="34" charset="0"/>
            </a:endParaRPr>
          </a:p>
          <a:p>
            <a:r>
              <a:rPr lang="en-US" altLang="en-US" sz="2000" b="1" dirty="0">
                <a:solidFill>
                  <a:schemeClr val="bg1"/>
                </a:solidFill>
                <a:latin typeface="Arial" panose="020B0604020202020204" pitchFamily="34" charset="0"/>
                <a:cs typeface="Tahoma" panose="020B0604030504040204" pitchFamily="34" charset="0"/>
              </a:rPr>
              <a:t>A duty of care to provide first aid exists where you are:</a:t>
            </a:r>
          </a:p>
          <a:p>
            <a:endParaRPr lang="en-AU" altLang="en-US" sz="2000" dirty="0">
              <a:solidFill>
                <a:schemeClr val="bg1"/>
              </a:solidFill>
              <a:latin typeface="Arial" panose="020B0604020202020204" pitchFamily="34" charset="0"/>
              <a:cs typeface="Tahoma" panose="020B0604030504040204" pitchFamily="34" charset="0"/>
            </a:endParaRPr>
          </a:p>
          <a:p>
            <a:pPr marL="540000" lvl="1" indent="-342000">
              <a:spcBef>
                <a:spcPts val="438"/>
              </a:spcBef>
              <a:buSzPct val="1000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You are a worker who is trained, qualified and designated as a first aid officer in a company and you have a duty of care to provide first aid to workers in the workplace.</a:t>
            </a:r>
          </a:p>
          <a:p>
            <a:pPr marL="540000" lvl="1" indent="-342000">
              <a:spcBef>
                <a:spcPts val="438"/>
              </a:spcBef>
              <a:buSzPct val="1000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You are responsible for the person injured.</a:t>
            </a:r>
          </a:p>
          <a:p>
            <a:pPr marL="540000" lvl="1" indent="-342000">
              <a:spcBef>
                <a:spcPts val="438"/>
              </a:spcBef>
              <a:buSzPct val="1000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You are an official first aid volunteer at an event.</a:t>
            </a:r>
          </a:p>
          <a:p>
            <a:pPr marL="540000" lvl="1" indent="-342000">
              <a:spcBef>
                <a:spcPts val="438"/>
              </a:spcBef>
              <a:buSzPct val="1000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You have started giving first aid in an emergency.</a:t>
            </a:r>
          </a:p>
        </p:txBody>
      </p:sp>
    </p:spTree>
    <p:extLst>
      <p:ext uri="{BB962C8B-B14F-4D97-AF65-F5344CB8AC3E}">
        <p14:creationId xmlns:p14="http://schemas.microsoft.com/office/powerpoint/2010/main" val="3157880508"/>
      </p:ext>
    </p:extLst>
  </p:cSld>
  <p:clrMapOvr>
    <a:masterClrMapping/>
  </p:clrMapOvr>
  <p:transition spd="slow">
    <p:push/>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txBox="1">
            <a:spLocks/>
          </p:cNvSpPr>
          <p:nvPr/>
        </p:nvSpPr>
        <p:spPr bwMode="auto">
          <a:xfrm>
            <a:off x="228601" y="108618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Dislocations</a:t>
            </a:r>
          </a:p>
        </p:txBody>
      </p:sp>
      <p:sp>
        <p:nvSpPr>
          <p:cNvPr id="138242" name="Content Placeholder 2"/>
          <p:cNvSpPr txBox="1">
            <a:spLocks/>
          </p:cNvSpPr>
          <p:nvPr/>
        </p:nvSpPr>
        <p:spPr bwMode="auto">
          <a:xfrm>
            <a:off x="1054156" y="2088760"/>
            <a:ext cx="3950981" cy="368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Dislocations occur when a bone is separated or displaced from its normal joint position. </a:t>
            </a:r>
          </a:p>
          <a:p>
            <a:pPr>
              <a:spcBef>
                <a:spcPts val="432"/>
              </a:spcBef>
            </a:pPr>
            <a:endParaRPr lang="en-US" altLang="en-US" sz="20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Left untreated, they may lead to a permanent loss of function in the affected area.</a:t>
            </a:r>
          </a:p>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Do not try to put the joint back in place - this should be done by a qualified medical professional.</a:t>
            </a:r>
          </a:p>
        </p:txBody>
      </p:sp>
      <p:pic>
        <p:nvPicPr>
          <p:cNvPr id="138243" name="Picture 1" descr="20100706181603!Luxation_epa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787" y="1792637"/>
            <a:ext cx="365601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785065"/>
      </p:ext>
    </p:extLst>
  </p:cSld>
  <p:clrMapOvr>
    <a:masterClrMapping/>
  </p:clrMapOvr>
  <p:transition spd="slow">
    <p:push/>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F887B54-B76E-44D6-9ACA-5D14C18D9678}"/>
              </a:ext>
            </a:extLst>
          </p:cNvPr>
          <p:cNvGraphicFramePr>
            <a:graphicFrameLocks noGrp="1"/>
          </p:cNvGraphicFramePr>
          <p:nvPr>
            <p:extLst>
              <p:ext uri="{D42A27DB-BD31-4B8C-83A1-F6EECF244321}">
                <p14:modId xmlns:p14="http://schemas.microsoft.com/office/powerpoint/2010/main" val="1511027179"/>
              </p:ext>
            </p:extLst>
          </p:nvPr>
        </p:nvGraphicFramePr>
        <p:xfrm>
          <a:off x="941387" y="1257618"/>
          <a:ext cx="7261225" cy="3924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algn="ctr">
                        <a:spcBef>
                          <a:spcPts val="432"/>
                        </a:spcBef>
                        <a:spcAft>
                          <a:spcPts val="300"/>
                        </a:spcAft>
                      </a:pPr>
                      <a:r>
                        <a:rPr lang="en-US" sz="1800" b="1" dirty="0">
                          <a:solidFill>
                            <a:srgbClr val="FFFFFF"/>
                          </a:solidFill>
                          <a:effectLst/>
                          <a:latin typeface="Calibri" panose="020F0502020204030204" pitchFamily="34" charset="0"/>
                          <a:ea typeface="ＭＳ 明朝"/>
                          <a:cs typeface="Times New Roman"/>
                        </a:rPr>
                        <a:t>If the Patient is Conscious:</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2340000">
                <a:tc>
                  <a:txBody>
                    <a:bodyPr/>
                    <a:lstStyle/>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Complete primary and secondary surveys.</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Support and immobilise the injury.</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Treat for shock.</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Apply a cold compress/ice pack to the affected area to help alleviate pain and swelling.</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Place the person in a comfortable position.</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Seek professional medical help.</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000">
                <a:tc>
                  <a:txBody>
                    <a:bodyPr/>
                    <a:lstStyle/>
                    <a:p>
                      <a:pPr marL="53100" marR="0" lvl="0" indent="0" algn="ctr" defTabSz="457200" rtl="0" eaLnBrk="1" fontAlgn="auto" latinLnBrk="0" hangingPunct="1">
                        <a:lnSpc>
                          <a:spcPct val="100000"/>
                        </a:lnSpc>
                        <a:spcBef>
                          <a:spcPts val="432"/>
                        </a:spcBef>
                        <a:spcAft>
                          <a:spcPts val="0"/>
                        </a:spcAft>
                        <a:buClrTx/>
                        <a:buSzTx/>
                        <a:buFont typeface="+mj-lt"/>
                        <a:buNone/>
                        <a:tabLst/>
                        <a:defRPr/>
                      </a:pPr>
                      <a:r>
                        <a:rPr lang="en-US" sz="1800" b="1" dirty="0">
                          <a:solidFill>
                            <a:srgbClr val="FFFFFF"/>
                          </a:solidFill>
                          <a:effectLst/>
                          <a:latin typeface="Calibri" panose="020F0502020204030204" pitchFamily="34" charset="0"/>
                          <a:ea typeface="ＭＳ 明朝"/>
                          <a:cs typeface="Times New Roman"/>
                        </a:rPr>
                        <a:t>If the Patient is Unconscious:</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2"/>
                  </a:ext>
                </a:extLst>
              </a:tr>
              <a:tr h="720000">
                <a:tc>
                  <a:txBody>
                    <a:bodyPr/>
                    <a:lstStyle/>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Commence DRS ABCD Basic Life Support.</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Call an ambulance on 000 or 112.</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28550547"/>
      </p:ext>
    </p:extLst>
  </p:cSld>
  <p:clrMapOvr>
    <a:masterClrMapping/>
  </p:clrMapOvr>
  <p:transition spd="slow">
    <p:push/>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txBox="1">
            <a:spLocks/>
          </p:cNvSpPr>
          <p:nvPr/>
        </p:nvSpPr>
        <p:spPr bwMode="auto">
          <a:xfrm>
            <a:off x="351106" y="115472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err="1">
                <a:solidFill>
                  <a:schemeClr val="bg1"/>
                </a:solidFill>
                <a:latin typeface="Arial" panose="020B0604020202020204" pitchFamily="34" charset="0"/>
                <a:cs typeface="Tahoma" panose="020B0604030504040204" pitchFamily="34" charset="0"/>
              </a:rPr>
              <a:t>Immobilisation</a:t>
            </a:r>
            <a:r>
              <a:rPr lang="en-US" altLang="en-US" b="1" dirty="0">
                <a:solidFill>
                  <a:schemeClr val="bg1"/>
                </a:solidFill>
                <a:latin typeface="Arial" panose="020B0604020202020204" pitchFamily="34" charset="0"/>
                <a:cs typeface="Tahoma" panose="020B0604030504040204" pitchFamily="34" charset="0"/>
              </a:rPr>
              <a:t>/Slinging</a:t>
            </a:r>
          </a:p>
        </p:txBody>
      </p:sp>
      <p:sp>
        <p:nvSpPr>
          <p:cNvPr id="29698" name="Content Placeholder 2"/>
          <p:cNvSpPr txBox="1">
            <a:spLocks/>
          </p:cNvSpPr>
          <p:nvPr/>
        </p:nvSpPr>
        <p:spPr bwMode="auto">
          <a:xfrm>
            <a:off x="1108869" y="2047708"/>
            <a:ext cx="4160838" cy="3826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 splint is anything used to support and/or immobilise a fracture or dislocation.</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b="1" dirty="0" err="1">
                <a:solidFill>
                  <a:schemeClr val="bg1"/>
                </a:solidFill>
                <a:latin typeface="Arial" panose="020B0604020202020204" pitchFamily="34" charset="0"/>
                <a:ea typeface="MS Mincho" panose="02020609040205080304" pitchFamily="49" charset="-128"/>
              </a:rPr>
              <a:t>Immobilisation</a:t>
            </a:r>
            <a:r>
              <a:rPr lang="en-US" altLang="en-US" sz="1800" b="1" dirty="0">
                <a:solidFill>
                  <a:schemeClr val="bg1"/>
                </a:solidFill>
                <a:latin typeface="Arial" panose="020B0604020202020204" pitchFamily="34" charset="0"/>
                <a:ea typeface="MS Mincho" panose="02020609040205080304" pitchFamily="49" charset="-128"/>
              </a:rPr>
              <a:t> techniques: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Supporting the injury by packing available material around it.</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Applying a splint.</a:t>
            </a:r>
          </a:p>
          <a:p>
            <a:pPr marL="1431925" lvl="1" indent="-341313">
              <a:spcBef>
                <a:spcPts val="432"/>
              </a:spcBef>
              <a:buBlip>
                <a:blip r:embed="rId3"/>
              </a:buBlip>
            </a:pPr>
            <a:r>
              <a:rPr lang="en-US" altLang="en-US" sz="1800" dirty="0">
                <a:solidFill>
                  <a:schemeClr val="bg1"/>
                </a:solidFill>
                <a:latin typeface="Arial" panose="020B0604020202020204" pitchFamily="34" charset="0"/>
                <a:ea typeface="MS Mincho" panose="02020609040205080304" pitchFamily="49" charset="-128"/>
              </a:rPr>
              <a:t>Soft splints.</a:t>
            </a:r>
          </a:p>
          <a:p>
            <a:pPr marL="1431925" lvl="1" indent="-341313">
              <a:spcBef>
                <a:spcPts val="432"/>
              </a:spcBef>
              <a:buBlip>
                <a:blip r:embed="rId3"/>
              </a:buBlip>
            </a:pPr>
            <a:r>
              <a:rPr lang="en-US" altLang="en-US" sz="1800" dirty="0">
                <a:solidFill>
                  <a:schemeClr val="bg1"/>
                </a:solidFill>
                <a:latin typeface="Arial" panose="020B0604020202020204" pitchFamily="34" charset="0"/>
                <a:ea typeface="MS Mincho" panose="02020609040205080304" pitchFamily="49" charset="-128"/>
              </a:rPr>
              <a:t>Rigid splints. </a:t>
            </a:r>
          </a:p>
          <a:p>
            <a:pPr marL="1431925" lvl="1" indent="-341313">
              <a:spcBef>
                <a:spcPts val="432"/>
              </a:spcBef>
              <a:buBlip>
                <a:blip r:embed="rId3"/>
              </a:buBlip>
            </a:pPr>
            <a:r>
              <a:rPr lang="en-US" altLang="en-US" sz="1800" dirty="0">
                <a:solidFill>
                  <a:schemeClr val="bg1"/>
                </a:solidFill>
                <a:latin typeface="Arial" panose="020B0604020202020204" pitchFamily="34" charset="0"/>
                <a:ea typeface="MS Mincho" panose="02020609040205080304" pitchFamily="49" charset="-128"/>
              </a:rPr>
              <a:t>Body splints.</a:t>
            </a:r>
          </a:p>
        </p:txBody>
      </p:sp>
      <p:pic>
        <p:nvPicPr>
          <p:cNvPr id="142339" name="Picture 2" descr="sling arm stk63819c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7556" y="1630970"/>
            <a:ext cx="298608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267790"/>
      </p:ext>
    </p:extLst>
  </p:cSld>
  <p:clrMapOvr>
    <a:masterClrMapping/>
  </p:clrMapOvr>
  <p:transition spd="slow">
    <p:push/>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txBox="1">
            <a:spLocks/>
          </p:cNvSpPr>
          <p:nvPr/>
        </p:nvSpPr>
        <p:spPr bwMode="auto">
          <a:xfrm>
            <a:off x="91406" y="102059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err="1">
                <a:solidFill>
                  <a:schemeClr val="bg1"/>
                </a:solidFill>
                <a:latin typeface="Arial" panose="020B0604020202020204" pitchFamily="34" charset="0"/>
                <a:cs typeface="Tahoma" panose="020B0604030504040204" pitchFamily="34" charset="0"/>
              </a:rPr>
              <a:t>Immobilisation</a:t>
            </a:r>
            <a:r>
              <a:rPr lang="en-US" altLang="en-US" b="1" dirty="0">
                <a:solidFill>
                  <a:schemeClr val="bg1"/>
                </a:solidFill>
                <a:latin typeface="Arial" panose="020B0604020202020204" pitchFamily="34" charset="0"/>
                <a:cs typeface="Tahoma" panose="020B0604030504040204" pitchFamily="34" charset="0"/>
              </a:rPr>
              <a:t>/Slinging</a:t>
            </a:r>
          </a:p>
        </p:txBody>
      </p:sp>
      <p:sp>
        <p:nvSpPr>
          <p:cNvPr id="29698" name="Content Placeholder 2"/>
          <p:cNvSpPr txBox="1">
            <a:spLocks/>
          </p:cNvSpPr>
          <p:nvPr/>
        </p:nvSpPr>
        <p:spPr bwMode="auto">
          <a:xfrm>
            <a:off x="1039840" y="2102688"/>
            <a:ext cx="7261225" cy="3334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2000" b="1" dirty="0">
                <a:solidFill>
                  <a:schemeClr val="bg1"/>
                </a:solidFill>
                <a:latin typeface="Arial" panose="020B0604020202020204" pitchFamily="34" charset="0"/>
                <a:ea typeface="MS Mincho" panose="02020609040205080304" pitchFamily="49" charset="-128"/>
              </a:rPr>
              <a:t>Points to remember: </a:t>
            </a:r>
          </a:p>
          <a:p>
            <a:pPr>
              <a:spcBef>
                <a:spcPts val="432"/>
              </a:spcBef>
            </a:pPr>
            <a:endParaRPr lang="en-US" altLang="en-US" sz="2000" b="1"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Apply the splint in the position in which you found the limb. </a:t>
            </a:r>
          </a:p>
          <a:p>
            <a:pPr marL="540000" indent="-342000">
              <a:spcBef>
                <a:spcPts val="432"/>
              </a:spcBef>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Immobilise the limb above and below the joints closest to the injury site. </a:t>
            </a:r>
          </a:p>
          <a:p>
            <a:pPr marL="540000" indent="-342000">
              <a:spcBef>
                <a:spcPts val="432"/>
              </a:spcBef>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Check the circulation both before and after applying the splint. </a:t>
            </a:r>
          </a:p>
          <a:p>
            <a:pPr marL="540000" indent="-342000">
              <a:spcBef>
                <a:spcPts val="432"/>
              </a:spcBef>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Check the person’s ABC. </a:t>
            </a:r>
          </a:p>
          <a:p>
            <a:pPr marL="540000" indent="-342000">
              <a:spcBef>
                <a:spcPts val="432"/>
              </a:spcBef>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Help the person to get comfortable and offer reassurance. </a:t>
            </a:r>
          </a:p>
          <a:p>
            <a:pPr marL="540000" indent="-342000">
              <a:spcBef>
                <a:spcPts val="432"/>
              </a:spcBef>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Maintain their body temperature. </a:t>
            </a:r>
          </a:p>
          <a:p>
            <a:pPr marL="540000" indent="-342000">
              <a:spcBef>
                <a:spcPts val="432"/>
              </a:spcBef>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Continue to monitor vital signs and check for shock.</a:t>
            </a:r>
          </a:p>
        </p:txBody>
      </p:sp>
    </p:spTree>
    <p:extLst>
      <p:ext uri="{BB962C8B-B14F-4D97-AF65-F5344CB8AC3E}">
        <p14:creationId xmlns:p14="http://schemas.microsoft.com/office/powerpoint/2010/main" val="2089200044"/>
      </p:ext>
    </p:extLst>
  </p:cSld>
  <p:clrMapOvr>
    <a:masterClrMapping/>
  </p:clrMapOvr>
  <p:transition spd="slow">
    <p:push/>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txBox="1">
            <a:spLocks/>
          </p:cNvSpPr>
          <p:nvPr/>
        </p:nvSpPr>
        <p:spPr bwMode="auto">
          <a:xfrm>
            <a:off x="0" y="86521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Common Body Splint/Slinging Techniques</a:t>
            </a:r>
          </a:p>
        </p:txBody>
      </p:sp>
      <p:pic>
        <p:nvPicPr>
          <p:cNvPr id="2" name="Picture 1">
            <a:extLst>
              <a:ext uri="{FF2B5EF4-FFF2-40B4-BE49-F238E27FC236}">
                <a16:creationId xmlns:a16="http://schemas.microsoft.com/office/drawing/2014/main" id="{F23E1D20-C0FD-40ED-A9F2-74B8E1F7215B}"/>
              </a:ext>
            </a:extLst>
          </p:cNvPr>
          <p:cNvPicPr>
            <a:picLocks noChangeAspect="1"/>
          </p:cNvPicPr>
          <p:nvPr/>
        </p:nvPicPr>
        <p:blipFill>
          <a:blip r:embed="rId3"/>
          <a:stretch>
            <a:fillRect/>
          </a:stretch>
        </p:blipFill>
        <p:spPr>
          <a:xfrm>
            <a:off x="1347543" y="1817717"/>
            <a:ext cx="6051878" cy="3523493"/>
          </a:xfrm>
          <a:prstGeom prst="rect">
            <a:avLst/>
          </a:prstGeom>
        </p:spPr>
      </p:pic>
    </p:spTree>
    <p:extLst>
      <p:ext uri="{BB962C8B-B14F-4D97-AF65-F5344CB8AC3E}">
        <p14:creationId xmlns:p14="http://schemas.microsoft.com/office/powerpoint/2010/main" val="827889990"/>
      </p:ext>
    </p:extLst>
  </p:cSld>
  <p:clrMapOvr>
    <a:masterClrMapping/>
  </p:clrMapOvr>
  <p:transition spd="slow">
    <p:push/>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txBox="1">
            <a:spLocks/>
          </p:cNvSpPr>
          <p:nvPr/>
        </p:nvSpPr>
        <p:spPr bwMode="auto">
          <a:xfrm>
            <a:off x="151564" y="105462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Common Body Splint/Slinging Techniques</a:t>
            </a:r>
          </a:p>
        </p:txBody>
      </p:sp>
      <p:pic>
        <p:nvPicPr>
          <p:cNvPr id="2" name="Picture 1">
            <a:extLst>
              <a:ext uri="{FF2B5EF4-FFF2-40B4-BE49-F238E27FC236}">
                <a16:creationId xmlns:a16="http://schemas.microsoft.com/office/drawing/2014/main" id="{6E06C6C6-4DD6-482D-B029-E5A7B8ABD92F}"/>
              </a:ext>
            </a:extLst>
          </p:cNvPr>
          <p:cNvPicPr>
            <a:picLocks noChangeAspect="1"/>
          </p:cNvPicPr>
          <p:nvPr/>
        </p:nvPicPr>
        <p:blipFill>
          <a:blip r:embed="rId3"/>
          <a:stretch>
            <a:fillRect/>
          </a:stretch>
        </p:blipFill>
        <p:spPr>
          <a:xfrm>
            <a:off x="1421069" y="2115414"/>
            <a:ext cx="5991720" cy="3488468"/>
          </a:xfrm>
          <a:prstGeom prst="rect">
            <a:avLst/>
          </a:prstGeom>
        </p:spPr>
      </p:pic>
    </p:spTree>
    <p:extLst>
      <p:ext uri="{BB962C8B-B14F-4D97-AF65-F5344CB8AC3E}">
        <p14:creationId xmlns:p14="http://schemas.microsoft.com/office/powerpoint/2010/main" val="4153616691"/>
      </p:ext>
    </p:extLst>
  </p:cSld>
  <p:clrMapOvr>
    <a:masterClrMapping/>
  </p:clrMapOvr>
  <p:transition spd="slow">
    <p:push/>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8" name="Title 1"/>
          <p:cNvSpPr txBox="1">
            <a:spLocks/>
          </p:cNvSpPr>
          <p:nvPr/>
        </p:nvSpPr>
        <p:spPr bwMode="auto">
          <a:xfrm>
            <a:off x="320006" y="115797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Common Body Splint/Slinging Techniques</a:t>
            </a:r>
          </a:p>
        </p:txBody>
      </p:sp>
      <p:pic>
        <p:nvPicPr>
          <p:cNvPr id="2" name="Picture 1">
            <a:extLst>
              <a:ext uri="{FF2B5EF4-FFF2-40B4-BE49-F238E27FC236}">
                <a16:creationId xmlns:a16="http://schemas.microsoft.com/office/drawing/2014/main" id="{B44C9E92-5E15-4711-8E21-403E16868883}"/>
              </a:ext>
            </a:extLst>
          </p:cNvPr>
          <p:cNvPicPr>
            <a:picLocks noChangeAspect="1"/>
          </p:cNvPicPr>
          <p:nvPr/>
        </p:nvPicPr>
        <p:blipFill>
          <a:blip r:embed="rId3"/>
          <a:stretch>
            <a:fillRect/>
          </a:stretch>
        </p:blipFill>
        <p:spPr>
          <a:xfrm>
            <a:off x="1335349" y="2093495"/>
            <a:ext cx="6081869" cy="3544366"/>
          </a:xfrm>
          <a:prstGeom prst="rect">
            <a:avLst/>
          </a:prstGeom>
        </p:spPr>
      </p:pic>
    </p:spTree>
    <p:extLst>
      <p:ext uri="{BB962C8B-B14F-4D97-AF65-F5344CB8AC3E}">
        <p14:creationId xmlns:p14="http://schemas.microsoft.com/office/powerpoint/2010/main" val="1825105143"/>
      </p:ext>
    </p:extLst>
  </p:cSld>
  <p:clrMapOvr>
    <a:masterClrMapping/>
  </p:clrMapOvr>
  <p:transition spd="slow">
    <p:push/>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txBox="1">
            <a:spLocks/>
          </p:cNvSpPr>
          <p:nvPr/>
        </p:nvSpPr>
        <p:spPr bwMode="auto">
          <a:xfrm>
            <a:off x="203200" y="113665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Altered Consciousness</a:t>
            </a:r>
          </a:p>
        </p:txBody>
      </p:sp>
      <p:sp>
        <p:nvSpPr>
          <p:cNvPr id="29698" name="Content Placeholder 2"/>
          <p:cNvSpPr txBox="1">
            <a:spLocks/>
          </p:cNvSpPr>
          <p:nvPr/>
        </p:nvSpPr>
        <p:spPr bwMode="auto">
          <a:xfrm>
            <a:off x="1198312" y="2230856"/>
            <a:ext cx="4444499" cy="322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a person is unconscious or has an altered state of consciousness then it is a sign that something is wrong in the body.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Unconsciousness includes: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Blood circulation problems.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Blood oxygenation problems.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Metabolic problems.</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Central nervous system problems.</a:t>
            </a:r>
            <a:r>
              <a:rPr lang="en-US" altLang="en-US" sz="1800" dirty="0">
                <a:solidFill>
                  <a:schemeClr val="bg1"/>
                </a:solidFill>
                <a:latin typeface="Arial" panose="020B0604020202020204" pitchFamily="34" charset="0"/>
              </a:rPr>
              <a:t> </a:t>
            </a: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152579" name="Picture 1" descr="routine checkin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451" y="2411330"/>
            <a:ext cx="2536838" cy="253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810943"/>
      </p:ext>
    </p:extLst>
  </p:cSld>
  <p:clrMapOvr>
    <a:masterClrMapping/>
  </p:clrMapOvr>
  <p:transition spd="slow">
    <p:push/>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txBox="1">
            <a:spLocks/>
          </p:cNvSpPr>
          <p:nvPr/>
        </p:nvSpPr>
        <p:spPr bwMode="auto">
          <a:xfrm>
            <a:off x="203200" y="112976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Head Injuries</a:t>
            </a:r>
          </a:p>
        </p:txBody>
      </p:sp>
      <p:sp>
        <p:nvSpPr>
          <p:cNvPr id="171010" name="Content Placeholder 2"/>
          <p:cNvSpPr txBox="1">
            <a:spLocks/>
          </p:cNvSpPr>
          <p:nvPr/>
        </p:nvSpPr>
        <p:spPr bwMode="auto">
          <a:xfrm>
            <a:off x="1106070" y="2082268"/>
            <a:ext cx="4905375"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It may not always be obvious that a person has a head injury. They can result in injury to the brain.</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60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If you think a person has a head injury you need to watch them closely and regularly for signs of changes in their conscious state.</a:t>
            </a:r>
          </a:p>
          <a:p>
            <a:pPr marL="540000" indent="-342000">
              <a:spcBef>
                <a:spcPts val="600"/>
              </a:spcBef>
              <a:spcAft>
                <a:spcPts val="600"/>
              </a:spcAft>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Spinal injuries may also be present so care should be taken if moving the person.</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All head injuries should be considered serious.</a:t>
            </a:r>
          </a:p>
        </p:txBody>
      </p:sp>
      <p:pic>
        <p:nvPicPr>
          <p:cNvPr id="164867" name="Picture 1" descr="headinjury"/>
          <p:cNvPicPr>
            <a:picLocks noChangeAspect="1" noChangeArrowheads="1"/>
          </p:cNvPicPr>
          <p:nvPr/>
        </p:nvPicPr>
        <p:blipFill>
          <a:blip r:embed="rId3">
            <a:extLst>
              <a:ext uri="{28A0092B-C50C-407E-A947-70E740481C1C}">
                <a14:useLocalDpi xmlns:a14="http://schemas.microsoft.com/office/drawing/2010/main" val="0"/>
              </a:ext>
            </a:extLst>
          </a:blip>
          <a:srcRect l="6671" b="17271"/>
          <a:stretch>
            <a:fillRect/>
          </a:stretch>
        </p:blipFill>
        <p:spPr bwMode="auto">
          <a:xfrm>
            <a:off x="6643688" y="1879600"/>
            <a:ext cx="229711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747329"/>
      </p:ext>
    </p:extLst>
  </p:cSld>
  <p:clrMapOvr>
    <a:masterClrMapping/>
  </p:clrMapOvr>
  <p:transition spd="slow">
    <p:push/>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txBox="1">
            <a:spLocks/>
          </p:cNvSpPr>
          <p:nvPr/>
        </p:nvSpPr>
        <p:spPr bwMode="auto">
          <a:xfrm>
            <a:off x="188105" y="101388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Concussion</a:t>
            </a:r>
          </a:p>
        </p:txBody>
      </p:sp>
      <p:sp>
        <p:nvSpPr>
          <p:cNvPr id="29698" name="Content Placeholder 2"/>
          <p:cNvSpPr txBox="1">
            <a:spLocks/>
          </p:cNvSpPr>
          <p:nvPr/>
        </p:nvSpPr>
        <p:spPr bwMode="auto">
          <a:xfrm>
            <a:off x="655554" y="1834036"/>
            <a:ext cx="7862804" cy="2667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Common signs and symptoms </a:t>
            </a:r>
            <a:r>
              <a:rPr lang="en-US" altLang="en-US" sz="1800">
                <a:solidFill>
                  <a:schemeClr val="bg1"/>
                </a:solidFill>
                <a:latin typeface="Arial" panose="020B0604020202020204" pitchFamily="34" charset="0"/>
                <a:ea typeface="MS Mincho" panose="02020609040205080304" pitchFamily="49" charset="-128"/>
              </a:rPr>
              <a:t>of concussion</a:t>
            </a: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Headache.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Nausea/vomiting.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Confusion/temporary short-term memory loss.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Unconsciousness – for brief or extended periods.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“Seeing stars”, blurred or double vision.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Dizziness, stumbling, lack of coordination.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Numbness/tingling/weakness/pins and needles in arms and legs.</a:t>
            </a:r>
          </a:p>
        </p:txBody>
      </p:sp>
      <p:pic>
        <p:nvPicPr>
          <p:cNvPr id="7" name="Picture 1" descr="concussion"/>
          <p:cNvPicPr>
            <a:picLocks noChangeAspect="1" noChangeArrowheads="1"/>
          </p:cNvPicPr>
          <p:nvPr/>
        </p:nvPicPr>
        <p:blipFill>
          <a:blip r:embed="rId3">
            <a:extLst>
              <a:ext uri="{28A0092B-C50C-407E-A947-70E740481C1C}">
                <a14:useLocalDpi xmlns:a14="http://schemas.microsoft.com/office/drawing/2010/main" val="0"/>
              </a:ext>
            </a:extLst>
          </a:blip>
          <a:srcRect t="22215" b="8122"/>
          <a:stretch>
            <a:fillRect/>
          </a:stretch>
        </p:blipFill>
        <p:spPr bwMode="auto">
          <a:xfrm>
            <a:off x="2340505" y="4609812"/>
            <a:ext cx="3747474" cy="209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873028"/>
      </p:ext>
    </p:extLst>
  </p:cSld>
  <p:clrMapOvr>
    <a:masterClrMapping/>
  </p:clrMapOvr>
  <p:transition spd="slow">
    <p:push/>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LTAID003  PPT #">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LTAID003  PPT #" id="{151E4ADA-701D-4805-8A05-6814B26E1D11}" vid="{C64B2555-6C8B-4510-A8EB-B632A0004B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2318</TotalTime>
  <Words>18545</Words>
  <Application>Microsoft Office PowerPoint</Application>
  <PresentationFormat>On-screen Show (4:3)</PresentationFormat>
  <Paragraphs>3870</Paragraphs>
  <Slides>207</Slides>
  <Notes>207</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207</vt:i4>
      </vt:variant>
    </vt:vector>
  </HeadingPairs>
  <TitlesOfParts>
    <vt:vector size="222" baseType="lpstr">
      <vt:lpstr>MS Mincho</vt:lpstr>
      <vt:lpstr>MS Mincho</vt:lpstr>
      <vt:lpstr>MS PGothic</vt:lpstr>
      <vt:lpstr>MS PGothic</vt:lpstr>
      <vt:lpstr>Arial</vt:lpstr>
      <vt:lpstr>Arial Black</vt:lpstr>
      <vt:lpstr>Calibri</vt:lpstr>
      <vt:lpstr>Impact</vt:lpstr>
      <vt:lpstr>Symbol</vt:lpstr>
      <vt:lpstr>Tahoma</vt:lpstr>
      <vt:lpstr>Times</vt:lpstr>
      <vt:lpstr>Times New Roman</vt:lpstr>
      <vt:lpstr>Wingdings</vt:lpstr>
      <vt:lpstr>Custom Design</vt:lpstr>
      <vt:lpstr>HLTAID003  PPT #</vt:lpstr>
      <vt:lpstr>HLTAID003 Provide first 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 Work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jhinton@royallifesavingwa.com.au</dc:creator>
  <cp:lastModifiedBy>Jason Hinton</cp:lastModifiedBy>
  <cp:revision>259</cp:revision>
  <dcterms:created xsi:type="dcterms:W3CDTF">2011-08-09T01:40:17Z</dcterms:created>
  <dcterms:modified xsi:type="dcterms:W3CDTF">2018-10-03T06:58:30Z</dcterms:modified>
</cp:coreProperties>
</file>